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7.jpg" ContentType="image/jpg"/>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 id="2147483684" r:id="rId6"/>
    <p:sldMasterId id="2147483696" r:id="rId7"/>
    <p:sldMasterId id="2147483708" r:id="rId8"/>
    <p:sldMasterId id="2147483720" r:id="rId9"/>
    <p:sldMasterId id="2147483732" r:id="rId10"/>
    <p:sldMasterId id="2147483744" r:id="rId11"/>
    <p:sldMasterId id="2147483756" r:id="rId12"/>
    <p:sldMasterId id="2147483768" r:id="rId13"/>
    <p:sldMasterId id="2147483774" r:id="rId14"/>
    <p:sldMasterId id="2147483780" r:id="rId15"/>
  </p:sldMasterIdLst>
  <p:notesMasterIdLst>
    <p:notesMasterId r:id="rId56"/>
  </p:notesMasterIdLst>
  <p:sldIdLst>
    <p:sldId id="3825" r:id="rId16"/>
    <p:sldId id="3843" r:id="rId17"/>
    <p:sldId id="3836" r:id="rId18"/>
    <p:sldId id="3826" r:id="rId19"/>
    <p:sldId id="3828" r:id="rId20"/>
    <p:sldId id="3862" r:id="rId21"/>
    <p:sldId id="3864" r:id="rId22"/>
    <p:sldId id="3865" r:id="rId23"/>
    <p:sldId id="3866" r:id="rId24"/>
    <p:sldId id="3867" r:id="rId25"/>
    <p:sldId id="3840" r:id="rId26"/>
    <p:sldId id="3841" r:id="rId27"/>
    <p:sldId id="3868" r:id="rId28"/>
    <p:sldId id="3842" r:id="rId29"/>
    <p:sldId id="3829" r:id="rId30"/>
    <p:sldId id="256" r:id="rId31"/>
    <p:sldId id="257" r:id="rId32"/>
    <p:sldId id="258" r:id="rId33"/>
    <p:sldId id="3857" r:id="rId34"/>
    <p:sldId id="3851" r:id="rId35"/>
    <p:sldId id="3859" r:id="rId36"/>
    <p:sldId id="3860" r:id="rId37"/>
    <p:sldId id="3861" r:id="rId38"/>
    <p:sldId id="260" r:id="rId39"/>
    <p:sldId id="261" r:id="rId40"/>
    <p:sldId id="263" r:id="rId41"/>
    <p:sldId id="264" r:id="rId42"/>
    <p:sldId id="259" r:id="rId43"/>
    <p:sldId id="3863" r:id="rId44"/>
    <p:sldId id="279" r:id="rId45"/>
    <p:sldId id="280" r:id="rId46"/>
    <p:sldId id="3848" r:id="rId47"/>
    <p:sldId id="3849" r:id="rId48"/>
    <p:sldId id="281" r:id="rId49"/>
    <p:sldId id="3844" r:id="rId50"/>
    <p:sldId id="3847" r:id="rId51"/>
    <p:sldId id="3846" r:id="rId52"/>
    <p:sldId id="3850" r:id="rId53"/>
    <p:sldId id="3833" r:id="rId54"/>
    <p:sldId id="383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 id="4" name="Ojezua, Lami" initials="OL" lastIdx="4" clrIdx="3">
    <p:extLst>
      <p:ext uri="{19B8F6BF-5375-455C-9EA6-DF929625EA0E}">
        <p15:presenceInfo xmlns:p15="http://schemas.microsoft.com/office/powerpoint/2012/main" userId="S-1-5-21-314122457-743516510-1361462980-69356" providerId="AD"/>
      </p:ext>
    </p:extLst>
  </p:cmAuthor>
  <p:cmAuthor id="5" name="Lindsey Sanborn" initials="" lastIdx="1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86FA3-74C9-4C82-8B84-CFC74B9EC2E0}" v="1" dt="2022-12-06T17:07:07.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commentAuthors" Target="commentAuthors.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2-08-30T13:03:31.538" idx="6">
    <p:pos x="1160" y="3132"/>
    <p:text>Use your School Profile on APS Insights to get the October FTE enrollment counts, https://apsinsights.org/school-profiles/</p:text>
  </p:cm>
  <p:cm authorId="5" dt="2022-08-30T18:50:33.376" idx="7">
    <p:pos x="1003" y="2301"/>
    <p:text>Based on your signature program self-assessment, your team should have previously selected 2 areas of focus for this school year. This is the list of potential focus areas. 
•	Purpose &amp; Governance: Vision &amp; Planning
•	Purpose &amp; Governance: Leadership Structure
•	Purpose &amp; Governance: Funding &amp; Resources
•	Purpose &amp; Governance: Policies &amp; Practices
•	Culture &amp; Environment: Diversity, Equity &amp; Inclusion
•	Culture &amp; Environment: Stakeholder Communication, Education &amp; Engagement
•	Culture &amp; Environment: Social and Emotional Learning
•	Teaching &amp; Learning: Student Academic Ownership
•	Teaching &amp; Learning: Curriculum Implementation
•	Teaching &amp; Learning: Professional Learning
•	Teaching &amp; Learning: Teacher Collaboration
•	Teaching &amp; Learning: Student Assessment
•	Accountability: Program Improvement
•	Accountability: Sustainability
•	Accountability: District Accountability</p:text>
  </p:cm>
  <p:cm authorId="5" dt="2022-08-31T17:54:28.801" idx="8">
    <p:pos x="4458" y="2604"/>
    <p:text>Go to the School Data Profile to locate these data points: https://www.apsgraphs.com/#/site/staff/workbooks/485/views</p:text>
  </p:cm>
  <p:cm authorId="5" dt="2022-08-31T19:10:23.269" idx="9">
    <p:pos x="5174" y="1734"/>
    <p:text>Check the box that indicates your personalized learning cohort.</p:text>
  </p:cm>
  <p:cm authorId="5" dt="2022-10-03T18:32:16.990" idx="10">
    <p:pos x="4754" y="1355"/>
    <p:text>For this slide, the only data point we will prefill is the number of vacancies. Make sure to scroll all the way down to see all of the comments that pertain to each data point.</p:text>
  </p:cm>
</p:cmLst>
</file>

<file path=ppt/comments/comment2.xml><?xml version="1.0" encoding="utf-8"?>
<p:cmLst xmlns:a="http://schemas.openxmlformats.org/drawingml/2006/main" xmlns:r="http://schemas.openxmlformats.org/officeDocument/2006/relationships" xmlns:p="http://schemas.openxmlformats.org/presentationml/2006/main">
  <p:cm authorId="5" dt="2022-08-31T19:19:07.228" idx="11">
    <p:pos x="3025" y="2579"/>
    <p:text>Data strategists will prefill this table (Participation rate is based on courses)</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dirty="0"/>
            <a:t>Fall 2021</a:t>
          </a:r>
        </a:p>
        <a:p>
          <a:r>
            <a:rPr lang="en-US" b="0" i="0" u="none" dirty="0"/>
            <a:t>GO Team Developed 2021-2025 Strategic Plan</a:t>
          </a:r>
          <a:endParaRPr lang="en-US" dirty="0"/>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endParaRPr lang="en-US" dirty="0"/>
        </a:p>
      </dgm:t>
    </dgm:pt>
    <dgm:pt modelId="{0F6BA1FB-59E5-4F16-A7B4-1533BB1F09E4}">
      <dgm:prSet/>
      <dgm:spPr>
        <a:solidFill>
          <a:schemeClr val="accent2">
            <a:lumMod val="20000"/>
            <a:lumOff val="80000"/>
            <a:alpha val="90000"/>
          </a:schemeClr>
        </a:solidFill>
        <a:ln>
          <a:noFill/>
        </a:ln>
      </dgm:spPr>
      <dgm:t>
        <a:bodyPr/>
        <a:lstStyle/>
        <a:p>
          <a:r>
            <a:rPr lang="en-US" b="1" i="0" u="sng" dirty="0"/>
            <a:t>Summer 2022</a:t>
          </a:r>
        </a:p>
        <a:p>
          <a:r>
            <a:rPr lang="en-US" dirty="0"/>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endParaRPr lang="en-US" dirty="0"/>
        </a:p>
      </dgm:t>
    </dgm:pt>
    <dgm:pt modelId="{1D096F01-AEA8-401D-8348-98E9A81F3CE0}">
      <dgm:prSet/>
      <dgm:spPr>
        <a:solidFill>
          <a:schemeClr val="accent4">
            <a:lumMod val="20000"/>
            <a:lumOff val="80000"/>
            <a:alpha val="90000"/>
          </a:schemeClr>
        </a:solidFill>
        <a:ln>
          <a:noFill/>
        </a:ln>
      </dgm:spPr>
      <dgm:t>
        <a:bodyPr/>
        <a:lstStyle/>
        <a:p>
          <a:r>
            <a:rPr lang="en-US" b="1" i="0" u="sng" dirty="0"/>
            <a:t>August 2022</a:t>
          </a:r>
        </a:p>
        <a:p>
          <a:r>
            <a:rPr lang="en-US" b="0" u="none" dirty="0"/>
            <a:t>School Leadership completed 2022-2023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endParaRPr lang="en-US" dirty="0"/>
        </a:p>
      </dgm:t>
    </dgm:pt>
    <dgm:pt modelId="{DE16CBB4-D3F4-44AD-8379-3A5D78B889D5}">
      <dgm:prSet/>
      <dgm:spPr>
        <a:solidFill>
          <a:schemeClr val="accent5">
            <a:lumMod val="20000"/>
            <a:lumOff val="80000"/>
            <a:alpha val="90000"/>
          </a:schemeClr>
        </a:solidFill>
        <a:ln>
          <a:noFill/>
        </a:ln>
      </dgm:spPr>
      <dgm:t>
        <a:bodyPr/>
        <a:lstStyle/>
        <a:p>
          <a:r>
            <a:rPr lang="en-US" b="1" u="sng" dirty="0"/>
            <a:t>Sept. – Dec. 2022</a:t>
          </a:r>
        </a:p>
        <a:p>
          <a:r>
            <a:rPr lang="en-US" b="0" u="none" dirty="0"/>
            <a:t>Utilizing current data, the </a:t>
          </a:r>
          <a:r>
            <a:rPr lang="en-US" b="1" u="none" dirty="0"/>
            <a:t>GO Team </a:t>
          </a:r>
          <a:r>
            <a:rPr lang="en-US" b="0" u="none" dirty="0"/>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endParaRPr lang="en-US" dirty="0"/>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SY23-24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endParaRPr lang="en-US" dirty="0"/>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561721-7C2C-4A79-B878-44F3018FFCA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3D7F99F-DE00-4D9D-90AB-D044CFAA5362}">
      <dgm:prSet phldrT="[Text]"/>
      <dgm:spPr/>
      <dgm:t>
        <a:bodyPr/>
        <a:lstStyle/>
        <a:p>
          <a:r>
            <a:rPr lang="en-US"/>
            <a:t>Are </a:t>
          </a:r>
          <a:r>
            <a:rPr lang="en-US" b="1" u="sng"/>
            <a:t>all</a:t>
          </a:r>
          <a:r>
            <a:rPr lang="en-US"/>
            <a:t> CIP Goals reflected in our Strategic Plan Priorities? If not, which CIP Goal(s) are missing and should be added to the Strategic Plan?</a:t>
          </a:r>
        </a:p>
      </dgm:t>
    </dgm:pt>
    <dgm:pt modelId="{02AF19B0-7B94-418C-865C-726F2FD7DB4B}" type="parTrans" cxnId="{2716B121-3C70-4009-8702-6DA07FE40D00}">
      <dgm:prSet/>
      <dgm:spPr/>
      <dgm:t>
        <a:bodyPr/>
        <a:lstStyle/>
        <a:p>
          <a:endParaRPr lang="en-US"/>
        </a:p>
      </dgm:t>
    </dgm:pt>
    <dgm:pt modelId="{109B403D-00F3-4207-88BF-8BD67B588BCF}" type="sibTrans" cxnId="{2716B121-3C70-4009-8702-6DA07FE40D00}">
      <dgm:prSet/>
      <dgm:spPr/>
      <dgm:t>
        <a:bodyPr/>
        <a:lstStyle/>
        <a:p>
          <a:endParaRPr lang="en-US"/>
        </a:p>
      </dgm:t>
    </dgm:pt>
    <dgm:pt modelId="{E1FFA598-3C8A-4C38-88F9-8E0DB5F4CB66}">
      <dgm:prSet phldrT="[Text]" phldr="1"/>
      <dgm:spPr/>
      <dgm:t>
        <a:bodyPr/>
        <a:lstStyle/>
        <a:p>
          <a:endParaRPr lang="en-US"/>
        </a:p>
      </dgm:t>
    </dgm:pt>
    <dgm:pt modelId="{7D19BE13-4D50-41A5-9B57-052DECD767CE}" type="parTrans" cxnId="{9E2DAAEF-3306-449A-B437-D278A2BBC9BB}">
      <dgm:prSet/>
      <dgm:spPr/>
      <dgm:t>
        <a:bodyPr/>
        <a:lstStyle/>
        <a:p>
          <a:endParaRPr lang="en-US"/>
        </a:p>
      </dgm:t>
    </dgm:pt>
    <dgm:pt modelId="{F04899F0-F766-4B54-BDB1-E1673138B301}" type="sibTrans" cxnId="{9E2DAAEF-3306-449A-B437-D278A2BBC9BB}">
      <dgm:prSet/>
      <dgm:spPr/>
      <dgm:t>
        <a:bodyPr/>
        <a:lstStyle/>
        <a:p>
          <a:endParaRPr lang="en-US"/>
        </a:p>
      </dgm:t>
    </dgm:pt>
    <dgm:pt modelId="{5FD8D9F0-5EA9-416A-BC6F-371703DCB2BB}">
      <dgm:prSet phldrT="[Text]" phldr="1"/>
      <dgm:spPr/>
      <dgm:t>
        <a:bodyPr/>
        <a:lstStyle/>
        <a:p>
          <a:endParaRPr lang="en-US"/>
        </a:p>
      </dgm:t>
    </dgm:pt>
    <dgm:pt modelId="{F04CC161-7796-4590-A4F7-0554A7980E00}" type="parTrans" cxnId="{D66810A5-B7AA-4EB9-8B01-6BBCC3A969E4}">
      <dgm:prSet/>
      <dgm:spPr/>
      <dgm:t>
        <a:bodyPr/>
        <a:lstStyle/>
        <a:p>
          <a:endParaRPr lang="en-US"/>
        </a:p>
      </dgm:t>
    </dgm:pt>
    <dgm:pt modelId="{74C54E56-029E-4673-90E3-F18B56E5C717}" type="sibTrans" cxnId="{D66810A5-B7AA-4EB9-8B01-6BBCC3A969E4}">
      <dgm:prSet/>
      <dgm:spPr/>
      <dgm:t>
        <a:bodyPr/>
        <a:lstStyle/>
        <a:p>
          <a:endParaRPr lang="en-US"/>
        </a:p>
      </dgm:t>
    </dgm:pt>
    <dgm:pt modelId="{D641FBA9-47DF-4464-AC65-D72F0DC8532B}">
      <dgm:prSet phldrT="[Text]"/>
      <dgm:spPr/>
      <dgm:t>
        <a:bodyPr/>
        <a:lstStyle/>
        <a:p>
          <a:r>
            <a:rPr lang="en-US"/>
            <a:t>What progress has been made towards the priorities identified in our Strategic Plan? What evidence/data do we have?</a:t>
          </a:r>
        </a:p>
      </dgm:t>
    </dgm:pt>
    <dgm:pt modelId="{05724365-CFDC-4D78-9BDF-505D9280E709}" type="parTrans" cxnId="{81D9F0A5-E641-4F4C-B07B-2B69854DD78A}">
      <dgm:prSet/>
      <dgm:spPr/>
      <dgm:t>
        <a:bodyPr/>
        <a:lstStyle/>
        <a:p>
          <a:endParaRPr lang="en-US"/>
        </a:p>
      </dgm:t>
    </dgm:pt>
    <dgm:pt modelId="{586AD18D-5FA4-48BE-A09F-CC1356781359}" type="sibTrans" cxnId="{81D9F0A5-E641-4F4C-B07B-2B69854DD78A}">
      <dgm:prSet/>
      <dgm:spPr/>
      <dgm:t>
        <a:bodyPr/>
        <a:lstStyle/>
        <a:p>
          <a:endParaRPr lang="en-US"/>
        </a:p>
      </dgm:t>
    </dgm:pt>
    <dgm:pt modelId="{7D8DE8F9-4037-42E2-ABA2-A8CF78EDF0C0}">
      <dgm:prSet phldrT="[Text]" phldr="1"/>
      <dgm:spPr/>
      <dgm:t>
        <a:bodyPr/>
        <a:lstStyle/>
        <a:p>
          <a:endParaRPr lang="en-US"/>
        </a:p>
      </dgm:t>
    </dgm:pt>
    <dgm:pt modelId="{C00BA478-F7EF-4ABA-92DA-E21119F821FF}" type="parTrans" cxnId="{B1AD958D-312C-4C81-BF7A-57725718AB23}">
      <dgm:prSet/>
      <dgm:spPr/>
      <dgm:t>
        <a:bodyPr/>
        <a:lstStyle/>
        <a:p>
          <a:endParaRPr lang="en-US"/>
        </a:p>
      </dgm:t>
    </dgm:pt>
    <dgm:pt modelId="{C4969F15-0CB7-4674-8729-4D79E41EFDA7}" type="sibTrans" cxnId="{B1AD958D-312C-4C81-BF7A-57725718AB23}">
      <dgm:prSet/>
      <dgm:spPr/>
      <dgm:t>
        <a:bodyPr/>
        <a:lstStyle/>
        <a:p>
          <a:endParaRPr lang="en-US"/>
        </a:p>
      </dgm:t>
    </dgm:pt>
    <dgm:pt modelId="{7B5E9A1F-117F-4191-BC8F-A7005E62DE23}">
      <dgm:prSet phldrT="[Text]" phldr="1"/>
      <dgm:spPr/>
      <dgm:t>
        <a:bodyPr/>
        <a:lstStyle/>
        <a:p>
          <a:endParaRPr lang="en-US"/>
        </a:p>
      </dgm:t>
    </dgm:pt>
    <dgm:pt modelId="{26A3B9F1-3BFE-42E9-BB1B-C5F1334B3B0C}" type="parTrans" cxnId="{3BD83EC1-6095-4A9B-B7CB-48513911C3FF}">
      <dgm:prSet/>
      <dgm:spPr/>
      <dgm:t>
        <a:bodyPr/>
        <a:lstStyle/>
        <a:p>
          <a:endParaRPr lang="en-US"/>
        </a:p>
      </dgm:t>
    </dgm:pt>
    <dgm:pt modelId="{52E22CBE-ADCE-4C91-8482-35BE96262B4F}" type="sibTrans" cxnId="{3BD83EC1-6095-4A9B-B7CB-48513911C3FF}">
      <dgm:prSet/>
      <dgm:spPr/>
      <dgm:t>
        <a:bodyPr/>
        <a:lstStyle/>
        <a:p>
          <a:endParaRPr lang="en-US"/>
        </a:p>
      </dgm:t>
    </dgm:pt>
    <dgm:pt modelId="{89F160A5-385F-435B-993D-624E928494AA}">
      <dgm:prSet phldrT="[Text]"/>
      <dgm:spPr/>
      <dgm:t>
        <a:bodyPr/>
        <a:lstStyle/>
        <a:p>
          <a:r>
            <a:rPr lang="en-US"/>
            <a:t>Based upon available data, are there any other adjustments we need to make to the Strategic Plan?</a:t>
          </a:r>
        </a:p>
      </dgm:t>
    </dgm:pt>
    <dgm:pt modelId="{4257D6F5-1CDE-4CE7-BA71-59923A62EB27}" type="parTrans" cxnId="{A7D09CA9-093A-4767-ACD6-6C5F2C39BA85}">
      <dgm:prSet/>
      <dgm:spPr/>
      <dgm:t>
        <a:bodyPr/>
        <a:lstStyle/>
        <a:p>
          <a:endParaRPr lang="en-US"/>
        </a:p>
      </dgm:t>
    </dgm:pt>
    <dgm:pt modelId="{6D7B85EA-B731-4C65-8788-8E583B5A7C57}" type="sibTrans" cxnId="{A7D09CA9-093A-4767-ACD6-6C5F2C39BA85}">
      <dgm:prSet/>
      <dgm:spPr/>
      <dgm:t>
        <a:bodyPr/>
        <a:lstStyle/>
        <a:p>
          <a:endParaRPr lang="en-US"/>
        </a:p>
      </dgm:t>
    </dgm:pt>
    <dgm:pt modelId="{6055D5BD-ADDF-409D-9855-625CDF7F9FE3}">
      <dgm:prSet phldrT="[Text]" phldr="1"/>
      <dgm:spPr/>
      <dgm:t>
        <a:bodyPr/>
        <a:lstStyle/>
        <a:p>
          <a:endParaRPr lang="en-US"/>
        </a:p>
      </dgm:t>
    </dgm:pt>
    <dgm:pt modelId="{70205FDF-E611-46A3-B5CF-D78CA2243205}" type="parTrans" cxnId="{67B64667-C65B-4BE9-9C5C-9EE61B449C90}">
      <dgm:prSet/>
      <dgm:spPr/>
      <dgm:t>
        <a:bodyPr/>
        <a:lstStyle/>
        <a:p>
          <a:endParaRPr lang="en-US"/>
        </a:p>
      </dgm:t>
    </dgm:pt>
    <dgm:pt modelId="{09C077F7-2D3C-4C62-9106-B324518973A1}" type="sibTrans" cxnId="{67B64667-C65B-4BE9-9C5C-9EE61B449C90}">
      <dgm:prSet/>
      <dgm:spPr/>
      <dgm:t>
        <a:bodyPr/>
        <a:lstStyle/>
        <a:p>
          <a:endParaRPr lang="en-US"/>
        </a:p>
      </dgm:t>
    </dgm:pt>
    <dgm:pt modelId="{925BBD62-4EC4-4B5A-9CF6-9F1D6D44F163}">
      <dgm:prSet phldrT="[Text]" phldr="1"/>
      <dgm:spPr/>
      <dgm:t>
        <a:bodyPr/>
        <a:lstStyle/>
        <a:p>
          <a:endParaRPr lang="en-US"/>
        </a:p>
      </dgm:t>
    </dgm:pt>
    <dgm:pt modelId="{A21FA739-16DB-460F-A034-F7AF72F2AF7C}" type="parTrans" cxnId="{F8E6A70D-3E52-4AC5-BE06-5406BE484943}">
      <dgm:prSet/>
      <dgm:spPr/>
      <dgm:t>
        <a:bodyPr/>
        <a:lstStyle/>
        <a:p>
          <a:endParaRPr lang="en-US"/>
        </a:p>
      </dgm:t>
    </dgm:pt>
    <dgm:pt modelId="{0C938BE3-73D1-4155-9C18-584814935D01}" type="sibTrans" cxnId="{F8E6A70D-3E52-4AC5-BE06-5406BE484943}">
      <dgm:prSet/>
      <dgm:spPr/>
      <dgm:t>
        <a:bodyPr/>
        <a:lstStyle/>
        <a:p>
          <a:endParaRPr lang="en-US"/>
        </a:p>
      </dgm:t>
    </dgm:pt>
    <dgm:pt modelId="{3349C0E8-6BEE-45D4-98CC-EFE56019B217}" type="pres">
      <dgm:prSet presAssocID="{1A561721-7C2C-4A79-B878-44F3018FFCAA}" presName="Name0" presStyleCnt="0">
        <dgm:presLayoutVars>
          <dgm:dir/>
          <dgm:animLvl val="lvl"/>
          <dgm:resizeHandles val="exact"/>
        </dgm:presLayoutVars>
      </dgm:prSet>
      <dgm:spPr/>
    </dgm:pt>
    <dgm:pt modelId="{4AA2B0AF-8066-439C-B209-8EAFA0A72D11}" type="pres">
      <dgm:prSet presAssocID="{E3D7F99F-DE00-4D9D-90AB-D044CFAA5362}" presName="linNode" presStyleCnt="0"/>
      <dgm:spPr/>
    </dgm:pt>
    <dgm:pt modelId="{4E568A9E-3939-4DDD-B165-36923469ACE6}" type="pres">
      <dgm:prSet presAssocID="{E3D7F99F-DE00-4D9D-90AB-D044CFAA5362}" presName="parentText" presStyleLbl="node1" presStyleIdx="0" presStyleCnt="3" custScaleX="90736">
        <dgm:presLayoutVars>
          <dgm:chMax val="1"/>
          <dgm:bulletEnabled val="1"/>
        </dgm:presLayoutVars>
      </dgm:prSet>
      <dgm:spPr/>
    </dgm:pt>
    <dgm:pt modelId="{9C150D04-4FFC-468A-96F7-AC663EDBD4A2}" type="pres">
      <dgm:prSet presAssocID="{E3D7F99F-DE00-4D9D-90AB-D044CFAA5362}" presName="descendantText" presStyleLbl="alignAccFollowNode1" presStyleIdx="0" presStyleCnt="3">
        <dgm:presLayoutVars>
          <dgm:bulletEnabled val="1"/>
        </dgm:presLayoutVars>
      </dgm:prSet>
      <dgm:spPr/>
    </dgm:pt>
    <dgm:pt modelId="{74AE925D-4176-4DD1-A1EC-6B03E57B0012}" type="pres">
      <dgm:prSet presAssocID="{109B403D-00F3-4207-88BF-8BD67B588BCF}" presName="sp" presStyleCnt="0"/>
      <dgm:spPr/>
    </dgm:pt>
    <dgm:pt modelId="{7C14FD00-FD04-4152-988E-96F3FCEE4A63}" type="pres">
      <dgm:prSet presAssocID="{D641FBA9-47DF-4464-AC65-D72F0DC8532B}" presName="linNode" presStyleCnt="0"/>
      <dgm:spPr/>
    </dgm:pt>
    <dgm:pt modelId="{0D765D3A-CAB2-4DA3-A9BF-D914CDA4752B}" type="pres">
      <dgm:prSet presAssocID="{D641FBA9-47DF-4464-AC65-D72F0DC8532B}" presName="parentText" presStyleLbl="node1" presStyleIdx="1" presStyleCnt="3" custScaleX="90269">
        <dgm:presLayoutVars>
          <dgm:chMax val="1"/>
          <dgm:bulletEnabled val="1"/>
        </dgm:presLayoutVars>
      </dgm:prSet>
      <dgm:spPr/>
    </dgm:pt>
    <dgm:pt modelId="{895E72A8-CBC9-4310-9F49-5FE7BA00F3BC}" type="pres">
      <dgm:prSet presAssocID="{D641FBA9-47DF-4464-AC65-D72F0DC8532B}" presName="descendantText" presStyleLbl="alignAccFollowNode1" presStyleIdx="1" presStyleCnt="3">
        <dgm:presLayoutVars>
          <dgm:bulletEnabled val="1"/>
        </dgm:presLayoutVars>
      </dgm:prSet>
      <dgm:spPr/>
    </dgm:pt>
    <dgm:pt modelId="{24B5D47C-AA30-49A5-9057-080B89B123B6}" type="pres">
      <dgm:prSet presAssocID="{586AD18D-5FA4-48BE-A09F-CC1356781359}" presName="sp" presStyleCnt="0"/>
      <dgm:spPr/>
    </dgm:pt>
    <dgm:pt modelId="{F594C48E-4CC6-4C33-A98C-2BD40404145A}" type="pres">
      <dgm:prSet presAssocID="{89F160A5-385F-435B-993D-624E928494AA}" presName="linNode" presStyleCnt="0"/>
      <dgm:spPr/>
    </dgm:pt>
    <dgm:pt modelId="{22F40BCD-7619-40A5-9219-FBE118602349}" type="pres">
      <dgm:prSet presAssocID="{89F160A5-385F-435B-993D-624E928494AA}" presName="parentText" presStyleLbl="node1" presStyleIdx="2" presStyleCnt="3" custScaleX="92607">
        <dgm:presLayoutVars>
          <dgm:chMax val="1"/>
          <dgm:bulletEnabled val="1"/>
        </dgm:presLayoutVars>
      </dgm:prSet>
      <dgm:spPr/>
    </dgm:pt>
    <dgm:pt modelId="{7ADAC373-5A13-4B25-A9B6-1C9418E0F1B6}" type="pres">
      <dgm:prSet presAssocID="{89F160A5-385F-435B-993D-624E928494AA}" presName="descendantText" presStyleLbl="alignAccFollowNode1" presStyleIdx="2" presStyleCnt="3">
        <dgm:presLayoutVars>
          <dgm:bulletEnabled val="1"/>
        </dgm:presLayoutVars>
      </dgm:prSet>
      <dgm:spPr/>
    </dgm:pt>
  </dgm:ptLst>
  <dgm:cxnLst>
    <dgm:cxn modelId="{F8E6A70D-3E52-4AC5-BE06-5406BE484943}" srcId="{89F160A5-385F-435B-993D-624E928494AA}" destId="{925BBD62-4EC4-4B5A-9CF6-9F1D6D44F163}" srcOrd="1" destOrd="0" parTransId="{A21FA739-16DB-460F-A034-F7AF72F2AF7C}" sibTransId="{0C938BE3-73D1-4155-9C18-584814935D01}"/>
    <dgm:cxn modelId="{2716B121-3C70-4009-8702-6DA07FE40D00}" srcId="{1A561721-7C2C-4A79-B878-44F3018FFCAA}" destId="{E3D7F99F-DE00-4D9D-90AB-D044CFAA5362}" srcOrd="0" destOrd="0" parTransId="{02AF19B0-7B94-418C-865C-726F2FD7DB4B}" sibTransId="{109B403D-00F3-4207-88BF-8BD67B588BCF}"/>
    <dgm:cxn modelId="{5CB8B537-E797-4605-B17F-A7CD37C3223E}" type="presOf" srcId="{7D8DE8F9-4037-42E2-ABA2-A8CF78EDF0C0}" destId="{895E72A8-CBC9-4310-9F49-5FE7BA00F3BC}" srcOrd="0" destOrd="0" presId="urn:microsoft.com/office/officeart/2005/8/layout/vList5"/>
    <dgm:cxn modelId="{5B608260-3B72-4407-88B7-C92D5569B140}" type="presOf" srcId="{7B5E9A1F-117F-4191-BC8F-A7005E62DE23}" destId="{895E72A8-CBC9-4310-9F49-5FE7BA00F3BC}" srcOrd="0" destOrd="1" presId="urn:microsoft.com/office/officeart/2005/8/layout/vList5"/>
    <dgm:cxn modelId="{67B64667-C65B-4BE9-9C5C-9EE61B449C90}" srcId="{89F160A5-385F-435B-993D-624E928494AA}" destId="{6055D5BD-ADDF-409D-9855-625CDF7F9FE3}" srcOrd="0" destOrd="0" parTransId="{70205FDF-E611-46A3-B5CF-D78CA2243205}" sibTransId="{09C077F7-2D3C-4C62-9106-B324518973A1}"/>
    <dgm:cxn modelId="{1C10CB74-D2B6-4E37-9916-CD6EDB9AB9DF}" type="presOf" srcId="{6055D5BD-ADDF-409D-9855-625CDF7F9FE3}" destId="{7ADAC373-5A13-4B25-A9B6-1C9418E0F1B6}" srcOrd="0" destOrd="0" presId="urn:microsoft.com/office/officeart/2005/8/layout/vList5"/>
    <dgm:cxn modelId="{EF18AD77-0A9D-42FE-BDD0-4243F38077E3}" type="presOf" srcId="{925BBD62-4EC4-4B5A-9CF6-9F1D6D44F163}" destId="{7ADAC373-5A13-4B25-A9B6-1C9418E0F1B6}" srcOrd="0" destOrd="1" presId="urn:microsoft.com/office/officeart/2005/8/layout/vList5"/>
    <dgm:cxn modelId="{02E4E27F-E215-46C9-BC1B-DC60CE9EEFA3}" type="presOf" srcId="{5FD8D9F0-5EA9-416A-BC6F-371703DCB2BB}" destId="{9C150D04-4FFC-468A-96F7-AC663EDBD4A2}" srcOrd="0" destOrd="1" presId="urn:microsoft.com/office/officeart/2005/8/layout/vList5"/>
    <dgm:cxn modelId="{7B81CF88-B533-49DF-A453-001A0ECA9DEE}" type="presOf" srcId="{E3D7F99F-DE00-4D9D-90AB-D044CFAA5362}" destId="{4E568A9E-3939-4DDD-B165-36923469ACE6}" srcOrd="0" destOrd="0" presId="urn:microsoft.com/office/officeart/2005/8/layout/vList5"/>
    <dgm:cxn modelId="{B1AD958D-312C-4C81-BF7A-57725718AB23}" srcId="{D641FBA9-47DF-4464-AC65-D72F0DC8532B}" destId="{7D8DE8F9-4037-42E2-ABA2-A8CF78EDF0C0}" srcOrd="0" destOrd="0" parTransId="{C00BA478-F7EF-4ABA-92DA-E21119F821FF}" sibTransId="{C4969F15-0CB7-4674-8729-4D79E41EFDA7}"/>
    <dgm:cxn modelId="{E35A6B92-CA8B-4C17-84CB-E7925A14E83B}" type="presOf" srcId="{1A561721-7C2C-4A79-B878-44F3018FFCAA}" destId="{3349C0E8-6BEE-45D4-98CC-EFE56019B217}" srcOrd="0" destOrd="0" presId="urn:microsoft.com/office/officeart/2005/8/layout/vList5"/>
    <dgm:cxn modelId="{D66810A5-B7AA-4EB9-8B01-6BBCC3A969E4}" srcId="{E3D7F99F-DE00-4D9D-90AB-D044CFAA5362}" destId="{5FD8D9F0-5EA9-416A-BC6F-371703DCB2BB}" srcOrd="1" destOrd="0" parTransId="{F04CC161-7796-4590-A4F7-0554A7980E00}" sibTransId="{74C54E56-029E-4673-90E3-F18B56E5C717}"/>
    <dgm:cxn modelId="{81D9F0A5-E641-4F4C-B07B-2B69854DD78A}" srcId="{1A561721-7C2C-4A79-B878-44F3018FFCAA}" destId="{D641FBA9-47DF-4464-AC65-D72F0DC8532B}" srcOrd="1" destOrd="0" parTransId="{05724365-CFDC-4D78-9BDF-505D9280E709}" sibTransId="{586AD18D-5FA4-48BE-A09F-CC1356781359}"/>
    <dgm:cxn modelId="{A7D09CA9-093A-4767-ACD6-6C5F2C39BA85}" srcId="{1A561721-7C2C-4A79-B878-44F3018FFCAA}" destId="{89F160A5-385F-435B-993D-624E928494AA}" srcOrd="2" destOrd="0" parTransId="{4257D6F5-1CDE-4CE7-BA71-59923A62EB27}" sibTransId="{6D7B85EA-B731-4C65-8788-8E583B5A7C57}"/>
    <dgm:cxn modelId="{3BD83EC1-6095-4A9B-B7CB-48513911C3FF}" srcId="{D641FBA9-47DF-4464-AC65-D72F0DC8532B}" destId="{7B5E9A1F-117F-4191-BC8F-A7005E62DE23}" srcOrd="1" destOrd="0" parTransId="{26A3B9F1-3BFE-42E9-BB1B-C5F1334B3B0C}" sibTransId="{52E22CBE-ADCE-4C91-8482-35BE96262B4F}"/>
    <dgm:cxn modelId="{29E0D6CC-8609-4886-823F-56F79F651D79}" type="presOf" srcId="{E1FFA598-3C8A-4C38-88F9-8E0DB5F4CB66}" destId="{9C150D04-4FFC-468A-96F7-AC663EDBD4A2}" srcOrd="0" destOrd="0" presId="urn:microsoft.com/office/officeart/2005/8/layout/vList5"/>
    <dgm:cxn modelId="{AE3D09E9-E75B-40C3-A500-6864AC845989}" type="presOf" srcId="{89F160A5-385F-435B-993D-624E928494AA}" destId="{22F40BCD-7619-40A5-9219-FBE118602349}" srcOrd="0" destOrd="0" presId="urn:microsoft.com/office/officeart/2005/8/layout/vList5"/>
    <dgm:cxn modelId="{9E2DAAEF-3306-449A-B437-D278A2BBC9BB}" srcId="{E3D7F99F-DE00-4D9D-90AB-D044CFAA5362}" destId="{E1FFA598-3C8A-4C38-88F9-8E0DB5F4CB66}" srcOrd="0" destOrd="0" parTransId="{7D19BE13-4D50-41A5-9B57-052DECD767CE}" sibTransId="{F04899F0-F766-4B54-BDB1-E1673138B301}"/>
    <dgm:cxn modelId="{EE5ADDF8-3BB5-443D-9A4E-F36B2CE12F70}" type="presOf" srcId="{D641FBA9-47DF-4464-AC65-D72F0DC8532B}" destId="{0D765D3A-CAB2-4DA3-A9BF-D914CDA4752B}" srcOrd="0" destOrd="0" presId="urn:microsoft.com/office/officeart/2005/8/layout/vList5"/>
    <dgm:cxn modelId="{77A6F63E-241A-42F4-9253-82C5BBBFC5C9}" type="presParOf" srcId="{3349C0E8-6BEE-45D4-98CC-EFE56019B217}" destId="{4AA2B0AF-8066-439C-B209-8EAFA0A72D11}" srcOrd="0" destOrd="0" presId="urn:microsoft.com/office/officeart/2005/8/layout/vList5"/>
    <dgm:cxn modelId="{CD7EBDA8-808A-41EC-97F1-B92AEA2B0C64}" type="presParOf" srcId="{4AA2B0AF-8066-439C-B209-8EAFA0A72D11}" destId="{4E568A9E-3939-4DDD-B165-36923469ACE6}" srcOrd="0" destOrd="0" presId="urn:microsoft.com/office/officeart/2005/8/layout/vList5"/>
    <dgm:cxn modelId="{16AEC1C4-5A10-4CE5-BE3A-9119EDFD45F5}" type="presParOf" srcId="{4AA2B0AF-8066-439C-B209-8EAFA0A72D11}" destId="{9C150D04-4FFC-468A-96F7-AC663EDBD4A2}" srcOrd="1" destOrd="0" presId="urn:microsoft.com/office/officeart/2005/8/layout/vList5"/>
    <dgm:cxn modelId="{094747F1-7BB0-4874-B499-E14415B352CB}" type="presParOf" srcId="{3349C0E8-6BEE-45D4-98CC-EFE56019B217}" destId="{74AE925D-4176-4DD1-A1EC-6B03E57B0012}" srcOrd="1" destOrd="0" presId="urn:microsoft.com/office/officeart/2005/8/layout/vList5"/>
    <dgm:cxn modelId="{214846CE-02D3-4B83-B1EA-B6ABC4C33BA1}" type="presParOf" srcId="{3349C0E8-6BEE-45D4-98CC-EFE56019B217}" destId="{7C14FD00-FD04-4152-988E-96F3FCEE4A63}" srcOrd="2" destOrd="0" presId="urn:microsoft.com/office/officeart/2005/8/layout/vList5"/>
    <dgm:cxn modelId="{D4DB8169-85C3-4535-BBA5-1C92E90E8CAE}" type="presParOf" srcId="{7C14FD00-FD04-4152-988E-96F3FCEE4A63}" destId="{0D765D3A-CAB2-4DA3-A9BF-D914CDA4752B}" srcOrd="0" destOrd="0" presId="urn:microsoft.com/office/officeart/2005/8/layout/vList5"/>
    <dgm:cxn modelId="{87519AE3-C1AB-49D3-89AF-B0E55451C126}" type="presParOf" srcId="{7C14FD00-FD04-4152-988E-96F3FCEE4A63}" destId="{895E72A8-CBC9-4310-9F49-5FE7BA00F3BC}" srcOrd="1" destOrd="0" presId="urn:microsoft.com/office/officeart/2005/8/layout/vList5"/>
    <dgm:cxn modelId="{C9A8CED0-397B-49DE-8D82-BE08C6727A72}" type="presParOf" srcId="{3349C0E8-6BEE-45D4-98CC-EFE56019B217}" destId="{24B5D47C-AA30-49A5-9057-080B89B123B6}" srcOrd="3" destOrd="0" presId="urn:microsoft.com/office/officeart/2005/8/layout/vList5"/>
    <dgm:cxn modelId="{DB09595E-E57F-4867-85BC-6B9DD33E9476}" type="presParOf" srcId="{3349C0E8-6BEE-45D4-98CC-EFE56019B217}" destId="{F594C48E-4CC6-4C33-A98C-2BD40404145A}" srcOrd="4" destOrd="0" presId="urn:microsoft.com/office/officeart/2005/8/layout/vList5"/>
    <dgm:cxn modelId="{9BA840CE-E6B6-4E35-8A2F-E79AA72C0295}" type="presParOf" srcId="{F594C48E-4CC6-4C33-A98C-2BD40404145A}" destId="{22F40BCD-7619-40A5-9219-FBE118602349}" srcOrd="0" destOrd="0" presId="urn:microsoft.com/office/officeart/2005/8/layout/vList5"/>
    <dgm:cxn modelId="{88BEC4D9-8A7E-4DCE-8A4F-7DCBFD2AC20F}" type="presParOf" srcId="{F594C48E-4CC6-4C33-A98C-2BD40404145A}" destId="{7ADAC373-5A13-4B25-A9B6-1C9418E0F1B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xfrm>
          <a:off x="3484" y="517200"/>
          <a:ext cx="1886775" cy="2641486"/>
        </a:xfrm>
        <a:prstGeom prst="rect">
          <a:avLst/>
        </a:prstGeom>
        <a:solidFill>
          <a:srgbClr val="F3CF45">
            <a:lumMod val="20000"/>
            <a:lumOff val="80000"/>
            <a:alpha val="90000"/>
          </a:srgbClr>
        </a:solidFill>
        <a:ln w="12700" cap="flat" cmpd="sng" algn="ctr">
          <a:noFill/>
          <a:prstDash val="solid"/>
          <a:miter lim="800000"/>
        </a:ln>
        <a:effectLst/>
      </dgm:spPr>
      <dgm:t>
        <a:bodyPr/>
        <a:lstStyle/>
        <a:p>
          <a:pPr>
            <a:buNone/>
          </a:pPr>
          <a:r>
            <a:rPr lang="en-US" b="1" i="0" u="sng">
              <a:solidFill>
                <a:sysClr val="windowText" lastClr="000000">
                  <a:hueOff val="0"/>
                  <a:satOff val="0"/>
                  <a:lumOff val="0"/>
                  <a:alphaOff val="0"/>
                </a:sysClr>
              </a:solidFill>
              <a:latin typeface="Avenir Next LT Pro"/>
              <a:ea typeface="+mn-ea"/>
              <a:cs typeface="+mn-cs"/>
            </a:rPr>
            <a:t>Fall 2021</a:t>
          </a:r>
        </a:p>
        <a:p>
          <a:pPr>
            <a:buNone/>
          </a:pPr>
          <a:r>
            <a:rPr lang="en-US" b="0" i="0" u="none">
              <a:solidFill>
                <a:sysClr val="windowText" lastClr="000000">
                  <a:hueOff val="0"/>
                  <a:satOff val="0"/>
                  <a:lumOff val="0"/>
                  <a:alphaOff val="0"/>
                </a:sysClr>
              </a:solidFill>
              <a:latin typeface="Avenir Next LT Pro"/>
              <a:ea typeface="+mn-ea"/>
              <a:cs typeface="+mn-cs"/>
            </a:rPr>
            <a:t>GO Team Developed 2021-2025 Strategic Plan</a:t>
          </a:r>
          <a:endParaRPr lang="en-US">
            <a:solidFill>
              <a:sysClr val="windowText" lastClr="000000">
                <a:hueOff val="0"/>
                <a:satOff val="0"/>
                <a:lumOff val="0"/>
                <a:alphaOff val="0"/>
              </a:sysClr>
            </a:solidFill>
            <a:latin typeface="Avenir Next LT Pro"/>
            <a:ea typeface="+mn-ea"/>
            <a:cs typeface="+mn-cs"/>
          </a:endParaRPr>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xfrm>
          <a:off x="550649" y="781349"/>
          <a:ext cx="792445" cy="792445"/>
        </a:xfrm>
        <a:prstGeom prst="ellipse">
          <a:avLst/>
        </a:prstGeom>
        <a:solidFill>
          <a:srgbClr val="F3CF45"/>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1</a:t>
          </a:r>
        </a:p>
      </dgm:t>
    </dgm:pt>
    <dgm:pt modelId="{0F6BA1FB-59E5-4F16-A7B4-1533BB1F09E4}">
      <dgm:prSet/>
      <dgm:spPr>
        <a:xfrm>
          <a:off x="2078938" y="517200"/>
          <a:ext cx="1886775" cy="2641486"/>
        </a:xfrm>
        <a:prstGeom prst="rect">
          <a:avLst/>
        </a:prstGeom>
        <a:solidFill>
          <a:srgbClr val="D47B22">
            <a:lumMod val="20000"/>
            <a:lumOff val="80000"/>
            <a:alpha val="90000"/>
          </a:srgbClr>
        </a:solidFill>
        <a:ln w="12700" cap="flat" cmpd="sng" algn="ctr">
          <a:noFill/>
          <a:prstDash val="solid"/>
          <a:miter lim="800000"/>
        </a:ln>
        <a:effectLst/>
      </dgm:spPr>
      <dgm:t>
        <a:bodyPr/>
        <a:lstStyle/>
        <a:p>
          <a:pPr>
            <a:buNone/>
          </a:pPr>
          <a:r>
            <a:rPr lang="en-US" b="1" i="0" u="sng">
              <a:solidFill>
                <a:sysClr val="windowText" lastClr="000000">
                  <a:hueOff val="0"/>
                  <a:satOff val="0"/>
                  <a:lumOff val="0"/>
                  <a:alphaOff val="0"/>
                </a:sysClr>
              </a:solidFill>
              <a:latin typeface="Avenir Next LT Pro"/>
              <a:ea typeface="+mn-ea"/>
              <a:cs typeface="+mn-cs"/>
            </a:rPr>
            <a:t>Summer 2022</a:t>
          </a:r>
        </a:p>
        <a:p>
          <a:pPr>
            <a:buNone/>
          </a:pPr>
          <a:r>
            <a:rPr lang="en-US">
              <a:solidFill>
                <a:sysClr val="windowText" lastClr="000000">
                  <a:hueOff val="0"/>
                  <a:satOff val="0"/>
                  <a:lumOff val="0"/>
                  <a:alphaOff val="0"/>
                </a:sysClr>
              </a:solidFill>
              <a:latin typeface="Avenir Next LT Pro"/>
              <a:ea typeface="+mn-ea"/>
              <a:cs typeface="+mn-cs"/>
            </a:rPr>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xfrm>
          <a:off x="2626103" y="781349"/>
          <a:ext cx="792445" cy="792445"/>
        </a:xfrm>
        <a:prstGeom prst="ellipse">
          <a:avLst/>
        </a:prstGeom>
        <a:solidFill>
          <a:srgbClr val="D47B22"/>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2</a:t>
          </a:r>
        </a:p>
      </dgm:t>
    </dgm:pt>
    <dgm:pt modelId="{1D096F01-AEA8-401D-8348-98E9A81F3CE0}">
      <dgm:prSet/>
      <dgm:spPr>
        <a:xfrm>
          <a:off x="4154392" y="517200"/>
          <a:ext cx="1886775" cy="2641486"/>
        </a:xfrm>
        <a:prstGeom prst="rect">
          <a:avLst/>
        </a:prstGeom>
        <a:solidFill>
          <a:srgbClr val="0083A9">
            <a:lumMod val="20000"/>
            <a:lumOff val="80000"/>
            <a:alpha val="90000"/>
          </a:srgbClr>
        </a:solidFill>
        <a:ln w="12700" cap="flat" cmpd="sng" algn="ctr">
          <a:noFill/>
          <a:prstDash val="solid"/>
          <a:miter lim="800000"/>
        </a:ln>
        <a:effectLst/>
      </dgm:spPr>
      <dgm:t>
        <a:bodyPr/>
        <a:lstStyle/>
        <a:p>
          <a:pPr>
            <a:buNone/>
          </a:pPr>
          <a:r>
            <a:rPr lang="en-US" b="1" i="0" u="sng">
              <a:solidFill>
                <a:sysClr val="windowText" lastClr="000000">
                  <a:hueOff val="0"/>
                  <a:satOff val="0"/>
                  <a:lumOff val="0"/>
                  <a:alphaOff val="0"/>
                </a:sysClr>
              </a:solidFill>
              <a:latin typeface="Avenir Next LT Pro"/>
              <a:ea typeface="+mn-ea"/>
              <a:cs typeface="+mn-cs"/>
            </a:rPr>
            <a:t>August 2022</a:t>
          </a:r>
        </a:p>
        <a:p>
          <a:pPr>
            <a:buNone/>
          </a:pPr>
          <a:r>
            <a:rPr lang="en-US" b="0" u="none">
              <a:solidFill>
                <a:sysClr val="windowText" lastClr="000000">
                  <a:hueOff val="0"/>
                  <a:satOff val="0"/>
                  <a:lumOff val="0"/>
                  <a:alphaOff val="0"/>
                </a:sysClr>
              </a:solidFill>
              <a:latin typeface="Avenir Next LT Pro"/>
              <a:ea typeface="+mn-ea"/>
              <a:cs typeface="+mn-cs"/>
            </a:rPr>
            <a:t>School Leadership completed 2022-2023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xfrm>
          <a:off x="4701557" y="781349"/>
          <a:ext cx="792445" cy="792445"/>
        </a:xfrm>
        <a:prstGeom prst="ellipse">
          <a:avLst/>
        </a:prstGeom>
        <a:solidFill>
          <a:srgbClr val="0083A9"/>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3</a:t>
          </a:r>
        </a:p>
      </dgm:t>
    </dgm:pt>
    <dgm:pt modelId="{DE16CBB4-D3F4-44AD-8379-3A5D78B889D5}">
      <dgm:prSet/>
      <dgm:spPr>
        <a:xfrm>
          <a:off x="6212751" y="526340"/>
          <a:ext cx="1886775" cy="2641486"/>
        </a:xfrm>
        <a:prstGeom prst="rect">
          <a:avLst/>
        </a:prstGeom>
        <a:solidFill>
          <a:srgbClr val="A92A91">
            <a:lumMod val="20000"/>
            <a:lumOff val="80000"/>
            <a:alpha val="90000"/>
          </a:srgbClr>
        </a:solidFill>
        <a:ln w="12700" cap="flat" cmpd="sng" algn="ctr">
          <a:noFill/>
          <a:prstDash val="solid"/>
          <a:miter lim="800000"/>
        </a:ln>
        <a:effectLst/>
      </dgm:spPr>
      <dgm:t>
        <a:bodyPr/>
        <a:lstStyle/>
        <a:p>
          <a:pPr>
            <a:buNone/>
          </a:pPr>
          <a:r>
            <a:rPr lang="en-US" b="1" u="sng">
              <a:solidFill>
                <a:sysClr val="windowText" lastClr="000000">
                  <a:hueOff val="0"/>
                  <a:satOff val="0"/>
                  <a:lumOff val="0"/>
                  <a:alphaOff val="0"/>
                </a:sysClr>
              </a:solidFill>
              <a:latin typeface="Avenir Next LT Pro"/>
              <a:ea typeface="+mn-ea"/>
              <a:cs typeface="+mn-cs"/>
            </a:rPr>
            <a:t>Sept. – Dec. 2022</a:t>
          </a:r>
        </a:p>
        <a:p>
          <a:pPr>
            <a:buNone/>
          </a:pPr>
          <a:r>
            <a:rPr lang="en-US" b="0" u="none">
              <a:solidFill>
                <a:sysClr val="windowText" lastClr="000000">
                  <a:hueOff val="0"/>
                  <a:satOff val="0"/>
                  <a:lumOff val="0"/>
                  <a:alphaOff val="0"/>
                </a:sysClr>
              </a:solidFill>
              <a:latin typeface="Avenir Next LT Pro"/>
              <a:ea typeface="+mn-ea"/>
              <a:cs typeface="+mn-cs"/>
            </a:rPr>
            <a:t>Utilizing current data, the </a:t>
          </a:r>
          <a:r>
            <a:rPr lang="en-US" b="1" u="none">
              <a:solidFill>
                <a:sysClr val="windowText" lastClr="000000">
                  <a:hueOff val="0"/>
                  <a:satOff val="0"/>
                  <a:lumOff val="0"/>
                  <a:alphaOff val="0"/>
                </a:sysClr>
              </a:solidFill>
              <a:latin typeface="Avenir Next LT Pro"/>
              <a:ea typeface="+mn-ea"/>
              <a:cs typeface="+mn-cs"/>
            </a:rPr>
            <a:t>GO Team </a:t>
          </a:r>
          <a:r>
            <a:rPr lang="en-US" b="0" u="none">
              <a:solidFill>
                <a:sysClr val="windowText" lastClr="000000">
                  <a:hueOff val="0"/>
                  <a:satOff val="0"/>
                  <a:lumOff val="0"/>
                  <a:alphaOff val="0"/>
                </a:sysClr>
              </a:solidFill>
              <a:latin typeface="Avenir Next LT Pro"/>
              <a:ea typeface="+mn-ea"/>
              <a:cs typeface="+mn-cs"/>
            </a:rPr>
            <a:t>will review &amp; update the school strategic priorities and plan, as needed</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xfrm>
          <a:off x="6777010" y="781349"/>
          <a:ext cx="792445" cy="792445"/>
        </a:xfrm>
        <a:prstGeom prst="ellipse">
          <a:avLst/>
        </a:prstGeom>
        <a:solidFill>
          <a:srgbClr val="A92A91"/>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4</a:t>
          </a:r>
        </a:p>
      </dgm:t>
    </dgm:pt>
    <dgm:pt modelId="{F7B81412-5EAE-488C-9259-0FA0EB0F090B}">
      <dgm:prSet/>
      <dgm:spPr>
        <a:xfrm>
          <a:off x="8305299" y="517200"/>
          <a:ext cx="1886775" cy="2641486"/>
        </a:xfrm>
        <a:prstGeom prst="rect">
          <a:avLst/>
        </a:prstGeom>
        <a:solidFill>
          <a:srgbClr val="159839">
            <a:lumMod val="20000"/>
            <a:lumOff val="80000"/>
            <a:alpha val="90000"/>
          </a:srgbClr>
        </a:solidFill>
        <a:ln w="12700" cap="flat" cmpd="sng" algn="ctr">
          <a:noFill/>
          <a:prstDash val="solid"/>
          <a:miter lim="800000"/>
        </a:ln>
        <a:effectLst/>
      </dgm:spPr>
      <dgm:t>
        <a:bodyPr/>
        <a:lstStyle/>
        <a:p>
          <a:pPr>
            <a:buNone/>
          </a:pPr>
          <a:r>
            <a:rPr lang="en-US" b="1" u="sng">
              <a:solidFill>
                <a:sysClr val="windowText" lastClr="000000">
                  <a:hueOff val="0"/>
                  <a:satOff val="0"/>
                  <a:lumOff val="0"/>
                  <a:alphaOff val="0"/>
                </a:sysClr>
              </a:solidFill>
              <a:latin typeface="Avenir Next LT Pro"/>
              <a:ea typeface="+mn-ea"/>
              <a:cs typeface="+mn-cs"/>
            </a:rPr>
            <a:t>Before Winter Break</a:t>
          </a:r>
        </a:p>
        <a:p>
          <a:pPr>
            <a:buNone/>
          </a:pPr>
          <a:r>
            <a:rPr lang="en-US" b="1">
              <a:solidFill>
                <a:sysClr val="windowText" lastClr="000000">
                  <a:hueOff val="0"/>
                  <a:satOff val="0"/>
                  <a:lumOff val="0"/>
                  <a:alphaOff val="0"/>
                </a:sysClr>
              </a:solidFill>
              <a:latin typeface="Avenir Next LT Pro"/>
              <a:ea typeface="+mn-ea"/>
              <a:cs typeface="+mn-cs"/>
            </a:rPr>
            <a:t>GO Team </a:t>
          </a:r>
          <a:r>
            <a:rPr lang="en-US">
              <a:solidFill>
                <a:sysClr val="windowText" lastClr="000000">
                  <a:hueOff val="0"/>
                  <a:satOff val="0"/>
                  <a:lumOff val="0"/>
                  <a:alphaOff val="0"/>
                </a:sysClr>
              </a:solidFill>
              <a:latin typeface="Avenir Next LT Pro"/>
              <a:ea typeface="+mn-ea"/>
              <a:cs typeface="+mn-cs"/>
            </a:rPr>
            <a:t>will take action (vote) on the school’s strategic plan and vote on the ranked strategic plan priorities for SY23-24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xfrm>
          <a:off x="8852464" y="781349"/>
          <a:ext cx="792445" cy="792445"/>
        </a:xfrm>
        <a:prstGeom prst="ellipse">
          <a:avLst/>
        </a:prstGeom>
        <a:solidFill>
          <a:srgbClr val="159839"/>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5</a:t>
          </a:r>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xfrm>
          <a:off x="3484" y="3158615"/>
          <a:ext cx="1886775" cy="72"/>
        </a:xfrm>
        <a:prstGeom prst="rect">
          <a:avLst/>
        </a:prstGeom>
        <a:solidFill>
          <a:srgbClr val="A92A91">
            <a:hueOff val="0"/>
            <a:satOff val="0"/>
            <a:lumOff val="0"/>
            <a:alphaOff val="0"/>
          </a:srgbClr>
        </a:solidFill>
        <a:ln w="12700" cap="flat" cmpd="sng" algn="ctr">
          <a:solidFill>
            <a:srgbClr val="F3CF45"/>
          </a:solidFill>
          <a:prstDash val="solid"/>
          <a:miter lim="800000"/>
        </a:ln>
        <a:effectLst/>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xfrm>
          <a:off x="2078938" y="3158615"/>
          <a:ext cx="1886775" cy="72"/>
        </a:xfrm>
        <a:prstGeom prst="rect">
          <a:avLst/>
        </a:prstGeom>
        <a:solidFill>
          <a:srgbClr val="A92A91">
            <a:hueOff val="0"/>
            <a:satOff val="0"/>
            <a:lumOff val="0"/>
            <a:alphaOff val="0"/>
          </a:srgbClr>
        </a:solidFill>
        <a:ln w="12700" cap="flat" cmpd="sng" algn="ctr">
          <a:solidFill>
            <a:srgbClr val="D47B22"/>
          </a:solidFill>
          <a:prstDash val="solid"/>
          <a:miter lim="800000"/>
        </a:ln>
        <a:effectLst/>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xfrm>
          <a:off x="4154392" y="3158615"/>
          <a:ext cx="1886775" cy="72"/>
        </a:xfrm>
        <a:prstGeom prst="rect">
          <a:avLst/>
        </a:prstGeom>
        <a:solidFill>
          <a:srgbClr val="0083A9"/>
        </a:solidFill>
        <a:ln w="12700" cap="flat" cmpd="sng" algn="ctr">
          <a:solidFill>
            <a:srgbClr val="0083A9"/>
          </a:solidFill>
          <a:prstDash val="solid"/>
          <a:miter lim="800000"/>
        </a:ln>
        <a:effectLst/>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xfrm>
          <a:off x="6229845" y="3158615"/>
          <a:ext cx="1886775" cy="72"/>
        </a:xfrm>
        <a:prstGeom prst="rect">
          <a:avLst/>
        </a:prstGeom>
        <a:solidFill>
          <a:srgbClr val="0083A9">
            <a:hueOff val="0"/>
            <a:satOff val="0"/>
            <a:lumOff val="0"/>
            <a:alphaOff val="0"/>
          </a:srgbClr>
        </a:solidFill>
        <a:ln w="12700" cap="flat" cmpd="sng" algn="ctr">
          <a:solidFill>
            <a:srgbClr val="A92A91"/>
          </a:solidFill>
          <a:prstDash val="solid"/>
          <a:miter lim="800000"/>
        </a:ln>
        <a:effectLst/>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a:xfrm>
          <a:off x="8305299" y="3158615"/>
          <a:ext cx="1886775" cy="72"/>
        </a:xfrm>
        <a:prstGeom prst="rect">
          <a:avLst/>
        </a:prstGeom>
        <a:solidFill>
          <a:srgbClr val="159839">
            <a:hueOff val="0"/>
            <a:satOff val="0"/>
            <a:lumOff val="0"/>
            <a:alphaOff val="0"/>
          </a:srgbClr>
        </a:solidFill>
        <a:ln w="12700" cap="flat" cmpd="sng" algn="ctr">
          <a:solidFill>
            <a:srgbClr val="159839">
              <a:hueOff val="0"/>
              <a:satOff val="0"/>
              <a:lumOff val="0"/>
              <a:alphaOff val="0"/>
            </a:srgbClr>
          </a:solidFill>
          <a:prstDash val="solid"/>
          <a:miter lim="800000"/>
        </a:ln>
        <a:effectLs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Fall 2021</a:t>
          </a:r>
        </a:p>
        <a:p>
          <a:pPr marL="0" lvl="0" indent="0" algn="l" defTabSz="488950">
            <a:lnSpc>
              <a:spcPct val="90000"/>
            </a:lnSpc>
            <a:spcBef>
              <a:spcPct val="0"/>
            </a:spcBef>
            <a:spcAft>
              <a:spcPct val="35000"/>
            </a:spcAft>
            <a:buNone/>
          </a:pPr>
          <a:r>
            <a:rPr lang="en-US" sz="1100" b="0" i="0" u="none" kern="1200" dirty="0"/>
            <a:t>GO Team Developed 2021-2025 Strategic Plan</a:t>
          </a:r>
          <a:endParaRPr lang="en-US" sz="1100" kern="1200" dirty="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endParaRPr lang="en-US" sz="3800" kern="1200" dirty="0"/>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Summer 2022</a:t>
          </a:r>
        </a:p>
        <a:p>
          <a:pPr marL="0" lvl="0" indent="0" algn="l" defTabSz="488950">
            <a:lnSpc>
              <a:spcPct val="90000"/>
            </a:lnSpc>
            <a:spcBef>
              <a:spcPct val="0"/>
            </a:spcBef>
            <a:spcAft>
              <a:spcPct val="35000"/>
            </a:spcAft>
            <a:buNone/>
          </a:pPr>
          <a:r>
            <a:rPr lang="en-US" sz="1100" kern="1200" dirty="0"/>
            <a:t>School Leadership completed Needs Assessment and defined overarching needs for SY22-23</a:t>
          </a:r>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endParaRPr lang="en-US" sz="3800" kern="1200" dirty="0"/>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August 2022</a:t>
          </a:r>
        </a:p>
        <a:p>
          <a:pPr marL="0" lvl="0" indent="0" algn="l" defTabSz="488950">
            <a:lnSpc>
              <a:spcPct val="90000"/>
            </a:lnSpc>
            <a:spcBef>
              <a:spcPct val="0"/>
            </a:spcBef>
            <a:spcAft>
              <a:spcPct val="35000"/>
            </a:spcAft>
            <a:buNone/>
          </a:pPr>
          <a:r>
            <a:rPr lang="en-US" sz="1100" b="0" u="none" kern="1200" dirty="0"/>
            <a:t>School Leadership completed 2022-2023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endParaRPr lang="en-US" sz="3800" kern="1200" dirty="0"/>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Sept. – Dec. 2022</a:t>
          </a:r>
        </a:p>
        <a:p>
          <a:pPr marL="0" lvl="0" indent="0" algn="l" defTabSz="488950">
            <a:lnSpc>
              <a:spcPct val="90000"/>
            </a:lnSpc>
            <a:spcBef>
              <a:spcPct val="0"/>
            </a:spcBef>
            <a:spcAft>
              <a:spcPct val="35000"/>
            </a:spcAft>
            <a:buNone/>
          </a:pPr>
          <a:r>
            <a:rPr lang="en-US" sz="1100" b="0" u="none" kern="1200" dirty="0"/>
            <a:t>Utilizing current data, the </a:t>
          </a:r>
          <a:r>
            <a:rPr lang="en-US" sz="1100" b="1" u="none" kern="1200" dirty="0"/>
            <a:t>GO Team </a:t>
          </a:r>
          <a:r>
            <a:rPr lang="en-US" sz="1100" b="0" u="none" kern="1200" dirty="0"/>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endParaRPr lang="en-US" sz="3800" kern="1200" dirty="0"/>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Before Winter Break</a:t>
          </a:r>
        </a:p>
        <a:p>
          <a:pPr marL="0" lvl="0" indent="0" algn="l" defTabSz="488950">
            <a:lnSpc>
              <a:spcPct val="90000"/>
            </a:lnSpc>
            <a:spcBef>
              <a:spcPct val="0"/>
            </a:spcBef>
            <a:spcAft>
              <a:spcPct val="35000"/>
            </a:spcAft>
            <a:buNone/>
          </a:pPr>
          <a:r>
            <a:rPr lang="en-US" sz="1100" b="1" kern="1200" dirty="0"/>
            <a:t>GO Team </a:t>
          </a:r>
          <a:r>
            <a:rPr lang="en-US" sz="1100" kern="1200" dirty="0"/>
            <a:t>will take action (vote) on the rank of the strategic plan priorities for SY23-24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endParaRPr lang="en-US" sz="3800" kern="1200" dirty="0"/>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50D04-4FFC-468A-96F7-AC663EDBD4A2}">
      <dsp:nvSpPr>
        <dsp:cNvPr id="0" name=""/>
        <dsp:cNvSpPr/>
      </dsp:nvSpPr>
      <dsp:spPr>
        <a:xfrm rot="5400000">
          <a:off x="6093156" y="-2488581"/>
          <a:ext cx="1211766" cy="649646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endParaRPr lang="en-US" sz="3200" kern="1200"/>
        </a:p>
        <a:p>
          <a:pPr marL="285750" lvl="1" indent="-285750" algn="l" defTabSz="1422400">
            <a:lnSpc>
              <a:spcPct val="90000"/>
            </a:lnSpc>
            <a:spcBef>
              <a:spcPct val="0"/>
            </a:spcBef>
            <a:spcAft>
              <a:spcPct val="15000"/>
            </a:spcAft>
            <a:buChar char="•"/>
          </a:pPr>
          <a:endParaRPr lang="en-US" sz="3200" kern="1200"/>
        </a:p>
      </dsp:txBody>
      <dsp:txXfrm rot="-5400000">
        <a:off x="3450808" y="212921"/>
        <a:ext cx="6437308" cy="1093458"/>
      </dsp:txXfrm>
    </dsp:sp>
    <dsp:sp modelId="{4E568A9E-3939-4DDD-B165-36923469ACE6}">
      <dsp:nvSpPr>
        <dsp:cNvPr id="0" name=""/>
        <dsp:cNvSpPr/>
      </dsp:nvSpPr>
      <dsp:spPr>
        <a:xfrm>
          <a:off x="135079" y="2295"/>
          <a:ext cx="3315729" cy="15147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Are </a:t>
          </a:r>
          <a:r>
            <a:rPr lang="en-US" sz="1800" b="1" u="sng" kern="1200"/>
            <a:t>all</a:t>
          </a:r>
          <a:r>
            <a:rPr lang="en-US" sz="1800" kern="1200"/>
            <a:t> CIP Goals reflected in our Strategic Plan Priorities? If not, which CIP Goal(s) are missing and should be added to the Strategic Plan?</a:t>
          </a:r>
        </a:p>
      </dsp:txBody>
      <dsp:txXfrm>
        <a:off x="209021" y="76237"/>
        <a:ext cx="3167845" cy="1366824"/>
      </dsp:txXfrm>
    </dsp:sp>
    <dsp:sp modelId="{895E72A8-CBC9-4310-9F49-5FE7BA00F3BC}">
      <dsp:nvSpPr>
        <dsp:cNvPr id="0" name=""/>
        <dsp:cNvSpPr/>
      </dsp:nvSpPr>
      <dsp:spPr>
        <a:xfrm rot="5400000">
          <a:off x="6076091" y="-898137"/>
          <a:ext cx="1211766" cy="6496462"/>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endParaRPr lang="en-US" sz="3200" kern="1200"/>
        </a:p>
        <a:p>
          <a:pPr marL="285750" lvl="1" indent="-285750" algn="l" defTabSz="1422400">
            <a:lnSpc>
              <a:spcPct val="90000"/>
            </a:lnSpc>
            <a:spcBef>
              <a:spcPct val="0"/>
            </a:spcBef>
            <a:spcAft>
              <a:spcPct val="15000"/>
            </a:spcAft>
            <a:buChar char="•"/>
          </a:pPr>
          <a:endParaRPr lang="en-US" sz="3200" kern="1200"/>
        </a:p>
      </dsp:txBody>
      <dsp:txXfrm rot="-5400000">
        <a:off x="3433743" y="1803365"/>
        <a:ext cx="6437308" cy="1093458"/>
      </dsp:txXfrm>
    </dsp:sp>
    <dsp:sp modelId="{0D765D3A-CAB2-4DA3-A9BF-D914CDA4752B}">
      <dsp:nvSpPr>
        <dsp:cNvPr id="0" name=""/>
        <dsp:cNvSpPr/>
      </dsp:nvSpPr>
      <dsp:spPr>
        <a:xfrm>
          <a:off x="135079" y="1592739"/>
          <a:ext cx="3298663" cy="151470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What progress has been made towards the priorities identified in our Strategic Plan? What evidence/data do we have?</a:t>
          </a:r>
        </a:p>
      </dsp:txBody>
      <dsp:txXfrm>
        <a:off x="209021" y="1666681"/>
        <a:ext cx="3150779" cy="1366824"/>
      </dsp:txXfrm>
    </dsp:sp>
    <dsp:sp modelId="{7ADAC373-5A13-4B25-A9B6-1C9418E0F1B6}">
      <dsp:nvSpPr>
        <dsp:cNvPr id="0" name=""/>
        <dsp:cNvSpPr/>
      </dsp:nvSpPr>
      <dsp:spPr>
        <a:xfrm rot="5400000">
          <a:off x="6161527" y="692306"/>
          <a:ext cx="1211766" cy="6496462"/>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endParaRPr lang="en-US" sz="3200" kern="1200"/>
        </a:p>
        <a:p>
          <a:pPr marL="285750" lvl="1" indent="-285750" algn="l" defTabSz="1422400">
            <a:lnSpc>
              <a:spcPct val="90000"/>
            </a:lnSpc>
            <a:spcBef>
              <a:spcPct val="0"/>
            </a:spcBef>
            <a:spcAft>
              <a:spcPct val="15000"/>
            </a:spcAft>
            <a:buChar char="•"/>
          </a:pPr>
          <a:endParaRPr lang="en-US" sz="3200" kern="1200"/>
        </a:p>
      </dsp:txBody>
      <dsp:txXfrm rot="-5400000">
        <a:off x="3519179" y="3393808"/>
        <a:ext cx="6437308" cy="1093458"/>
      </dsp:txXfrm>
    </dsp:sp>
    <dsp:sp modelId="{22F40BCD-7619-40A5-9219-FBE118602349}">
      <dsp:nvSpPr>
        <dsp:cNvPr id="0" name=""/>
        <dsp:cNvSpPr/>
      </dsp:nvSpPr>
      <dsp:spPr>
        <a:xfrm>
          <a:off x="135079" y="3183183"/>
          <a:ext cx="3384100" cy="151470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Based upon available data, are there any other adjustments we need to make to the Strategic Plan?</a:t>
          </a:r>
        </a:p>
      </dsp:txBody>
      <dsp:txXfrm>
        <a:off x="209021" y="3257125"/>
        <a:ext cx="3236216" cy="1366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701" y="518854"/>
          <a:ext cx="2004150" cy="2805810"/>
        </a:xfrm>
        <a:prstGeom prst="rect">
          <a:avLst/>
        </a:prstGeom>
        <a:solidFill>
          <a:srgbClr val="F3CF45">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51" tIns="330200" rIns="156251" bIns="330200" numCol="1" spcCol="1270" anchor="t" anchorCtr="0">
          <a:noAutofit/>
        </a:bodyPr>
        <a:lstStyle/>
        <a:p>
          <a:pPr marL="0" lvl="0" indent="0" algn="l" defTabSz="488950">
            <a:lnSpc>
              <a:spcPct val="90000"/>
            </a:lnSpc>
            <a:spcBef>
              <a:spcPct val="0"/>
            </a:spcBef>
            <a:spcAft>
              <a:spcPct val="35000"/>
            </a:spcAft>
            <a:buNone/>
          </a:pPr>
          <a:r>
            <a:rPr lang="en-US" sz="1100" b="1" i="0" u="sng" kern="1200">
              <a:solidFill>
                <a:sysClr val="windowText" lastClr="000000">
                  <a:hueOff val="0"/>
                  <a:satOff val="0"/>
                  <a:lumOff val="0"/>
                  <a:alphaOff val="0"/>
                </a:sysClr>
              </a:solidFill>
              <a:latin typeface="Avenir Next LT Pro"/>
              <a:ea typeface="+mn-ea"/>
              <a:cs typeface="+mn-cs"/>
            </a:rPr>
            <a:t>Fall 2021</a:t>
          </a:r>
        </a:p>
        <a:p>
          <a:pPr marL="0" lvl="0" indent="0" algn="l" defTabSz="488950">
            <a:lnSpc>
              <a:spcPct val="90000"/>
            </a:lnSpc>
            <a:spcBef>
              <a:spcPct val="0"/>
            </a:spcBef>
            <a:spcAft>
              <a:spcPct val="35000"/>
            </a:spcAft>
            <a:buNone/>
          </a:pPr>
          <a:r>
            <a:rPr lang="en-US" sz="1100" b="0" i="0" u="none" kern="1200">
              <a:solidFill>
                <a:sysClr val="windowText" lastClr="000000">
                  <a:hueOff val="0"/>
                  <a:satOff val="0"/>
                  <a:lumOff val="0"/>
                  <a:alphaOff val="0"/>
                </a:sysClr>
              </a:solidFill>
              <a:latin typeface="Avenir Next LT Pro"/>
              <a:ea typeface="+mn-ea"/>
              <a:cs typeface="+mn-cs"/>
            </a:rPr>
            <a:t>GO Team Developed 2021-2025 Strategic Plan</a:t>
          </a:r>
          <a:endParaRPr lang="en-US" sz="1100" kern="1200">
            <a:solidFill>
              <a:sysClr val="windowText" lastClr="000000">
                <a:hueOff val="0"/>
                <a:satOff val="0"/>
                <a:lumOff val="0"/>
                <a:alphaOff val="0"/>
              </a:sysClr>
            </a:solidFill>
            <a:latin typeface="Avenir Next LT Pro"/>
            <a:ea typeface="+mn-ea"/>
            <a:cs typeface="+mn-cs"/>
          </a:endParaRPr>
        </a:p>
      </dsp:txBody>
      <dsp:txXfrm>
        <a:off x="3701" y="1585062"/>
        <a:ext cx="2004150" cy="1683486"/>
      </dsp:txXfrm>
    </dsp:sp>
    <dsp:sp modelId="{9C3A7F13-9585-42DF-AD32-B56F82B123C8}">
      <dsp:nvSpPr>
        <dsp:cNvPr id="0" name=""/>
        <dsp:cNvSpPr/>
      </dsp:nvSpPr>
      <dsp:spPr>
        <a:xfrm>
          <a:off x="584905" y="799435"/>
          <a:ext cx="841743" cy="841743"/>
        </a:xfrm>
        <a:prstGeom prst="ellipse">
          <a:avLst/>
        </a:prstGeom>
        <a:solidFill>
          <a:srgbClr val="F3CF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26" tIns="12700" rIns="65626" bIns="12700" numCol="1" spcCol="1270" anchor="ctr" anchorCtr="0">
          <a:noAutofit/>
        </a:bodyPr>
        <a:lstStyle/>
        <a:p>
          <a:pPr marL="0" lvl="0" indent="0" algn="ctr" defTabSz="1822450">
            <a:lnSpc>
              <a:spcPct val="90000"/>
            </a:lnSpc>
            <a:spcBef>
              <a:spcPct val="0"/>
            </a:spcBef>
            <a:spcAft>
              <a:spcPct val="35000"/>
            </a:spcAft>
            <a:buNone/>
          </a:pPr>
          <a:r>
            <a:rPr lang="en-US" sz="4100" kern="1200">
              <a:solidFill>
                <a:sysClr val="window" lastClr="FFFFFF"/>
              </a:solidFill>
              <a:latin typeface="Avenir Next LT Pro"/>
              <a:ea typeface="+mn-ea"/>
              <a:cs typeface="+mn-cs"/>
            </a:rPr>
            <a:t>1</a:t>
          </a:r>
        </a:p>
      </dsp:txBody>
      <dsp:txXfrm>
        <a:off x="708175" y="922705"/>
        <a:ext cx="595203" cy="595203"/>
      </dsp:txXfrm>
    </dsp:sp>
    <dsp:sp modelId="{923B2301-552B-45D2-9EF0-53A10AA17FC6}">
      <dsp:nvSpPr>
        <dsp:cNvPr id="0" name=""/>
        <dsp:cNvSpPr/>
      </dsp:nvSpPr>
      <dsp:spPr>
        <a:xfrm>
          <a:off x="3701" y="3324593"/>
          <a:ext cx="2004150" cy="72"/>
        </a:xfrm>
        <a:prstGeom prst="rect">
          <a:avLst/>
        </a:prstGeom>
        <a:solidFill>
          <a:srgbClr val="A92A91">
            <a:hueOff val="0"/>
            <a:satOff val="0"/>
            <a:lumOff val="0"/>
            <a:alphaOff val="0"/>
          </a:srgbClr>
        </a:solidFill>
        <a:ln w="12700" cap="flat" cmpd="sng" algn="ctr">
          <a:solidFill>
            <a:srgbClr val="F3CF4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208266" y="518854"/>
          <a:ext cx="2004150" cy="2805810"/>
        </a:xfrm>
        <a:prstGeom prst="rect">
          <a:avLst/>
        </a:prstGeom>
        <a:solidFill>
          <a:srgbClr val="D47B22">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51" tIns="330200" rIns="156251" bIns="330200" numCol="1" spcCol="1270" anchor="t" anchorCtr="0">
          <a:noAutofit/>
        </a:bodyPr>
        <a:lstStyle/>
        <a:p>
          <a:pPr marL="0" lvl="0" indent="0" algn="l" defTabSz="488950">
            <a:lnSpc>
              <a:spcPct val="90000"/>
            </a:lnSpc>
            <a:spcBef>
              <a:spcPct val="0"/>
            </a:spcBef>
            <a:spcAft>
              <a:spcPct val="35000"/>
            </a:spcAft>
            <a:buNone/>
          </a:pPr>
          <a:r>
            <a:rPr lang="en-US" sz="1100" b="1" i="0" u="sng" kern="1200">
              <a:solidFill>
                <a:sysClr val="windowText" lastClr="000000">
                  <a:hueOff val="0"/>
                  <a:satOff val="0"/>
                  <a:lumOff val="0"/>
                  <a:alphaOff val="0"/>
                </a:sysClr>
              </a:solidFill>
              <a:latin typeface="Avenir Next LT Pro"/>
              <a:ea typeface="+mn-ea"/>
              <a:cs typeface="+mn-cs"/>
            </a:rPr>
            <a:t>Summer 2022</a:t>
          </a:r>
        </a:p>
        <a:p>
          <a:pPr marL="0" lvl="0" indent="0" algn="l"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Avenir Next LT Pro"/>
              <a:ea typeface="+mn-ea"/>
              <a:cs typeface="+mn-cs"/>
            </a:rPr>
            <a:t>School Leadership completed Needs Assessment and defined overarching needs for SY22-23</a:t>
          </a:r>
        </a:p>
      </dsp:txBody>
      <dsp:txXfrm>
        <a:off x="2208266" y="1585062"/>
        <a:ext cx="2004150" cy="1683486"/>
      </dsp:txXfrm>
    </dsp:sp>
    <dsp:sp modelId="{C08FC467-91FE-48BD-B243-273925C2B75A}">
      <dsp:nvSpPr>
        <dsp:cNvPr id="0" name=""/>
        <dsp:cNvSpPr/>
      </dsp:nvSpPr>
      <dsp:spPr>
        <a:xfrm>
          <a:off x="2789470" y="799435"/>
          <a:ext cx="841743" cy="841743"/>
        </a:xfrm>
        <a:prstGeom prst="ellipse">
          <a:avLst/>
        </a:prstGeom>
        <a:solidFill>
          <a:srgbClr val="D47B2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26" tIns="12700" rIns="65626" bIns="12700" numCol="1" spcCol="1270" anchor="ctr" anchorCtr="0">
          <a:noAutofit/>
        </a:bodyPr>
        <a:lstStyle/>
        <a:p>
          <a:pPr marL="0" lvl="0" indent="0" algn="ctr" defTabSz="1822450">
            <a:lnSpc>
              <a:spcPct val="90000"/>
            </a:lnSpc>
            <a:spcBef>
              <a:spcPct val="0"/>
            </a:spcBef>
            <a:spcAft>
              <a:spcPct val="35000"/>
            </a:spcAft>
            <a:buNone/>
          </a:pPr>
          <a:r>
            <a:rPr lang="en-US" sz="4100" kern="1200">
              <a:solidFill>
                <a:sysClr val="window" lastClr="FFFFFF"/>
              </a:solidFill>
              <a:latin typeface="Avenir Next LT Pro"/>
              <a:ea typeface="+mn-ea"/>
              <a:cs typeface="+mn-cs"/>
            </a:rPr>
            <a:t>2</a:t>
          </a:r>
        </a:p>
      </dsp:txBody>
      <dsp:txXfrm>
        <a:off x="2912740" y="922705"/>
        <a:ext cx="595203" cy="595203"/>
      </dsp:txXfrm>
    </dsp:sp>
    <dsp:sp modelId="{DE393E47-CBB6-4D77-A342-C9AFD9FC8CB6}">
      <dsp:nvSpPr>
        <dsp:cNvPr id="0" name=""/>
        <dsp:cNvSpPr/>
      </dsp:nvSpPr>
      <dsp:spPr>
        <a:xfrm>
          <a:off x="2208266" y="3324593"/>
          <a:ext cx="2004150" cy="72"/>
        </a:xfrm>
        <a:prstGeom prst="rect">
          <a:avLst/>
        </a:prstGeom>
        <a:solidFill>
          <a:srgbClr val="A92A91">
            <a:hueOff val="0"/>
            <a:satOff val="0"/>
            <a:lumOff val="0"/>
            <a:alphaOff val="0"/>
          </a:srgbClr>
        </a:solidFill>
        <a:ln w="12700" cap="flat" cmpd="sng" algn="ctr">
          <a:solidFill>
            <a:srgbClr val="D47B2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412831" y="518854"/>
          <a:ext cx="2004150" cy="2805810"/>
        </a:xfrm>
        <a:prstGeom prst="rect">
          <a:avLst/>
        </a:prstGeom>
        <a:solidFill>
          <a:srgbClr val="0083A9">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51" tIns="330200" rIns="156251" bIns="330200" numCol="1" spcCol="1270" anchor="t" anchorCtr="0">
          <a:noAutofit/>
        </a:bodyPr>
        <a:lstStyle/>
        <a:p>
          <a:pPr marL="0" lvl="0" indent="0" algn="l" defTabSz="488950">
            <a:lnSpc>
              <a:spcPct val="90000"/>
            </a:lnSpc>
            <a:spcBef>
              <a:spcPct val="0"/>
            </a:spcBef>
            <a:spcAft>
              <a:spcPct val="35000"/>
            </a:spcAft>
            <a:buNone/>
          </a:pPr>
          <a:r>
            <a:rPr lang="en-US" sz="1100" b="1" i="0" u="sng" kern="1200">
              <a:solidFill>
                <a:sysClr val="windowText" lastClr="000000">
                  <a:hueOff val="0"/>
                  <a:satOff val="0"/>
                  <a:lumOff val="0"/>
                  <a:alphaOff val="0"/>
                </a:sysClr>
              </a:solidFill>
              <a:latin typeface="Avenir Next LT Pro"/>
              <a:ea typeface="+mn-ea"/>
              <a:cs typeface="+mn-cs"/>
            </a:rPr>
            <a:t>August 2022</a:t>
          </a:r>
        </a:p>
        <a:p>
          <a:pPr marL="0" lvl="0" indent="0" algn="l" defTabSz="488950">
            <a:lnSpc>
              <a:spcPct val="90000"/>
            </a:lnSpc>
            <a:spcBef>
              <a:spcPct val="0"/>
            </a:spcBef>
            <a:spcAft>
              <a:spcPct val="35000"/>
            </a:spcAft>
            <a:buNone/>
          </a:pPr>
          <a:r>
            <a:rPr lang="en-US" sz="1100" b="0" u="none" kern="1200">
              <a:solidFill>
                <a:sysClr val="windowText" lastClr="000000">
                  <a:hueOff val="0"/>
                  <a:satOff val="0"/>
                  <a:lumOff val="0"/>
                  <a:alphaOff val="0"/>
                </a:sysClr>
              </a:solidFill>
              <a:latin typeface="Avenir Next LT Pro"/>
              <a:ea typeface="+mn-ea"/>
              <a:cs typeface="+mn-cs"/>
            </a:rPr>
            <a:t>School Leadership completed 2022-2023 Continuous Improvement Plan</a:t>
          </a:r>
        </a:p>
      </dsp:txBody>
      <dsp:txXfrm>
        <a:off x="4412831" y="1585062"/>
        <a:ext cx="2004150" cy="1683486"/>
      </dsp:txXfrm>
    </dsp:sp>
    <dsp:sp modelId="{4104A2F1-FB99-4C42-8067-46B8EEEC9610}">
      <dsp:nvSpPr>
        <dsp:cNvPr id="0" name=""/>
        <dsp:cNvSpPr/>
      </dsp:nvSpPr>
      <dsp:spPr>
        <a:xfrm>
          <a:off x="4994035" y="799435"/>
          <a:ext cx="841743" cy="841743"/>
        </a:xfrm>
        <a:prstGeom prst="ellipse">
          <a:avLst/>
        </a:prstGeom>
        <a:solidFill>
          <a:srgbClr val="0083A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26" tIns="12700" rIns="65626" bIns="12700" numCol="1" spcCol="1270" anchor="ctr" anchorCtr="0">
          <a:noAutofit/>
        </a:bodyPr>
        <a:lstStyle/>
        <a:p>
          <a:pPr marL="0" lvl="0" indent="0" algn="ctr" defTabSz="1822450">
            <a:lnSpc>
              <a:spcPct val="90000"/>
            </a:lnSpc>
            <a:spcBef>
              <a:spcPct val="0"/>
            </a:spcBef>
            <a:spcAft>
              <a:spcPct val="35000"/>
            </a:spcAft>
            <a:buNone/>
          </a:pPr>
          <a:r>
            <a:rPr lang="en-US" sz="4100" kern="1200">
              <a:solidFill>
                <a:sysClr val="window" lastClr="FFFFFF"/>
              </a:solidFill>
              <a:latin typeface="Avenir Next LT Pro"/>
              <a:ea typeface="+mn-ea"/>
              <a:cs typeface="+mn-cs"/>
            </a:rPr>
            <a:t>3</a:t>
          </a:r>
        </a:p>
      </dsp:txBody>
      <dsp:txXfrm>
        <a:off x="5117305" y="922705"/>
        <a:ext cx="595203" cy="595203"/>
      </dsp:txXfrm>
    </dsp:sp>
    <dsp:sp modelId="{2EB92C72-3528-4913-AFF6-FF0B4F338399}">
      <dsp:nvSpPr>
        <dsp:cNvPr id="0" name=""/>
        <dsp:cNvSpPr/>
      </dsp:nvSpPr>
      <dsp:spPr>
        <a:xfrm>
          <a:off x="4412831" y="3324593"/>
          <a:ext cx="2004150" cy="72"/>
        </a:xfrm>
        <a:prstGeom prst="rect">
          <a:avLst/>
        </a:prstGeom>
        <a:solidFill>
          <a:srgbClr val="0083A9"/>
        </a:solidFill>
        <a:ln w="12700" cap="flat" cmpd="sng" algn="ctr">
          <a:solidFill>
            <a:srgbClr val="0083A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599239" y="528562"/>
          <a:ext cx="2004150" cy="2805810"/>
        </a:xfrm>
        <a:prstGeom prst="rect">
          <a:avLst/>
        </a:prstGeom>
        <a:solidFill>
          <a:srgbClr val="A92A91">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51" tIns="330200" rIns="156251" bIns="330200" numCol="1" spcCol="1270" anchor="t" anchorCtr="0">
          <a:noAutofit/>
        </a:bodyPr>
        <a:lstStyle/>
        <a:p>
          <a:pPr marL="0" lvl="0" indent="0" algn="l" defTabSz="488950">
            <a:lnSpc>
              <a:spcPct val="90000"/>
            </a:lnSpc>
            <a:spcBef>
              <a:spcPct val="0"/>
            </a:spcBef>
            <a:spcAft>
              <a:spcPct val="35000"/>
            </a:spcAft>
            <a:buNone/>
          </a:pPr>
          <a:r>
            <a:rPr lang="en-US" sz="1100" b="1" u="sng" kern="1200">
              <a:solidFill>
                <a:sysClr val="windowText" lastClr="000000">
                  <a:hueOff val="0"/>
                  <a:satOff val="0"/>
                  <a:lumOff val="0"/>
                  <a:alphaOff val="0"/>
                </a:sysClr>
              </a:solidFill>
              <a:latin typeface="Avenir Next LT Pro"/>
              <a:ea typeface="+mn-ea"/>
              <a:cs typeface="+mn-cs"/>
            </a:rPr>
            <a:t>Sept. – Dec. 2022</a:t>
          </a:r>
        </a:p>
        <a:p>
          <a:pPr marL="0" lvl="0" indent="0" algn="l" defTabSz="488950">
            <a:lnSpc>
              <a:spcPct val="90000"/>
            </a:lnSpc>
            <a:spcBef>
              <a:spcPct val="0"/>
            </a:spcBef>
            <a:spcAft>
              <a:spcPct val="35000"/>
            </a:spcAft>
            <a:buNone/>
          </a:pPr>
          <a:r>
            <a:rPr lang="en-US" sz="1100" b="0" u="none" kern="1200">
              <a:solidFill>
                <a:sysClr val="windowText" lastClr="000000">
                  <a:hueOff val="0"/>
                  <a:satOff val="0"/>
                  <a:lumOff val="0"/>
                  <a:alphaOff val="0"/>
                </a:sysClr>
              </a:solidFill>
              <a:latin typeface="Avenir Next LT Pro"/>
              <a:ea typeface="+mn-ea"/>
              <a:cs typeface="+mn-cs"/>
            </a:rPr>
            <a:t>Utilizing current data, the </a:t>
          </a:r>
          <a:r>
            <a:rPr lang="en-US" sz="1100" b="1" u="none" kern="1200">
              <a:solidFill>
                <a:sysClr val="windowText" lastClr="000000">
                  <a:hueOff val="0"/>
                  <a:satOff val="0"/>
                  <a:lumOff val="0"/>
                  <a:alphaOff val="0"/>
                </a:sysClr>
              </a:solidFill>
              <a:latin typeface="Avenir Next LT Pro"/>
              <a:ea typeface="+mn-ea"/>
              <a:cs typeface="+mn-cs"/>
            </a:rPr>
            <a:t>GO Team </a:t>
          </a:r>
          <a:r>
            <a:rPr lang="en-US" sz="1100" b="0" u="none" kern="1200">
              <a:solidFill>
                <a:sysClr val="windowText" lastClr="000000">
                  <a:hueOff val="0"/>
                  <a:satOff val="0"/>
                  <a:lumOff val="0"/>
                  <a:alphaOff val="0"/>
                </a:sysClr>
              </a:solidFill>
              <a:latin typeface="Avenir Next LT Pro"/>
              <a:ea typeface="+mn-ea"/>
              <a:cs typeface="+mn-cs"/>
            </a:rPr>
            <a:t>will review &amp; update the school strategic priorities and plan, as needed</a:t>
          </a:r>
        </a:p>
      </dsp:txBody>
      <dsp:txXfrm>
        <a:off x="6599239" y="1594770"/>
        <a:ext cx="2004150" cy="1683486"/>
      </dsp:txXfrm>
    </dsp:sp>
    <dsp:sp modelId="{AC6B335A-D8B4-46D8-93DE-B9EF1773F6AC}">
      <dsp:nvSpPr>
        <dsp:cNvPr id="0" name=""/>
        <dsp:cNvSpPr/>
      </dsp:nvSpPr>
      <dsp:spPr>
        <a:xfrm>
          <a:off x="7198600" y="799435"/>
          <a:ext cx="841743" cy="841743"/>
        </a:xfrm>
        <a:prstGeom prst="ellipse">
          <a:avLst/>
        </a:prstGeom>
        <a:solidFill>
          <a:srgbClr val="A92A9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26" tIns="12700" rIns="65626" bIns="12700" numCol="1" spcCol="1270" anchor="ctr" anchorCtr="0">
          <a:noAutofit/>
        </a:bodyPr>
        <a:lstStyle/>
        <a:p>
          <a:pPr marL="0" lvl="0" indent="0" algn="ctr" defTabSz="1822450">
            <a:lnSpc>
              <a:spcPct val="90000"/>
            </a:lnSpc>
            <a:spcBef>
              <a:spcPct val="0"/>
            </a:spcBef>
            <a:spcAft>
              <a:spcPct val="35000"/>
            </a:spcAft>
            <a:buNone/>
          </a:pPr>
          <a:r>
            <a:rPr lang="en-US" sz="4100" kern="1200">
              <a:solidFill>
                <a:sysClr val="window" lastClr="FFFFFF"/>
              </a:solidFill>
              <a:latin typeface="Avenir Next LT Pro"/>
              <a:ea typeface="+mn-ea"/>
              <a:cs typeface="+mn-cs"/>
            </a:rPr>
            <a:t>4</a:t>
          </a:r>
        </a:p>
      </dsp:txBody>
      <dsp:txXfrm>
        <a:off x="7321870" y="922705"/>
        <a:ext cx="595203" cy="595203"/>
      </dsp:txXfrm>
    </dsp:sp>
    <dsp:sp modelId="{7B3E0A16-DB85-46CA-87D6-4D39F6DBFC52}">
      <dsp:nvSpPr>
        <dsp:cNvPr id="0" name=""/>
        <dsp:cNvSpPr/>
      </dsp:nvSpPr>
      <dsp:spPr>
        <a:xfrm>
          <a:off x="6617397" y="3324593"/>
          <a:ext cx="2004150" cy="72"/>
        </a:xfrm>
        <a:prstGeom prst="rect">
          <a:avLst/>
        </a:prstGeom>
        <a:solidFill>
          <a:srgbClr val="0083A9">
            <a:hueOff val="0"/>
            <a:satOff val="0"/>
            <a:lumOff val="0"/>
            <a:alphaOff val="0"/>
          </a:srgbClr>
        </a:solidFill>
        <a:ln w="12700" cap="flat" cmpd="sng" algn="ctr">
          <a:solidFill>
            <a:srgbClr val="A92A9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821962" y="518854"/>
          <a:ext cx="2004150" cy="2805810"/>
        </a:xfrm>
        <a:prstGeom prst="rect">
          <a:avLst/>
        </a:prstGeom>
        <a:solidFill>
          <a:srgbClr val="159839">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51" tIns="330200" rIns="156251" bIns="330200" numCol="1" spcCol="1270" anchor="t" anchorCtr="0">
          <a:noAutofit/>
        </a:bodyPr>
        <a:lstStyle/>
        <a:p>
          <a:pPr marL="0" lvl="0" indent="0" algn="l" defTabSz="488950">
            <a:lnSpc>
              <a:spcPct val="90000"/>
            </a:lnSpc>
            <a:spcBef>
              <a:spcPct val="0"/>
            </a:spcBef>
            <a:spcAft>
              <a:spcPct val="35000"/>
            </a:spcAft>
            <a:buNone/>
          </a:pPr>
          <a:r>
            <a:rPr lang="en-US" sz="1100" b="1" u="sng" kern="1200">
              <a:solidFill>
                <a:sysClr val="windowText" lastClr="000000">
                  <a:hueOff val="0"/>
                  <a:satOff val="0"/>
                  <a:lumOff val="0"/>
                  <a:alphaOff val="0"/>
                </a:sysClr>
              </a:solidFill>
              <a:latin typeface="Avenir Next LT Pro"/>
              <a:ea typeface="+mn-ea"/>
              <a:cs typeface="+mn-cs"/>
            </a:rPr>
            <a:t>Before Winter Break</a:t>
          </a:r>
        </a:p>
        <a:p>
          <a:pPr marL="0" lvl="0" indent="0" algn="l" defTabSz="488950">
            <a:lnSpc>
              <a:spcPct val="90000"/>
            </a:lnSpc>
            <a:spcBef>
              <a:spcPct val="0"/>
            </a:spcBef>
            <a:spcAft>
              <a:spcPct val="35000"/>
            </a:spcAft>
            <a:buNone/>
          </a:pPr>
          <a:r>
            <a:rPr lang="en-US" sz="1100" b="1" kern="1200">
              <a:solidFill>
                <a:sysClr val="windowText" lastClr="000000">
                  <a:hueOff val="0"/>
                  <a:satOff val="0"/>
                  <a:lumOff val="0"/>
                  <a:alphaOff val="0"/>
                </a:sysClr>
              </a:solidFill>
              <a:latin typeface="Avenir Next LT Pro"/>
              <a:ea typeface="+mn-ea"/>
              <a:cs typeface="+mn-cs"/>
            </a:rPr>
            <a:t>GO Team </a:t>
          </a:r>
          <a:r>
            <a:rPr lang="en-US" sz="1100" kern="1200">
              <a:solidFill>
                <a:sysClr val="windowText" lastClr="000000">
                  <a:hueOff val="0"/>
                  <a:satOff val="0"/>
                  <a:lumOff val="0"/>
                  <a:alphaOff val="0"/>
                </a:sysClr>
              </a:solidFill>
              <a:latin typeface="Avenir Next LT Pro"/>
              <a:ea typeface="+mn-ea"/>
              <a:cs typeface="+mn-cs"/>
            </a:rPr>
            <a:t>will take action (vote) on the school’s strategic plan and vote on the ranked strategic plan priorities for SY23-24 budget discussions.</a:t>
          </a:r>
        </a:p>
      </dsp:txBody>
      <dsp:txXfrm>
        <a:off x="8821962" y="1585062"/>
        <a:ext cx="2004150" cy="1683486"/>
      </dsp:txXfrm>
    </dsp:sp>
    <dsp:sp modelId="{06772805-3643-43C2-9C80-F43268C57C20}">
      <dsp:nvSpPr>
        <dsp:cNvPr id="0" name=""/>
        <dsp:cNvSpPr/>
      </dsp:nvSpPr>
      <dsp:spPr>
        <a:xfrm>
          <a:off x="9403165" y="799435"/>
          <a:ext cx="841743" cy="841743"/>
        </a:xfrm>
        <a:prstGeom prst="ellipse">
          <a:avLst/>
        </a:prstGeom>
        <a:solidFill>
          <a:srgbClr val="15983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26" tIns="12700" rIns="65626" bIns="12700" numCol="1" spcCol="1270" anchor="ctr" anchorCtr="0">
          <a:noAutofit/>
        </a:bodyPr>
        <a:lstStyle/>
        <a:p>
          <a:pPr marL="0" lvl="0" indent="0" algn="ctr" defTabSz="1822450">
            <a:lnSpc>
              <a:spcPct val="90000"/>
            </a:lnSpc>
            <a:spcBef>
              <a:spcPct val="0"/>
            </a:spcBef>
            <a:spcAft>
              <a:spcPct val="35000"/>
            </a:spcAft>
            <a:buNone/>
          </a:pPr>
          <a:r>
            <a:rPr lang="en-US" sz="4100" kern="1200">
              <a:solidFill>
                <a:sysClr val="window" lastClr="FFFFFF"/>
              </a:solidFill>
              <a:latin typeface="Avenir Next LT Pro"/>
              <a:ea typeface="+mn-ea"/>
              <a:cs typeface="+mn-cs"/>
            </a:rPr>
            <a:t>5</a:t>
          </a:r>
        </a:p>
      </dsp:txBody>
      <dsp:txXfrm>
        <a:off x="9526435" y="922705"/>
        <a:ext cx="595203" cy="595203"/>
      </dsp:txXfrm>
    </dsp:sp>
    <dsp:sp modelId="{77F59A8B-7684-4E29-B44F-B0F96367FE70}">
      <dsp:nvSpPr>
        <dsp:cNvPr id="0" name=""/>
        <dsp:cNvSpPr/>
      </dsp:nvSpPr>
      <dsp:spPr>
        <a:xfrm>
          <a:off x="8821962" y="3324593"/>
          <a:ext cx="2004150" cy="72"/>
        </a:xfrm>
        <a:prstGeom prst="rect">
          <a:avLst/>
        </a:prstGeom>
        <a:solidFill>
          <a:srgbClr val="159839">
            <a:hueOff val="0"/>
            <a:satOff val="0"/>
            <a:lumOff val="0"/>
            <a:alphaOff val="0"/>
          </a:srgbClr>
        </a:solidFill>
        <a:ln w="12700" cap="flat" cmpd="sng" algn="ctr">
          <a:solidFill>
            <a:srgbClr val="15983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470fbc23da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endParaRPr/>
          </a:p>
          <a:p>
            <a:pPr marL="0" lvl="0" indent="0" algn="l" rtl="0">
              <a:spcBef>
                <a:spcPts val="0"/>
              </a:spcBef>
              <a:spcAft>
                <a:spcPts val="0"/>
              </a:spcAft>
              <a:buNone/>
            </a:pPr>
            <a:endParaRPr/>
          </a:p>
        </p:txBody>
      </p:sp>
      <p:sp>
        <p:nvSpPr>
          <p:cNvPr id="829" name="Google Shape;829;g1470fbc23da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1439ece298c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 </a:t>
            </a:r>
            <a:endParaRPr/>
          </a:p>
        </p:txBody>
      </p:sp>
      <p:sp>
        <p:nvSpPr>
          <p:cNvPr id="849" name="Google Shape;849;g1439ece298c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111b4ded95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t>
            </a:r>
            <a:endParaRPr/>
          </a:p>
        </p:txBody>
      </p:sp>
      <p:sp>
        <p:nvSpPr>
          <p:cNvPr id="858" name="Google Shape;858;g1111b4ded95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868" name="Google Shape;8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11718ed823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4" name="Google Shape;874;g111718ed823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1439ece298c_0_2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5" name="Google Shape;885;g1439ece298c_0_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16c9a27a1b0_0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Small group/REP classes in 9th grade Lit &amp; Algebra I </a:t>
            </a:r>
            <a:endParaRPr/>
          </a:p>
        </p:txBody>
      </p:sp>
      <p:sp>
        <p:nvSpPr>
          <p:cNvPr id="894" name="Google Shape;894;g16c9a27a1b0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5692755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29"/>
        <p:cNvGrpSpPr/>
        <p:nvPr/>
      </p:nvGrpSpPr>
      <p:grpSpPr>
        <a:xfrm>
          <a:off x="0" y="0"/>
          <a:ext cx="0" cy="0"/>
          <a:chOff x="0" y="0"/>
          <a:chExt cx="0" cy="0"/>
        </a:xfrm>
      </p:grpSpPr>
      <p:sp>
        <p:nvSpPr>
          <p:cNvPr id="730" name="Google Shape;730;p102"/>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31" name="Google Shape;731;p10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2" name="Google Shape;732;p10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3" name="Google Shape;733;p10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4" name="Google Shape;734;p10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5" name="Google Shape;735;p10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89109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36"/>
        <p:cNvGrpSpPr/>
        <p:nvPr/>
      </p:nvGrpSpPr>
      <p:grpSpPr>
        <a:xfrm>
          <a:off x="0" y="0"/>
          <a:ext cx="0" cy="0"/>
          <a:chOff x="0" y="0"/>
          <a:chExt cx="0" cy="0"/>
        </a:xfrm>
      </p:grpSpPr>
      <p:sp>
        <p:nvSpPr>
          <p:cNvPr id="737" name="Google Shape;737;p103"/>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38" name="Google Shape;738;p103"/>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39" name="Google Shape;739;p103"/>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0" name="Google Shape;740;p103"/>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41" name="Google Shape;741;p103"/>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2" name="Google Shape;742;p10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3" name="Google Shape;743;p10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4" name="Google Shape;744;p10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036143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45"/>
        <p:cNvGrpSpPr/>
        <p:nvPr/>
      </p:nvGrpSpPr>
      <p:grpSpPr>
        <a:xfrm>
          <a:off x="0" y="0"/>
          <a:ext cx="0" cy="0"/>
          <a:chOff x="0" y="0"/>
          <a:chExt cx="0" cy="0"/>
        </a:xfrm>
      </p:grpSpPr>
      <p:sp>
        <p:nvSpPr>
          <p:cNvPr id="746" name="Google Shape;746;p104"/>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47" name="Google Shape;747;p10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8" name="Google Shape;748;p10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9" name="Google Shape;749;p10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795406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50"/>
        <p:cNvGrpSpPr/>
        <p:nvPr/>
      </p:nvGrpSpPr>
      <p:grpSpPr>
        <a:xfrm>
          <a:off x="0" y="0"/>
          <a:ext cx="0" cy="0"/>
          <a:chOff x="0" y="0"/>
          <a:chExt cx="0" cy="0"/>
        </a:xfrm>
      </p:grpSpPr>
      <p:sp>
        <p:nvSpPr>
          <p:cNvPr id="751" name="Google Shape;751;p105"/>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52" name="Google Shape;752;p105"/>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3" name="Google Shape;753;p105"/>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54" name="Google Shape;754;p10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5" name="Google Shape;755;p10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6" name="Google Shape;756;p10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974276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57"/>
        <p:cNvGrpSpPr/>
        <p:nvPr/>
      </p:nvGrpSpPr>
      <p:grpSpPr>
        <a:xfrm>
          <a:off x="0" y="0"/>
          <a:ext cx="0" cy="0"/>
          <a:chOff x="0" y="0"/>
          <a:chExt cx="0" cy="0"/>
        </a:xfrm>
      </p:grpSpPr>
      <p:sp>
        <p:nvSpPr>
          <p:cNvPr id="758" name="Google Shape;758;p106"/>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59" name="Google Shape;759;p106"/>
          <p:cNvSpPr>
            <a:spLocks noGrp="1"/>
          </p:cNvSpPr>
          <p:nvPr>
            <p:ph type="pic" idx="2"/>
          </p:nvPr>
        </p:nvSpPr>
        <p:spPr>
          <a:xfrm>
            <a:off x="5183188" y="987426"/>
            <a:ext cx="6172400" cy="4873500"/>
          </a:xfrm>
          <a:prstGeom prst="rect">
            <a:avLst/>
          </a:prstGeom>
          <a:noFill/>
          <a:ln>
            <a:noFill/>
          </a:ln>
        </p:spPr>
      </p:sp>
      <p:sp>
        <p:nvSpPr>
          <p:cNvPr id="760" name="Google Shape;760;p106"/>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61" name="Google Shape;761;p10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2" name="Google Shape;762;p10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3" name="Google Shape;763;p10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79742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4"/>
        <p:cNvGrpSpPr/>
        <p:nvPr/>
      </p:nvGrpSpPr>
      <p:grpSpPr>
        <a:xfrm>
          <a:off x="0" y="0"/>
          <a:ext cx="0" cy="0"/>
          <a:chOff x="0" y="0"/>
          <a:chExt cx="0" cy="0"/>
        </a:xfrm>
      </p:grpSpPr>
      <p:sp>
        <p:nvSpPr>
          <p:cNvPr id="765" name="Google Shape;765;p107"/>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66" name="Google Shape;766;p10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7" name="Google Shape;767;p10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8" name="Google Shape;768;p10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9" name="Google Shape;769;p10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16169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70"/>
        <p:cNvGrpSpPr/>
        <p:nvPr/>
      </p:nvGrpSpPr>
      <p:grpSpPr>
        <a:xfrm>
          <a:off x="0" y="0"/>
          <a:ext cx="0" cy="0"/>
          <a:chOff x="0" y="0"/>
          <a:chExt cx="0" cy="0"/>
        </a:xfrm>
      </p:grpSpPr>
      <p:sp>
        <p:nvSpPr>
          <p:cNvPr id="771" name="Google Shape;771;p108"/>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72" name="Google Shape;772;p108"/>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3" name="Google Shape;773;p10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4" name="Google Shape;774;p10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5" name="Google Shape;775;p10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590964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098166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456638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0060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9127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928691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888247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51552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713395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061690" y="113705"/>
            <a:ext cx="2068618" cy="322268"/>
          </a:xfrm>
        </p:spPr>
        <p:txBody>
          <a:bodyPr lIns="0" tIns="0" rIns="0" bIns="0"/>
          <a:lstStyle>
            <a:lvl1pPr>
              <a:defRPr sz="2094"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473863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061690" y="113705"/>
            <a:ext cx="2068618" cy="322268"/>
          </a:xfrm>
        </p:spPr>
        <p:txBody>
          <a:bodyPr lIns="0" tIns="0" rIns="0" bIns="0"/>
          <a:lstStyle>
            <a:lvl1pPr>
              <a:defRPr sz="2094"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069872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61937"/>
            <a:ext cx="12168187" cy="6036469"/>
          </a:xfrm>
          <a:prstGeom prst="rect">
            <a:avLst/>
          </a:prstGeom>
        </p:spPr>
      </p:pic>
      <p:pic>
        <p:nvPicPr>
          <p:cNvPr id="17" name="bg object 17"/>
          <p:cNvPicPr/>
          <p:nvPr/>
        </p:nvPicPr>
        <p:blipFill>
          <a:blip r:embed="rId3" cstate="print"/>
          <a:stretch>
            <a:fillRect/>
          </a:stretch>
        </p:blipFill>
        <p:spPr>
          <a:xfrm>
            <a:off x="10215563" y="428625"/>
            <a:ext cx="1285875" cy="1279922"/>
          </a:xfrm>
          <a:prstGeom prst="rect">
            <a:avLst/>
          </a:prstGeom>
        </p:spPr>
      </p:pic>
      <p:sp>
        <p:nvSpPr>
          <p:cNvPr id="2" name="Holder 2"/>
          <p:cNvSpPr>
            <a:spLocks noGrp="1"/>
          </p:cNvSpPr>
          <p:nvPr>
            <p:ph type="title"/>
          </p:nvPr>
        </p:nvSpPr>
        <p:spPr>
          <a:xfrm>
            <a:off x="5061690" y="113705"/>
            <a:ext cx="2068618" cy="322268"/>
          </a:xfrm>
        </p:spPr>
        <p:txBody>
          <a:bodyPr lIns="0" tIns="0" rIns="0" bIns="0"/>
          <a:lstStyle>
            <a:lvl1pPr>
              <a:defRPr sz="2094"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318823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64929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12/10/2022</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6198765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t>12/10/2022</a:t>
            </a:fld>
            <a:endParaRPr lang="en-US"/>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3376109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5FC7-1BEA-438E-A0A7-88FF551122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D5F5C0-417B-4A28-8AE9-A79AC74A6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BC6257-C490-4059-9E97-16E46673C65A}"/>
              </a:ext>
            </a:extLst>
          </p:cNvPr>
          <p:cNvSpPr>
            <a:spLocks noGrp="1"/>
          </p:cNvSpPr>
          <p:nvPr>
            <p:ph type="dt" sz="half" idx="10"/>
          </p:nvPr>
        </p:nvSpPr>
        <p:spPr/>
        <p:txBody>
          <a:bodyPr/>
          <a:lstStyle/>
          <a:p>
            <a:fld id="{EED1C14C-A143-42F5-B247-D0E800131009}" type="datetimeFigureOut">
              <a:rPr lang="en-US" smtClean="0"/>
              <a:t>12/10/2022</a:t>
            </a:fld>
            <a:endParaRPr lang="en-US"/>
          </a:p>
        </p:txBody>
      </p:sp>
      <p:sp>
        <p:nvSpPr>
          <p:cNvPr id="5" name="Footer Placeholder 4">
            <a:extLst>
              <a:ext uri="{FF2B5EF4-FFF2-40B4-BE49-F238E27FC236}">
                <a16:creationId xmlns:a16="http://schemas.microsoft.com/office/drawing/2014/main" id="{7A4051CD-74EC-43C1-9F21-D33BD297F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95141-29DC-41BA-BE25-E899055F317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560541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569764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FC21-AE04-4050-80E6-D9DCA4B50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85F7E-EF45-48F7-9E54-C6806D0E9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4501F-6ED5-4112-B037-D3E9F8CF2C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1E48C-176E-4E60-8CB3-5425169963CD}"/>
              </a:ext>
            </a:extLst>
          </p:cNvPr>
          <p:cNvSpPr>
            <a:spLocks noGrp="1"/>
          </p:cNvSpPr>
          <p:nvPr>
            <p:ph type="dt" sz="half" idx="10"/>
          </p:nvPr>
        </p:nvSpPr>
        <p:spPr/>
        <p:txBody>
          <a:bodyPr/>
          <a:lstStyle/>
          <a:p>
            <a:fld id="{EED1C14C-A143-42F5-B247-D0E800131009}" type="datetimeFigureOut">
              <a:rPr lang="en-US" smtClean="0"/>
              <a:t>12/10/2022</a:t>
            </a:fld>
            <a:endParaRPr lang="en-US"/>
          </a:p>
        </p:txBody>
      </p:sp>
      <p:sp>
        <p:nvSpPr>
          <p:cNvPr id="6" name="Footer Placeholder 5">
            <a:extLst>
              <a:ext uri="{FF2B5EF4-FFF2-40B4-BE49-F238E27FC236}">
                <a16:creationId xmlns:a16="http://schemas.microsoft.com/office/drawing/2014/main" id="{5852202B-C929-4B39-AF47-D17C38F86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EEBF3-930A-4A23-810D-C1880E7A6D29}"/>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2594456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8E08-A828-430D-B8A6-7302E570AD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F5402-465C-4E68-BF7E-BFE1177B5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9B917D-5EC9-44FC-B8A7-9ADF4ADC4F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CF5D4-E55C-42FF-A7E5-2466DE35B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579A7F-77F4-4169-8D51-2123441998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35923-3BB5-4F33-8E76-56665E95B55A}"/>
              </a:ext>
            </a:extLst>
          </p:cNvPr>
          <p:cNvSpPr>
            <a:spLocks noGrp="1"/>
          </p:cNvSpPr>
          <p:nvPr>
            <p:ph type="dt" sz="half" idx="10"/>
          </p:nvPr>
        </p:nvSpPr>
        <p:spPr/>
        <p:txBody>
          <a:bodyPr/>
          <a:lstStyle/>
          <a:p>
            <a:fld id="{EED1C14C-A143-42F5-B247-D0E800131009}" type="datetimeFigureOut">
              <a:rPr lang="en-US" smtClean="0"/>
              <a:t>12/10/2022</a:t>
            </a:fld>
            <a:endParaRPr lang="en-US"/>
          </a:p>
        </p:txBody>
      </p:sp>
      <p:sp>
        <p:nvSpPr>
          <p:cNvPr id="8" name="Footer Placeholder 7">
            <a:extLst>
              <a:ext uri="{FF2B5EF4-FFF2-40B4-BE49-F238E27FC236}">
                <a16:creationId xmlns:a16="http://schemas.microsoft.com/office/drawing/2014/main" id="{FA43FC79-7089-4373-88DC-12501E782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0BEB1-B009-47B7-B159-DE05E615E710}"/>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7676766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FCC-78CC-4E9D-A277-8230F2733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CEFE7-D923-48C1-B2FE-8110829C69E3}"/>
              </a:ext>
            </a:extLst>
          </p:cNvPr>
          <p:cNvSpPr>
            <a:spLocks noGrp="1"/>
          </p:cNvSpPr>
          <p:nvPr>
            <p:ph type="dt" sz="half" idx="10"/>
          </p:nvPr>
        </p:nvSpPr>
        <p:spPr/>
        <p:txBody>
          <a:bodyPr/>
          <a:lstStyle/>
          <a:p>
            <a:fld id="{EED1C14C-A143-42F5-B247-D0E800131009}" type="datetimeFigureOut">
              <a:rPr lang="en-US" smtClean="0"/>
              <a:t>12/10/2022</a:t>
            </a:fld>
            <a:endParaRPr lang="en-US"/>
          </a:p>
        </p:txBody>
      </p:sp>
      <p:sp>
        <p:nvSpPr>
          <p:cNvPr id="4" name="Footer Placeholder 3">
            <a:extLst>
              <a:ext uri="{FF2B5EF4-FFF2-40B4-BE49-F238E27FC236}">
                <a16:creationId xmlns:a16="http://schemas.microsoft.com/office/drawing/2014/main" id="{A68F91C9-7841-4F7B-8F24-B5FF45B5B3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96739-CF17-4867-A5ED-317AD19F5A3B}"/>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8055529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942B-5ECF-4556-91C2-496E4C52EF8A}"/>
              </a:ext>
            </a:extLst>
          </p:cNvPr>
          <p:cNvSpPr>
            <a:spLocks noGrp="1"/>
          </p:cNvSpPr>
          <p:nvPr>
            <p:ph type="dt" sz="half" idx="10"/>
          </p:nvPr>
        </p:nvSpPr>
        <p:spPr/>
        <p:txBody>
          <a:bodyPr/>
          <a:lstStyle/>
          <a:p>
            <a:fld id="{EED1C14C-A143-42F5-B247-D0E800131009}" type="datetimeFigureOut">
              <a:rPr lang="en-US" smtClean="0"/>
              <a:t>12/10/2022</a:t>
            </a:fld>
            <a:endParaRPr lang="en-US"/>
          </a:p>
        </p:txBody>
      </p:sp>
      <p:sp>
        <p:nvSpPr>
          <p:cNvPr id="3" name="Footer Placeholder 2">
            <a:extLst>
              <a:ext uri="{FF2B5EF4-FFF2-40B4-BE49-F238E27FC236}">
                <a16:creationId xmlns:a16="http://schemas.microsoft.com/office/drawing/2014/main" id="{3E1589EF-E9AD-45F7-BFBE-6F8AD3570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8E0FA-5424-403C-8462-1B7C301C65D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6792530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A56-C315-441C-9002-DFD599AED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57D9A-8037-4B31-951B-4675ADA69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3141B-5121-4179-B3F6-529569122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60C32E-3427-4696-A55A-56886EA24AEB}"/>
              </a:ext>
            </a:extLst>
          </p:cNvPr>
          <p:cNvSpPr>
            <a:spLocks noGrp="1"/>
          </p:cNvSpPr>
          <p:nvPr>
            <p:ph type="dt" sz="half" idx="10"/>
          </p:nvPr>
        </p:nvSpPr>
        <p:spPr/>
        <p:txBody>
          <a:bodyPr/>
          <a:lstStyle/>
          <a:p>
            <a:fld id="{EED1C14C-A143-42F5-B247-D0E800131009}" type="datetimeFigureOut">
              <a:rPr lang="en-US" smtClean="0"/>
              <a:t>12/10/2022</a:t>
            </a:fld>
            <a:endParaRPr lang="en-US"/>
          </a:p>
        </p:txBody>
      </p:sp>
      <p:sp>
        <p:nvSpPr>
          <p:cNvPr id="6" name="Footer Placeholder 5">
            <a:extLst>
              <a:ext uri="{FF2B5EF4-FFF2-40B4-BE49-F238E27FC236}">
                <a16:creationId xmlns:a16="http://schemas.microsoft.com/office/drawing/2014/main" id="{7DDFE526-7D20-4EC0-9624-E77981295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A82D7-E462-4060-85D6-85CF555401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7498278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919B-BF68-4590-8CA9-A51BAC0F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4BC1AA-5C68-47DC-BBF0-1E309865E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1A636-7F9C-43EC-B2F2-6FB3323CB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19410E-A050-4AA2-BC89-EF52EB1C34F6}"/>
              </a:ext>
            </a:extLst>
          </p:cNvPr>
          <p:cNvSpPr>
            <a:spLocks noGrp="1"/>
          </p:cNvSpPr>
          <p:nvPr>
            <p:ph type="dt" sz="half" idx="10"/>
          </p:nvPr>
        </p:nvSpPr>
        <p:spPr/>
        <p:txBody>
          <a:bodyPr/>
          <a:lstStyle/>
          <a:p>
            <a:fld id="{EED1C14C-A143-42F5-B247-D0E800131009}" type="datetimeFigureOut">
              <a:rPr lang="en-US" smtClean="0"/>
              <a:t>12/10/2022</a:t>
            </a:fld>
            <a:endParaRPr lang="en-US"/>
          </a:p>
        </p:txBody>
      </p:sp>
      <p:sp>
        <p:nvSpPr>
          <p:cNvPr id="6" name="Footer Placeholder 5">
            <a:extLst>
              <a:ext uri="{FF2B5EF4-FFF2-40B4-BE49-F238E27FC236}">
                <a16:creationId xmlns:a16="http://schemas.microsoft.com/office/drawing/2014/main" id="{B0C23AB0-18A5-4589-926D-C00F68CFE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4EE52-EECA-4C6E-83E9-6382044D356C}"/>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786520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36FE-B6CA-4D45-A719-6B51F3FF6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9388C-63B0-4DA8-97D0-BEEDCF401C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9BDB0-2A2B-43AC-965A-A9E7E7F741CD}"/>
              </a:ext>
            </a:extLst>
          </p:cNvPr>
          <p:cNvSpPr>
            <a:spLocks noGrp="1"/>
          </p:cNvSpPr>
          <p:nvPr>
            <p:ph type="dt" sz="half" idx="10"/>
          </p:nvPr>
        </p:nvSpPr>
        <p:spPr/>
        <p:txBody>
          <a:bodyPr/>
          <a:lstStyle/>
          <a:p>
            <a:fld id="{EED1C14C-A143-42F5-B247-D0E800131009}" type="datetimeFigureOut">
              <a:rPr lang="en-US" smtClean="0"/>
              <a:t>12/10/2022</a:t>
            </a:fld>
            <a:endParaRPr lang="en-US"/>
          </a:p>
        </p:txBody>
      </p:sp>
      <p:sp>
        <p:nvSpPr>
          <p:cNvPr id="5" name="Footer Placeholder 4">
            <a:extLst>
              <a:ext uri="{FF2B5EF4-FFF2-40B4-BE49-F238E27FC236}">
                <a16:creationId xmlns:a16="http://schemas.microsoft.com/office/drawing/2014/main" id="{B67DA7C3-2A5B-4BED-A540-9136486CC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888E8-31D6-4E51-9228-0D6066FED5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3187056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010CA-6776-433E-8E25-97899E0828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91E6E-3CF5-4535-B37E-E30058EA28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ADEE3-AAA7-4846-8EC6-84B1537C1D74}"/>
              </a:ext>
            </a:extLst>
          </p:cNvPr>
          <p:cNvSpPr>
            <a:spLocks noGrp="1"/>
          </p:cNvSpPr>
          <p:nvPr>
            <p:ph type="dt" sz="half" idx="10"/>
          </p:nvPr>
        </p:nvSpPr>
        <p:spPr/>
        <p:txBody>
          <a:bodyPr/>
          <a:lstStyle/>
          <a:p>
            <a:fld id="{EED1C14C-A143-42F5-B247-D0E800131009}" type="datetimeFigureOut">
              <a:rPr lang="en-US" smtClean="0"/>
              <a:t>12/10/2022</a:t>
            </a:fld>
            <a:endParaRPr lang="en-US"/>
          </a:p>
        </p:txBody>
      </p:sp>
      <p:sp>
        <p:nvSpPr>
          <p:cNvPr id="5" name="Footer Placeholder 4">
            <a:extLst>
              <a:ext uri="{FF2B5EF4-FFF2-40B4-BE49-F238E27FC236}">
                <a16:creationId xmlns:a16="http://schemas.microsoft.com/office/drawing/2014/main" id="{001DABD6-6E60-4895-89B1-3604A484D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4D314-6D1C-4A42-A445-B77646B2B29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596760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4470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90730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2287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22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94336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416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193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2782271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3839800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954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790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7728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05176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69185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611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5313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911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44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2635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25"/>
        <p:cNvGrpSpPr/>
        <p:nvPr/>
      </p:nvGrpSpPr>
      <p:grpSpPr>
        <a:xfrm>
          <a:off x="0" y="0"/>
          <a:ext cx="0" cy="0"/>
          <a:chOff x="0" y="0"/>
          <a:chExt cx="0" cy="0"/>
        </a:xfrm>
      </p:grpSpPr>
      <p:sp>
        <p:nvSpPr>
          <p:cNvPr id="626" name="Google Shape;626;p86"/>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27" name="Google Shape;627;p8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08448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8"/>
        <p:cNvGrpSpPr/>
        <p:nvPr/>
      </p:nvGrpSpPr>
      <p:grpSpPr>
        <a:xfrm>
          <a:off x="0" y="0"/>
          <a:ext cx="0" cy="0"/>
          <a:chOff x="0" y="0"/>
          <a:chExt cx="0" cy="0"/>
        </a:xfrm>
      </p:grpSpPr>
      <p:sp>
        <p:nvSpPr>
          <p:cNvPr id="629" name="Google Shape;629;p8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630" name="Google Shape;630;p87"/>
          <p:cNvGrpSpPr/>
          <p:nvPr/>
        </p:nvGrpSpPr>
        <p:grpSpPr>
          <a:xfrm>
            <a:off x="62471" y="44451"/>
            <a:ext cx="5428789" cy="1513047"/>
            <a:chOff x="199253" y="-3175"/>
            <a:chExt cx="4071592" cy="1513047"/>
          </a:xfrm>
        </p:grpSpPr>
        <p:pic>
          <p:nvPicPr>
            <p:cNvPr id="631" name="Google Shape;631;p87"/>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632" name="Google Shape;632;p87"/>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633" name="Google Shape;633;p87"/>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34" name="Google Shape;634;p87"/>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635" name="Google Shape;635;p87"/>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31127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36"/>
        <p:cNvGrpSpPr/>
        <p:nvPr/>
      </p:nvGrpSpPr>
      <p:grpSpPr>
        <a:xfrm>
          <a:off x="0" y="0"/>
          <a:ext cx="0" cy="0"/>
          <a:chOff x="0" y="0"/>
          <a:chExt cx="0" cy="0"/>
        </a:xfrm>
      </p:grpSpPr>
      <p:sp>
        <p:nvSpPr>
          <p:cNvPr id="637" name="Google Shape;637;p88"/>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38" name="Google Shape;638;p88"/>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639" name="Google Shape;639;p8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0" name="Google Shape;640;p8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1" name="Google Shape;641;p8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28596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42"/>
        <p:cNvGrpSpPr/>
        <p:nvPr/>
      </p:nvGrpSpPr>
      <p:grpSpPr>
        <a:xfrm>
          <a:off x="0" y="0"/>
          <a:ext cx="0" cy="0"/>
          <a:chOff x="0" y="0"/>
          <a:chExt cx="0" cy="0"/>
        </a:xfrm>
      </p:grpSpPr>
      <p:sp>
        <p:nvSpPr>
          <p:cNvPr id="643" name="Google Shape;643;p89"/>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44" name="Google Shape;644;p8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5" name="Google Shape;645;p8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6" name="Google Shape;646;p8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7" name="Google Shape;647;p8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8" name="Google Shape;648;p8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5769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49"/>
        <p:cNvGrpSpPr/>
        <p:nvPr/>
      </p:nvGrpSpPr>
      <p:grpSpPr>
        <a:xfrm>
          <a:off x="0" y="0"/>
          <a:ext cx="0" cy="0"/>
          <a:chOff x="0" y="0"/>
          <a:chExt cx="0" cy="0"/>
        </a:xfrm>
      </p:grpSpPr>
      <p:sp>
        <p:nvSpPr>
          <p:cNvPr id="650" name="Google Shape;650;p90"/>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51" name="Google Shape;651;p90"/>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2" name="Google Shape;652;p90"/>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3" name="Google Shape;653;p90"/>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4" name="Google Shape;654;p90"/>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9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6" name="Google Shape;656;p9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7" name="Google Shape;657;p9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42219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58"/>
        <p:cNvGrpSpPr/>
        <p:nvPr/>
      </p:nvGrpSpPr>
      <p:grpSpPr>
        <a:xfrm>
          <a:off x="0" y="0"/>
          <a:ext cx="0" cy="0"/>
          <a:chOff x="0" y="0"/>
          <a:chExt cx="0" cy="0"/>
        </a:xfrm>
      </p:grpSpPr>
      <p:sp>
        <p:nvSpPr>
          <p:cNvPr id="659" name="Google Shape;659;p91"/>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0" name="Google Shape;660;p9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1" name="Google Shape;661;p9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2" name="Google Shape;662;p9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02637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3"/>
        <p:cNvGrpSpPr/>
        <p:nvPr/>
      </p:nvGrpSpPr>
      <p:grpSpPr>
        <a:xfrm>
          <a:off x="0" y="0"/>
          <a:ext cx="0" cy="0"/>
          <a:chOff x="0" y="0"/>
          <a:chExt cx="0" cy="0"/>
        </a:xfrm>
      </p:grpSpPr>
      <p:sp>
        <p:nvSpPr>
          <p:cNvPr id="664" name="Google Shape;664;p9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5" name="Google Shape;665;p9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6" name="Google Shape;666;p9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32878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67"/>
        <p:cNvGrpSpPr/>
        <p:nvPr/>
      </p:nvGrpSpPr>
      <p:grpSpPr>
        <a:xfrm>
          <a:off x="0" y="0"/>
          <a:ext cx="0" cy="0"/>
          <a:chOff x="0" y="0"/>
          <a:chExt cx="0" cy="0"/>
        </a:xfrm>
      </p:grpSpPr>
      <p:sp>
        <p:nvSpPr>
          <p:cNvPr id="668" name="Google Shape;668;p93"/>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9" name="Google Shape;669;p93"/>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0" name="Google Shape;670;p93"/>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71" name="Google Shape;671;p9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2" name="Google Shape;672;p9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3" name="Google Shape;673;p9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063027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74"/>
        <p:cNvGrpSpPr/>
        <p:nvPr/>
      </p:nvGrpSpPr>
      <p:grpSpPr>
        <a:xfrm>
          <a:off x="0" y="0"/>
          <a:ext cx="0" cy="0"/>
          <a:chOff x="0" y="0"/>
          <a:chExt cx="0" cy="0"/>
        </a:xfrm>
      </p:grpSpPr>
      <p:sp>
        <p:nvSpPr>
          <p:cNvPr id="675" name="Google Shape;675;p94"/>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76" name="Google Shape;676;p94"/>
          <p:cNvSpPr>
            <a:spLocks noGrp="1"/>
          </p:cNvSpPr>
          <p:nvPr>
            <p:ph type="pic" idx="2"/>
          </p:nvPr>
        </p:nvSpPr>
        <p:spPr>
          <a:xfrm>
            <a:off x="5183188" y="987426"/>
            <a:ext cx="6172400" cy="4873500"/>
          </a:xfrm>
          <a:prstGeom prst="rect">
            <a:avLst/>
          </a:prstGeom>
          <a:noFill/>
          <a:ln>
            <a:noFill/>
          </a:ln>
        </p:spPr>
      </p:sp>
      <p:sp>
        <p:nvSpPr>
          <p:cNvPr id="677" name="Google Shape;677;p94"/>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78" name="Google Shape;678;p9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9" name="Google Shape;679;p9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0" name="Google Shape;680;p9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6419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1"/>
        <p:cNvGrpSpPr/>
        <p:nvPr/>
      </p:nvGrpSpPr>
      <p:grpSpPr>
        <a:xfrm>
          <a:off x="0" y="0"/>
          <a:ext cx="0" cy="0"/>
          <a:chOff x="0" y="0"/>
          <a:chExt cx="0" cy="0"/>
        </a:xfrm>
      </p:grpSpPr>
      <p:sp>
        <p:nvSpPr>
          <p:cNvPr id="682" name="Google Shape;682;p95"/>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83" name="Google Shape;683;p95"/>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4" name="Google Shape;684;p9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5" name="Google Shape;685;p9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6" name="Google Shape;686;p9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4504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865294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87"/>
        <p:cNvGrpSpPr/>
        <p:nvPr/>
      </p:nvGrpSpPr>
      <p:grpSpPr>
        <a:xfrm>
          <a:off x="0" y="0"/>
          <a:ext cx="0" cy="0"/>
          <a:chOff x="0" y="0"/>
          <a:chExt cx="0" cy="0"/>
        </a:xfrm>
      </p:grpSpPr>
      <p:sp>
        <p:nvSpPr>
          <p:cNvPr id="688" name="Google Shape;688;p96"/>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89" name="Google Shape;689;p96"/>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9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1" name="Google Shape;691;p9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2" name="Google Shape;692;p9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5742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0"/>
        <p:cNvGrpSpPr/>
        <p:nvPr/>
      </p:nvGrpSpPr>
      <p:grpSpPr>
        <a:xfrm>
          <a:off x="0" y="0"/>
          <a:ext cx="0" cy="0"/>
          <a:chOff x="0" y="0"/>
          <a:chExt cx="0" cy="0"/>
        </a:xfrm>
      </p:grpSpPr>
      <p:sp>
        <p:nvSpPr>
          <p:cNvPr id="451" name="Google Shape;451;p6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2" name="Google Shape;452;p6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3" name="Google Shape;453;p6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4128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54"/>
        <p:cNvGrpSpPr/>
        <p:nvPr/>
      </p:nvGrpSpPr>
      <p:grpSpPr>
        <a:xfrm>
          <a:off x="0" y="0"/>
          <a:ext cx="0" cy="0"/>
          <a:chOff x="0" y="0"/>
          <a:chExt cx="0" cy="0"/>
        </a:xfrm>
      </p:grpSpPr>
      <p:sp>
        <p:nvSpPr>
          <p:cNvPr id="455" name="Google Shape;455;p63"/>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56" name="Google Shape;456;p6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57" name="Google Shape;457;p6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8" name="Google Shape;458;p6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9" name="Google Shape;459;p6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81720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60"/>
        <p:cNvGrpSpPr/>
        <p:nvPr/>
      </p:nvGrpSpPr>
      <p:grpSpPr>
        <a:xfrm>
          <a:off x="0" y="0"/>
          <a:ext cx="0" cy="0"/>
          <a:chOff x="0" y="0"/>
          <a:chExt cx="0" cy="0"/>
        </a:xfrm>
      </p:grpSpPr>
      <p:sp>
        <p:nvSpPr>
          <p:cNvPr id="461" name="Google Shape;461;p6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462" name="Google Shape;462;p64"/>
          <p:cNvGrpSpPr/>
          <p:nvPr/>
        </p:nvGrpSpPr>
        <p:grpSpPr>
          <a:xfrm>
            <a:off x="62471" y="44451"/>
            <a:ext cx="5428789" cy="1513047"/>
            <a:chOff x="199253" y="-3175"/>
            <a:chExt cx="4071592" cy="1513047"/>
          </a:xfrm>
        </p:grpSpPr>
        <p:pic>
          <p:nvPicPr>
            <p:cNvPr id="463" name="Google Shape;463;p64"/>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464" name="Google Shape;464;p64"/>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465" name="Google Shape;465;p64"/>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66" name="Google Shape;466;p64"/>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467" name="Google Shape;467;p64"/>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58027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8"/>
        <p:cNvGrpSpPr/>
        <p:nvPr/>
      </p:nvGrpSpPr>
      <p:grpSpPr>
        <a:xfrm>
          <a:off x="0" y="0"/>
          <a:ext cx="0" cy="0"/>
          <a:chOff x="0" y="0"/>
          <a:chExt cx="0" cy="0"/>
        </a:xfrm>
      </p:grpSpPr>
      <p:sp>
        <p:nvSpPr>
          <p:cNvPr id="469" name="Google Shape;469;p65"/>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0" name="Google Shape;470;p65"/>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71" name="Google Shape;471;p6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2" name="Google Shape;472;p6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3" name="Google Shape;473;p6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81103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74"/>
        <p:cNvGrpSpPr/>
        <p:nvPr/>
      </p:nvGrpSpPr>
      <p:grpSpPr>
        <a:xfrm>
          <a:off x="0" y="0"/>
          <a:ext cx="0" cy="0"/>
          <a:chOff x="0" y="0"/>
          <a:chExt cx="0" cy="0"/>
        </a:xfrm>
      </p:grpSpPr>
      <p:sp>
        <p:nvSpPr>
          <p:cNvPr id="475" name="Google Shape;475;p66"/>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6" name="Google Shape;476;p6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7" name="Google Shape;477;p6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8" name="Google Shape;478;p6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9" name="Google Shape;479;p6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0" name="Google Shape;480;p6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60710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81"/>
        <p:cNvGrpSpPr/>
        <p:nvPr/>
      </p:nvGrpSpPr>
      <p:grpSpPr>
        <a:xfrm>
          <a:off x="0" y="0"/>
          <a:ext cx="0" cy="0"/>
          <a:chOff x="0" y="0"/>
          <a:chExt cx="0" cy="0"/>
        </a:xfrm>
      </p:grpSpPr>
      <p:sp>
        <p:nvSpPr>
          <p:cNvPr id="482" name="Google Shape;482;p67"/>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3" name="Google Shape;483;p67"/>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4" name="Google Shape;484;p67"/>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67"/>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6" name="Google Shape;486;p67"/>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7" name="Google Shape;487;p6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8" name="Google Shape;488;p6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9" name="Google Shape;489;p6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1918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0"/>
        <p:cNvGrpSpPr/>
        <p:nvPr/>
      </p:nvGrpSpPr>
      <p:grpSpPr>
        <a:xfrm>
          <a:off x="0" y="0"/>
          <a:ext cx="0" cy="0"/>
          <a:chOff x="0" y="0"/>
          <a:chExt cx="0" cy="0"/>
        </a:xfrm>
      </p:grpSpPr>
      <p:sp>
        <p:nvSpPr>
          <p:cNvPr id="491" name="Google Shape;491;p68"/>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92" name="Google Shape;492;p6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3" name="Google Shape;493;p6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4" name="Google Shape;494;p6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221775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95"/>
        <p:cNvGrpSpPr/>
        <p:nvPr/>
      </p:nvGrpSpPr>
      <p:grpSpPr>
        <a:xfrm>
          <a:off x="0" y="0"/>
          <a:ext cx="0" cy="0"/>
          <a:chOff x="0" y="0"/>
          <a:chExt cx="0" cy="0"/>
        </a:xfrm>
      </p:grpSpPr>
      <p:sp>
        <p:nvSpPr>
          <p:cNvPr id="496" name="Google Shape;496;p69"/>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97" name="Google Shape;497;p69"/>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8" name="Google Shape;498;p69"/>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99" name="Google Shape;499;p6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0" name="Google Shape;500;p6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1" name="Google Shape;501;p6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61310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02"/>
        <p:cNvGrpSpPr/>
        <p:nvPr/>
      </p:nvGrpSpPr>
      <p:grpSpPr>
        <a:xfrm>
          <a:off x="0" y="0"/>
          <a:ext cx="0" cy="0"/>
          <a:chOff x="0" y="0"/>
          <a:chExt cx="0" cy="0"/>
        </a:xfrm>
      </p:grpSpPr>
      <p:sp>
        <p:nvSpPr>
          <p:cNvPr id="503" name="Google Shape;503;p70"/>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04" name="Google Shape;504;p70"/>
          <p:cNvSpPr>
            <a:spLocks noGrp="1"/>
          </p:cNvSpPr>
          <p:nvPr>
            <p:ph type="pic" idx="2"/>
          </p:nvPr>
        </p:nvSpPr>
        <p:spPr>
          <a:xfrm>
            <a:off x="5183188" y="987426"/>
            <a:ext cx="6172400" cy="4873500"/>
          </a:xfrm>
          <a:prstGeom prst="rect">
            <a:avLst/>
          </a:prstGeom>
          <a:noFill/>
          <a:ln>
            <a:noFill/>
          </a:ln>
        </p:spPr>
      </p:sp>
      <p:sp>
        <p:nvSpPr>
          <p:cNvPr id="505" name="Google Shape;505;p70"/>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6" name="Google Shape;506;p7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7" name="Google Shape;507;p7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8" name="Google Shape;508;p7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8149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697818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09"/>
        <p:cNvGrpSpPr/>
        <p:nvPr/>
      </p:nvGrpSpPr>
      <p:grpSpPr>
        <a:xfrm>
          <a:off x="0" y="0"/>
          <a:ext cx="0" cy="0"/>
          <a:chOff x="0" y="0"/>
          <a:chExt cx="0" cy="0"/>
        </a:xfrm>
      </p:grpSpPr>
      <p:sp>
        <p:nvSpPr>
          <p:cNvPr id="510" name="Google Shape;510;p71"/>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11" name="Google Shape;511;p7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2" name="Google Shape;512;p7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3" name="Google Shape;513;p7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4" name="Google Shape;514;p7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23806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15"/>
        <p:cNvGrpSpPr/>
        <p:nvPr/>
      </p:nvGrpSpPr>
      <p:grpSpPr>
        <a:xfrm>
          <a:off x="0" y="0"/>
          <a:ext cx="0" cy="0"/>
          <a:chOff x="0" y="0"/>
          <a:chExt cx="0" cy="0"/>
        </a:xfrm>
      </p:grpSpPr>
      <p:sp>
        <p:nvSpPr>
          <p:cNvPr id="516" name="Google Shape;516;p72"/>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17" name="Google Shape;517;p72"/>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8" name="Google Shape;518;p7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9" name="Google Shape;519;p7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0" name="Google Shape;520;p7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752203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7"/>
        <p:cNvGrpSpPr/>
        <p:nvPr/>
      </p:nvGrpSpPr>
      <p:grpSpPr>
        <a:xfrm>
          <a:off x="0" y="0"/>
          <a:ext cx="0" cy="0"/>
          <a:chOff x="0" y="0"/>
          <a:chExt cx="0" cy="0"/>
        </a:xfrm>
      </p:grpSpPr>
      <p:sp>
        <p:nvSpPr>
          <p:cNvPr id="198" name="Google Shape;198;p2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9" name="Google Shape;199;p2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0" name="Google Shape;200;p2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50131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01"/>
        <p:cNvGrpSpPr/>
        <p:nvPr/>
      </p:nvGrpSpPr>
      <p:grpSpPr>
        <a:xfrm>
          <a:off x="0" y="0"/>
          <a:ext cx="0" cy="0"/>
          <a:chOff x="0" y="0"/>
          <a:chExt cx="0" cy="0"/>
        </a:xfrm>
      </p:grpSpPr>
      <p:sp>
        <p:nvSpPr>
          <p:cNvPr id="202" name="Google Shape;202;p27"/>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3" name="Google Shape;203;p2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4" name="Google Shape;204;p2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5" name="Google Shape;205;p2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6" name="Google Shape;206;p2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512904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7"/>
        <p:cNvGrpSpPr/>
        <p:nvPr/>
      </p:nvGrpSpPr>
      <p:grpSpPr>
        <a:xfrm>
          <a:off x="0" y="0"/>
          <a:ext cx="0" cy="0"/>
          <a:chOff x="0" y="0"/>
          <a:chExt cx="0" cy="0"/>
        </a:xfrm>
      </p:grpSpPr>
      <p:sp>
        <p:nvSpPr>
          <p:cNvPr id="208" name="Google Shape;208;p2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209" name="Google Shape;209;p28"/>
          <p:cNvGrpSpPr/>
          <p:nvPr/>
        </p:nvGrpSpPr>
        <p:grpSpPr>
          <a:xfrm>
            <a:off x="62471" y="44451"/>
            <a:ext cx="5428789" cy="1513047"/>
            <a:chOff x="199253" y="-3175"/>
            <a:chExt cx="4071592" cy="1513047"/>
          </a:xfrm>
        </p:grpSpPr>
        <p:pic>
          <p:nvPicPr>
            <p:cNvPr id="210" name="Google Shape;210;p28"/>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211" name="Google Shape;211;p28"/>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212" name="Google Shape;212;p28"/>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13" name="Google Shape;213;p28"/>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214" name="Google Shape;214;p28"/>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310812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7" name="Google Shape;217;p29"/>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18" name="Google Shape;218;p2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9" name="Google Shape;219;p2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0" name="Google Shape;220;p2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926895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3" name="Google Shape;223;p3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Google Shape;224;p3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3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6" name="Google Shape;226;p3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7" name="Google Shape;227;p3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95623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28"/>
        <p:cNvGrpSpPr/>
        <p:nvPr/>
      </p:nvGrpSpPr>
      <p:grpSpPr>
        <a:xfrm>
          <a:off x="0" y="0"/>
          <a:ext cx="0" cy="0"/>
          <a:chOff x="0" y="0"/>
          <a:chExt cx="0" cy="0"/>
        </a:xfrm>
      </p:grpSpPr>
      <p:sp>
        <p:nvSpPr>
          <p:cNvPr id="229" name="Google Shape;229;p31"/>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0" name="Google Shape;230;p31"/>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31" name="Google Shape;231;p31"/>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31"/>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33" name="Google Shape;233;p31"/>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4" name="Google Shape;234;p3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3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6" name="Google Shape;236;p3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18886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9" name="Google Shape;239;p3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0" name="Google Shape;240;p3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p3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44402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42"/>
        <p:cNvGrpSpPr/>
        <p:nvPr/>
      </p:nvGrpSpPr>
      <p:grpSpPr>
        <a:xfrm>
          <a:off x="0" y="0"/>
          <a:ext cx="0" cy="0"/>
          <a:chOff x="0" y="0"/>
          <a:chExt cx="0" cy="0"/>
        </a:xfrm>
      </p:grpSpPr>
      <p:sp>
        <p:nvSpPr>
          <p:cNvPr id="243" name="Google Shape;243;p33"/>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4" name="Google Shape;244;p33"/>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5" name="Google Shape;245;p33"/>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6" name="Google Shape;246;p3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7" name="Google Shape;247;p3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8" name="Google Shape;248;p3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1007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909451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49"/>
        <p:cNvGrpSpPr/>
        <p:nvPr/>
      </p:nvGrpSpPr>
      <p:grpSpPr>
        <a:xfrm>
          <a:off x="0" y="0"/>
          <a:ext cx="0" cy="0"/>
          <a:chOff x="0" y="0"/>
          <a:chExt cx="0" cy="0"/>
        </a:xfrm>
      </p:grpSpPr>
      <p:sp>
        <p:nvSpPr>
          <p:cNvPr id="250" name="Google Shape;250;p34"/>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1" name="Google Shape;251;p34"/>
          <p:cNvSpPr>
            <a:spLocks noGrp="1"/>
          </p:cNvSpPr>
          <p:nvPr>
            <p:ph type="pic" idx="2"/>
          </p:nvPr>
        </p:nvSpPr>
        <p:spPr>
          <a:xfrm>
            <a:off x="5183188" y="987426"/>
            <a:ext cx="6172400" cy="4873500"/>
          </a:xfrm>
          <a:prstGeom prst="rect">
            <a:avLst/>
          </a:prstGeom>
          <a:noFill/>
          <a:ln>
            <a:noFill/>
          </a:ln>
        </p:spPr>
      </p:sp>
      <p:sp>
        <p:nvSpPr>
          <p:cNvPr id="252" name="Google Shape;252;p34"/>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53" name="Google Shape;253;p3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4" name="Google Shape;254;p3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5" name="Google Shape;255;p3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49578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56"/>
        <p:cNvGrpSpPr/>
        <p:nvPr/>
      </p:nvGrpSpPr>
      <p:grpSpPr>
        <a:xfrm>
          <a:off x="0" y="0"/>
          <a:ext cx="0" cy="0"/>
          <a:chOff x="0" y="0"/>
          <a:chExt cx="0" cy="0"/>
        </a:xfrm>
      </p:grpSpPr>
      <p:sp>
        <p:nvSpPr>
          <p:cNvPr id="257" name="Google Shape;257;p35"/>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8" name="Google Shape;258;p35"/>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3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0" name="Google Shape;260;p3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3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14244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62"/>
        <p:cNvGrpSpPr/>
        <p:nvPr/>
      </p:nvGrpSpPr>
      <p:grpSpPr>
        <a:xfrm>
          <a:off x="0" y="0"/>
          <a:ext cx="0" cy="0"/>
          <a:chOff x="0" y="0"/>
          <a:chExt cx="0" cy="0"/>
        </a:xfrm>
      </p:grpSpPr>
      <p:sp>
        <p:nvSpPr>
          <p:cNvPr id="263" name="Google Shape;263;p36"/>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64" name="Google Shape;264;p36"/>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3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6" name="Google Shape;266;p3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7" name="Google Shape;267;p3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145229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1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1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773255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4"/>
        <p:cNvGrpSpPr/>
        <p:nvPr/>
      </p:nvGrpSpPr>
      <p:grpSpPr>
        <a:xfrm>
          <a:off x="0" y="0"/>
          <a:ext cx="0" cy="0"/>
          <a:chOff x="0" y="0"/>
          <a:chExt cx="0" cy="0"/>
        </a:xfrm>
      </p:grpSpPr>
      <p:sp>
        <p:nvSpPr>
          <p:cNvPr id="115" name="Google Shape;115;p15"/>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 name="Google Shape;116;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17" name="Google Shape;117;p1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1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1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5814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
        <p:cNvGrpSpPr/>
        <p:nvPr/>
      </p:nvGrpSpPr>
      <p:grpSpPr>
        <a:xfrm>
          <a:off x="0" y="0"/>
          <a:ext cx="0" cy="0"/>
          <a:chOff x="0" y="0"/>
          <a:chExt cx="0" cy="0"/>
        </a:xfrm>
      </p:grpSpPr>
      <p:sp>
        <p:nvSpPr>
          <p:cNvPr id="121" name="Google Shape;121;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122" name="Google Shape;122;p16"/>
          <p:cNvGrpSpPr/>
          <p:nvPr/>
        </p:nvGrpSpPr>
        <p:grpSpPr>
          <a:xfrm>
            <a:off x="62471" y="44451"/>
            <a:ext cx="5428791" cy="1513047"/>
            <a:chOff x="199253" y="-3175"/>
            <a:chExt cx="4071593" cy="1513047"/>
          </a:xfrm>
        </p:grpSpPr>
        <p:pic>
          <p:nvPicPr>
            <p:cNvPr id="123" name="Google Shape;123;p16"/>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124" name="Google Shape;124;p16"/>
            <p:cNvPicPr preferRelativeResize="0"/>
            <p:nvPr/>
          </p:nvPicPr>
          <p:blipFill rotWithShape="1">
            <a:blip r:embed="rId3">
              <a:alphaModFix/>
            </a:blip>
            <a:srcRect/>
            <a:stretch/>
          </p:blipFill>
          <p:spPr>
            <a:xfrm>
              <a:off x="1606549" y="212983"/>
              <a:ext cx="2664297" cy="1080729"/>
            </a:xfrm>
            <a:prstGeom prst="rect">
              <a:avLst/>
            </a:prstGeom>
            <a:noFill/>
            <a:ln>
              <a:noFill/>
            </a:ln>
          </p:spPr>
        </p:pic>
      </p:grpSp>
      <p:sp>
        <p:nvSpPr>
          <p:cNvPr id="125" name="Google Shape;125;p16"/>
          <p:cNvSpPr txBox="1"/>
          <p:nvPr/>
        </p:nvSpPr>
        <p:spPr>
          <a:xfrm>
            <a:off x="6096000" y="235208"/>
            <a:ext cx="5257800" cy="13542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26" name="Google Shape;126;p16"/>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127" name="Google Shape;127;p16"/>
          <p:cNvSpPr txBox="1">
            <a:spLocks noGrp="1"/>
          </p:cNvSpPr>
          <p:nvPr>
            <p:ph type="body" idx="1"/>
          </p:nvPr>
        </p:nvSpPr>
        <p:spPr>
          <a:xfrm>
            <a:off x="584200" y="1677432"/>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5783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17"/>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31" name="Google Shape;131;p1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1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1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6954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6" name="Google Shape;136;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576970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3" name="Google Shape;143;p1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4" name="Google Shape;144;p1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9"/>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6" name="Google Shape;146;p19"/>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37186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2" name="Google Shape;152;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891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4769475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21"/>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59" name="Google Shape;159;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779355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4" name="Google Shape;164;p22"/>
          <p:cNvSpPr>
            <a:spLocks noGrp="1"/>
          </p:cNvSpPr>
          <p:nvPr>
            <p:ph type="pic" idx="2"/>
          </p:nvPr>
        </p:nvSpPr>
        <p:spPr>
          <a:xfrm>
            <a:off x="5183188" y="987427"/>
            <a:ext cx="6172200" cy="4873625"/>
          </a:xfrm>
          <a:prstGeom prst="rect">
            <a:avLst/>
          </a:prstGeom>
          <a:noFill/>
          <a:ln>
            <a:noFill/>
          </a:ln>
        </p:spPr>
      </p:sp>
      <p:sp>
        <p:nvSpPr>
          <p:cNvPr id="165" name="Google Shape;165;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66" name="Google Shape;166;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439898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1" name="Google Shape;171;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3" name="Google Shape;173;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4" name="Google Shape;174;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42069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7" name="Google Shape;177;p24"/>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Google Shape;178;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9" name="Google Shape;179;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0" name="Google Shape;180;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829915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7"/>
        <p:cNvGrpSpPr/>
        <p:nvPr/>
      </p:nvGrpSpPr>
      <p:grpSpPr>
        <a:xfrm>
          <a:off x="0" y="0"/>
          <a:ext cx="0" cy="0"/>
          <a:chOff x="0" y="0"/>
          <a:chExt cx="0" cy="0"/>
        </a:xfrm>
      </p:grpSpPr>
      <p:sp>
        <p:nvSpPr>
          <p:cNvPr id="278" name="Google Shape;278;p3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9" name="Google Shape;279;p3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0" name="Google Shape;280;p3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701446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81"/>
        <p:cNvGrpSpPr/>
        <p:nvPr/>
      </p:nvGrpSpPr>
      <p:grpSpPr>
        <a:xfrm>
          <a:off x="0" y="0"/>
          <a:ext cx="0" cy="0"/>
          <a:chOff x="0" y="0"/>
          <a:chExt cx="0" cy="0"/>
        </a:xfrm>
      </p:grpSpPr>
      <p:sp>
        <p:nvSpPr>
          <p:cNvPr id="282" name="Google Shape;282;p39"/>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3" name="Google Shape;283;p3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84" name="Google Shape;284;p3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5" name="Google Shape;285;p3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6" name="Google Shape;286;p3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468704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7"/>
        <p:cNvGrpSpPr/>
        <p:nvPr/>
      </p:nvGrpSpPr>
      <p:grpSpPr>
        <a:xfrm>
          <a:off x="0" y="0"/>
          <a:ext cx="0" cy="0"/>
          <a:chOff x="0" y="0"/>
          <a:chExt cx="0" cy="0"/>
        </a:xfrm>
      </p:grpSpPr>
      <p:sp>
        <p:nvSpPr>
          <p:cNvPr id="288" name="Google Shape;288;p4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289" name="Google Shape;289;p40"/>
          <p:cNvGrpSpPr/>
          <p:nvPr/>
        </p:nvGrpSpPr>
        <p:grpSpPr>
          <a:xfrm>
            <a:off x="62471" y="44451"/>
            <a:ext cx="5428789" cy="1513047"/>
            <a:chOff x="199253" y="-3175"/>
            <a:chExt cx="4071592" cy="1513047"/>
          </a:xfrm>
        </p:grpSpPr>
        <p:pic>
          <p:nvPicPr>
            <p:cNvPr id="290" name="Google Shape;290;p40"/>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291" name="Google Shape;291;p40"/>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292" name="Google Shape;292;p40"/>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93" name="Google Shape;293;p40"/>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294" name="Google Shape;294;p40"/>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776520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5"/>
        <p:cNvGrpSpPr/>
        <p:nvPr/>
      </p:nvGrpSpPr>
      <p:grpSpPr>
        <a:xfrm>
          <a:off x="0" y="0"/>
          <a:ext cx="0" cy="0"/>
          <a:chOff x="0" y="0"/>
          <a:chExt cx="0" cy="0"/>
        </a:xfrm>
      </p:grpSpPr>
      <p:sp>
        <p:nvSpPr>
          <p:cNvPr id="296" name="Google Shape;296;p41"/>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97" name="Google Shape;297;p41"/>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98" name="Google Shape;298;p4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9" name="Google Shape;299;p4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0" name="Google Shape;300;p4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377804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1"/>
        <p:cNvGrpSpPr/>
        <p:nvPr/>
      </p:nvGrpSpPr>
      <p:grpSpPr>
        <a:xfrm>
          <a:off x="0" y="0"/>
          <a:ext cx="0" cy="0"/>
          <a:chOff x="0" y="0"/>
          <a:chExt cx="0" cy="0"/>
        </a:xfrm>
      </p:grpSpPr>
      <p:sp>
        <p:nvSpPr>
          <p:cNvPr id="302" name="Google Shape;302;p42"/>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03" name="Google Shape;303;p4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4" name="Google Shape;304;p4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5" name="Google Shape;305;p4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6" name="Google Shape;306;p4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7" name="Google Shape;307;p4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548159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08"/>
        <p:cNvGrpSpPr/>
        <p:nvPr/>
      </p:nvGrpSpPr>
      <p:grpSpPr>
        <a:xfrm>
          <a:off x="0" y="0"/>
          <a:ext cx="0" cy="0"/>
          <a:chOff x="0" y="0"/>
          <a:chExt cx="0" cy="0"/>
        </a:xfrm>
      </p:grpSpPr>
      <p:sp>
        <p:nvSpPr>
          <p:cNvPr id="309" name="Google Shape;309;p43"/>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0" name="Google Shape;310;p43"/>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1" name="Google Shape;311;p43"/>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43"/>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3" name="Google Shape;313;p43"/>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4" name="Google Shape;314;p4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5" name="Google Shape;315;p4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6" name="Google Shape;316;p4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1876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544191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7"/>
        <p:cNvGrpSpPr/>
        <p:nvPr/>
      </p:nvGrpSpPr>
      <p:grpSpPr>
        <a:xfrm>
          <a:off x="0" y="0"/>
          <a:ext cx="0" cy="0"/>
          <a:chOff x="0" y="0"/>
          <a:chExt cx="0" cy="0"/>
        </a:xfrm>
      </p:grpSpPr>
      <p:sp>
        <p:nvSpPr>
          <p:cNvPr id="318" name="Google Shape;318;p44"/>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9" name="Google Shape;319;p4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0" name="Google Shape;320;p4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1" name="Google Shape;321;p4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167951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22"/>
        <p:cNvGrpSpPr/>
        <p:nvPr/>
      </p:nvGrpSpPr>
      <p:grpSpPr>
        <a:xfrm>
          <a:off x="0" y="0"/>
          <a:ext cx="0" cy="0"/>
          <a:chOff x="0" y="0"/>
          <a:chExt cx="0" cy="0"/>
        </a:xfrm>
      </p:grpSpPr>
      <p:sp>
        <p:nvSpPr>
          <p:cNvPr id="323" name="Google Shape;323;p45"/>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4" name="Google Shape;324;p45"/>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5" name="Google Shape;325;p45"/>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26" name="Google Shape;326;p4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7" name="Google Shape;327;p4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8" name="Google Shape;328;p4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812181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29"/>
        <p:cNvGrpSpPr/>
        <p:nvPr/>
      </p:nvGrpSpPr>
      <p:grpSpPr>
        <a:xfrm>
          <a:off x="0" y="0"/>
          <a:ext cx="0" cy="0"/>
          <a:chOff x="0" y="0"/>
          <a:chExt cx="0" cy="0"/>
        </a:xfrm>
      </p:grpSpPr>
      <p:sp>
        <p:nvSpPr>
          <p:cNvPr id="330" name="Google Shape;330;p46"/>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1" name="Google Shape;331;p46"/>
          <p:cNvSpPr>
            <a:spLocks noGrp="1"/>
          </p:cNvSpPr>
          <p:nvPr>
            <p:ph type="pic" idx="2"/>
          </p:nvPr>
        </p:nvSpPr>
        <p:spPr>
          <a:xfrm>
            <a:off x="5183188" y="987426"/>
            <a:ext cx="6172400" cy="4873500"/>
          </a:xfrm>
          <a:prstGeom prst="rect">
            <a:avLst/>
          </a:prstGeom>
          <a:noFill/>
          <a:ln>
            <a:noFill/>
          </a:ln>
        </p:spPr>
      </p:sp>
      <p:sp>
        <p:nvSpPr>
          <p:cNvPr id="332" name="Google Shape;332;p46"/>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33" name="Google Shape;333;p4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4" name="Google Shape;334;p4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5" name="Google Shape;335;p4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041335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36"/>
        <p:cNvGrpSpPr/>
        <p:nvPr/>
      </p:nvGrpSpPr>
      <p:grpSpPr>
        <a:xfrm>
          <a:off x="0" y="0"/>
          <a:ext cx="0" cy="0"/>
          <a:chOff x="0" y="0"/>
          <a:chExt cx="0" cy="0"/>
        </a:xfrm>
      </p:grpSpPr>
      <p:sp>
        <p:nvSpPr>
          <p:cNvPr id="337" name="Google Shape;337;p47"/>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8" name="Google Shape;338;p4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9" name="Google Shape;339;p4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0" name="Google Shape;340;p4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1" name="Google Shape;341;p4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519367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42"/>
        <p:cNvGrpSpPr/>
        <p:nvPr/>
      </p:nvGrpSpPr>
      <p:grpSpPr>
        <a:xfrm>
          <a:off x="0" y="0"/>
          <a:ext cx="0" cy="0"/>
          <a:chOff x="0" y="0"/>
          <a:chExt cx="0" cy="0"/>
        </a:xfrm>
      </p:grpSpPr>
      <p:sp>
        <p:nvSpPr>
          <p:cNvPr id="343" name="Google Shape;343;p48"/>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4" name="Google Shape;344;p48"/>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5" name="Google Shape;345;p4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6" name="Google Shape;346;p4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7" name="Google Shape;347;p4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764734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5"/>
        <p:cNvGrpSpPr/>
        <p:nvPr/>
      </p:nvGrpSpPr>
      <p:grpSpPr>
        <a:xfrm>
          <a:off x="0" y="0"/>
          <a:ext cx="0" cy="0"/>
          <a:chOff x="0" y="0"/>
          <a:chExt cx="0" cy="0"/>
        </a:xfrm>
      </p:grpSpPr>
      <p:sp>
        <p:nvSpPr>
          <p:cNvPr id="536" name="Google Shape;536;p7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7" name="Google Shape;537;p7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8" name="Google Shape;538;p7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42360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39"/>
        <p:cNvGrpSpPr/>
        <p:nvPr/>
      </p:nvGrpSpPr>
      <p:grpSpPr>
        <a:xfrm>
          <a:off x="0" y="0"/>
          <a:ext cx="0" cy="0"/>
          <a:chOff x="0" y="0"/>
          <a:chExt cx="0" cy="0"/>
        </a:xfrm>
      </p:grpSpPr>
      <p:sp>
        <p:nvSpPr>
          <p:cNvPr id="540" name="Google Shape;540;p75"/>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41" name="Google Shape;541;p7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42" name="Google Shape;542;p7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3" name="Google Shape;543;p7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4" name="Google Shape;544;p7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748357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45"/>
        <p:cNvGrpSpPr/>
        <p:nvPr/>
      </p:nvGrpSpPr>
      <p:grpSpPr>
        <a:xfrm>
          <a:off x="0" y="0"/>
          <a:ext cx="0" cy="0"/>
          <a:chOff x="0" y="0"/>
          <a:chExt cx="0" cy="0"/>
        </a:xfrm>
      </p:grpSpPr>
      <p:sp>
        <p:nvSpPr>
          <p:cNvPr id="546" name="Google Shape;546;p7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547" name="Google Shape;547;p76"/>
          <p:cNvGrpSpPr/>
          <p:nvPr/>
        </p:nvGrpSpPr>
        <p:grpSpPr>
          <a:xfrm>
            <a:off x="62471" y="44451"/>
            <a:ext cx="5428789" cy="1513047"/>
            <a:chOff x="199253" y="-3175"/>
            <a:chExt cx="4071592" cy="1513047"/>
          </a:xfrm>
        </p:grpSpPr>
        <p:pic>
          <p:nvPicPr>
            <p:cNvPr id="548" name="Google Shape;548;p76"/>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549" name="Google Shape;549;p76"/>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550" name="Google Shape;550;p76"/>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51" name="Google Shape;551;p76"/>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552" name="Google Shape;552;p76"/>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167252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53"/>
        <p:cNvGrpSpPr/>
        <p:nvPr/>
      </p:nvGrpSpPr>
      <p:grpSpPr>
        <a:xfrm>
          <a:off x="0" y="0"/>
          <a:ext cx="0" cy="0"/>
          <a:chOff x="0" y="0"/>
          <a:chExt cx="0" cy="0"/>
        </a:xfrm>
      </p:grpSpPr>
      <p:sp>
        <p:nvSpPr>
          <p:cNvPr id="554" name="Google Shape;554;p77"/>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55" name="Google Shape;555;p77"/>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56" name="Google Shape;556;p7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7" name="Google Shape;557;p7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8" name="Google Shape;558;p7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381143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59"/>
        <p:cNvGrpSpPr/>
        <p:nvPr/>
      </p:nvGrpSpPr>
      <p:grpSpPr>
        <a:xfrm>
          <a:off x="0" y="0"/>
          <a:ext cx="0" cy="0"/>
          <a:chOff x="0" y="0"/>
          <a:chExt cx="0" cy="0"/>
        </a:xfrm>
      </p:grpSpPr>
      <p:sp>
        <p:nvSpPr>
          <p:cNvPr id="560" name="Google Shape;560;p78"/>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61" name="Google Shape;561;p7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2" name="Google Shape;562;p7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3" name="Google Shape;563;p7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4" name="Google Shape;564;p7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5" name="Google Shape;565;p7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5461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0057219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66"/>
        <p:cNvGrpSpPr/>
        <p:nvPr/>
      </p:nvGrpSpPr>
      <p:grpSpPr>
        <a:xfrm>
          <a:off x="0" y="0"/>
          <a:ext cx="0" cy="0"/>
          <a:chOff x="0" y="0"/>
          <a:chExt cx="0" cy="0"/>
        </a:xfrm>
      </p:grpSpPr>
      <p:sp>
        <p:nvSpPr>
          <p:cNvPr id="567" name="Google Shape;567;p79"/>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68" name="Google Shape;568;p79"/>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9" name="Google Shape;569;p79"/>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0" name="Google Shape;570;p79"/>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1" name="Google Shape;571;p79"/>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2" name="Google Shape;572;p7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3" name="Google Shape;573;p7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4" name="Google Shape;574;p7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534820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5"/>
        <p:cNvGrpSpPr/>
        <p:nvPr/>
      </p:nvGrpSpPr>
      <p:grpSpPr>
        <a:xfrm>
          <a:off x="0" y="0"/>
          <a:ext cx="0" cy="0"/>
          <a:chOff x="0" y="0"/>
          <a:chExt cx="0" cy="0"/>
        </a:xfrm>
      </p:grpSpPr>
      <p:sp>
        <p:nvSpPr>
          <p:cNvPr id="576" name="Google Shape;576;p80"/>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77" name="Google Shape;577;p8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8" name="Google Shape;578;p8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9" name="Google Shape;579;p8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189601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0"/>
        <p:cNvGrpSpPr/>
        <p:nvPr/>
      </p:nvGrpSpPr>
      <p:grpSpPr>
        <a:xfrm>
          <a:off x="0" y="0"/>
          <a:ext cx="0" cy="0"/>
          <a:chOff x="0" y="0"/>
          <a:chExt cx="0" cy="0"/>
        </a:xfrm>
      </p:grpSpPr>
      <p:sp>
        <p:nvSpPr>
          <p:cNvPr id="581" name="Google Shape;581;p81"/>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2" name="Google Shape;582;p81"/>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3" name="Google Shape;583;p81"/>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4" name="Google Shape;584;p8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5" name="Google Shape;585;p8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6" name="Google Shape;586;p8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479748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87"/>
        <p:cNvGrpSpPr/>
        <p:nvPr/>
      </p:nvGrpSpPr>
      <p:grpSpPr>
        <a:xfrm>
          <a:off x="0" y="0"/>
          <a:ext cx="0" cy="0"/>
          <a:chOff x="0" y="0"/>
          <a:chExt cx="0" cy="0"/>
        </a:xfrm>
      </p:grpSpPr>
      <p:sp>
        <p:nvSpPr>
          <p:cNvPr id="588" name="Google Shape;588;p82"/>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9" name="Google Shape;589;p82"/>
          <p:cNvSpPr>
            <a:spLocks noGrp="1"/>
          </p:cNvSpPr>
          <p:nvPr>
            <p:ph type="pic" idx="2"/>
          </p:nvPr>
        </p:nvSpPr>
        <p:spPr>
          <a:xfrm>
            <a:off x="5183188" y="987426"/>
            <a:ext cx="6172400" cy="4873500"/>
          </a:xfrm>
          <a:prstGeom prst="rect">
            <a:avLst/>
          </a:prstGeom>
          <a:noFill/>
          <a:ln>
            <a:noFill/>
          </a:ln>
        </p:spPr>
      </p:sp>
      <p:sp>
        <p:nvSpPr>
          <p:cNvPr id="590" name="Google Shape;590;p82"/>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91" name="Google Shape;591;p8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2" name="Google Shape;592;p8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3" name="Google Shape;593;p8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814764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94"/>
        <p:cNvGrpSpPr/>
        <p:nvPr/>
      </p:nvGrpSpPr>
      <p:grpSpPr>
        <a:xfrm>
          <a:off x="0" y="0"/>
          <a:ext cx="0" cy="0"/>
          <a:chOff x="0" y="0"/>
          <a:chExt cx="0" cy="0"/>
        </a:xfrm>
      </p:grpSpPr>
      <p:sp>
        <p:nvSpPr>
          <p:cNvPr id="595" name="Google Shape;595;p8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6" name="Google Shape;596;p8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7" name="Google Shape;597;p8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8" name="Google Shape;598;p8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9" name="Google Shape;599;p8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517217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00"/>
        <p:cNvGrpSpPr/>
        <p:nvPr/>
      </p:nvGrpSpPr>
      <p:grpSpPr>
        <a:xfrm>
          <a:off x="0" y="0"/>
          <a:ext cx="0" cy="0"/>
          <a:chOff x="0" y="0"/>
          <a:chExt cx="0" cy="0"/>
        </a:xfrm>
      </p:grpSpPr>
      <p:sp>
        <p:nvSpPr>
          <p:cNvPr id="601" name="Google Shape;601;p84"/>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02" name="Google Shape;602;p84"/>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3" name="Google Shape;603;p8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4" name="Google Shape;604;p8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5" name="Google Shape;605;p8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262325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5"/>
        <p:cNvGrpSpPr/>
        <p:nvPr/>
      </p:nvGrpSpPr>
      <p:grpSpPr>
        <a:xfrm>
          <a:off x="0" y="0"/>
          <a:ext cx="0" cy="0"/>
          <a:chOff x="0" y="0"/>
          <a:chExt cx="0" cy="0"/>
        </a:xfrm>
      </p:grpSpPr>
      <p:sp>
        <p:nvSpPr>
          <p:cNvPr id="706" name="Google Shape;706;p9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7" name="Google Shape;707;p9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8" name="Google Shape;708;p9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592572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09"/>
        <p:cNvGrpSpPr/>
        <p:nvPr/>
      </p:nvGrpSpPr>
      <p:grpSpPr>
        <a:xfrm>
          <a:off x="0" y="0"/>
          <a:ext cx="0" cy="0"/>
          <a:chOff x="0" y="0"/>
          <a:chExt cx="0" cy="0"/>
        </a:xfrm>
      </p:grpSpPr>
      <p:sp>
        <p:nvSpPr>
          <p:cNvPr id="710" name="Google Shape;710;p99"/>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11" name="Google Shape;711;p9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12" name="Google Shape;712;p9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3" name="Google Shape;713;p9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4" name="Google Shape;714;p9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16721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15"/>
        <p:cNvGrpSpPr/>
        <p:nvPr/>
      </p:nvGrpSpPr>
      <p:grpSpPr>
        <a:xfrm>
          <a:off x="0" y="0"/>
          <a:ext cx="0" cy="0"/>
          <a:chOff x="0" y="0"/>
          <a:chExt cx="0" cy="0"/>
        </a:xfrm>
      </p:grpSpPr>
      <p:sp>
        <p:nvSpPr>
          <p:cNvPr id="716" name="Google Shape;716;p10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717" name="Google Shape;717;p100"/>
          <p:cNvGrpSpPr/>
          <p:nvPr/>
        </p:nvGrpSpPr>
        <p:grpSpPr>
          <a:xfrm>
            <a:off x="62471" y="44451"/>
            <a:ext cx="5428789" cy="1513047"/>
            <a:chOff x="199253" y="-3175"/>
            <a:chExt cx="4071592" cy="1513047"/>
          </a:xfrm>
        </p:grpSpPr>
        <p:pic>
          <p:nvPicPr>
            <p:cNvPr id="718" name="Google Shape;718;p100"/>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719" name="Google Shape;719;p100"/>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720" name="Google Shape;720;p100"/>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721" name="Google Shape;721;p100"/>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722" name="Google Shape;722;p100"/>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1267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3"/>
        <p:cNvGrpSpPr/>
        <p:nvPr/>
      </p:nvGrpSpPr>
      <p:grpSpPr>
        <a:xfrm>
          <a:off x="0" y="0"/>
          <a:ext cx="0" cy="0"/>
          <a:chOff x="0" y="0"/>
          <a:chExt cx="0" cy="0"/>
        </a:xfrm>
      </p:grpSpPr>
      <p:sp>
        <p:nvSpPr>
          <p:cNvPr id="724" name="Google Shape;724;p101"/>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5" name="Google Shape;725;p101"/>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26" name="Google Shape;726;p10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7" name="Google Shape;727;p10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8" name="Google Shape;728;p10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3006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9.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theme" Target="../theme/theme10.xml"/><Relationship Id="rId5" Type="http://schemas.openxmlformats.org/officeDocument/2006/relationships/slideLayout" Target="../slideLayouts/slideLayout111.xml"/><Relationship Id="rId4"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14.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theme" Target="../theme/theme11.xml"/><Relationship Id="rId5" Type="http://schemas.openxmlformats.org/officeDocument/2006/relationships/slideLayout" Target="../slideLayouts/slideLayout116.xml"/><Relationship Id="rId4"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2.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31.xml"/><Relationship Id="rId16" Type="http://schemas.openxmlformats.org/officeDocument/2006/relationships/image" Target="../media/image4.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3.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42.xml"/><Relationship Id="rId16" Type="http://schemas.openxmlformats.org/officeDocument/2006/relationships/image" Target="../media/image4.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3.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53.xml"/><Relationship Id="rId16" Type="http://schemas.openxmlformats.org/officeDocument/2006/relationships/image" Target="../media/image4.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3.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17" Type="http://schemas.openxmlformats.org/officeDocument/2006/relationships/image" Target="../media/image5.png"/><Relationship Id="rId2" Type="http://schemas.openxmlformats.org/officeDocument/2006/relationships/slideLayout" Target="../slideLayouts/slideLayout64.xml"/><Relationship Id="rId16" Type="http://schemas.openxmlformats.org/officeDocument/2006/relationships/image" Target="../media/image4.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3.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5.pn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6" Type="http://schemas.openxmlformats.org/officeDocument/2006/relationships/image" Target="../media/image9.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5.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image" Target="../media/image5.png"/><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85" y="508635"/>
            <a:ext cx="3499273" cy="1028700"/>
          </a:xfrm>
          <a:custGeom>
            <a:avLst/>
            <a:gdLst/>
            <a:ahLst/>
            <a:cxnLst/>
            <a:rect l="l" t="t" r="r" b="b"/>
            <a:pathLst>
              <a:path w="2624455" h="1028700">
                <a:moveTo>
                  <a:pt x="2453006" y="0"/>
                </a:moveTo>
                <a:lnTo>
                  <a:pt x="171451" y="0"/>
                </a:lnTo>
                <a:lnTo>
                  <a:pt x="125731" y="6350"/>
                </a:lnTo>
                <a:lnTo>
                  <a:pt x="85091" y="23494"/>
                </a:lnTo>
                <a:lnTo>
                  <a:pt x="50165" y="50164"/>
                </a:lnTo>
                <a:lnTo>
                  <a:pt x="23495" y="85089"/>
                </a:lnTo>
                <a:lnTo>
                  <a:pt x="6350" y="125729"/>
                </a:lnTo>
                <a:lnTo>
                  <a:pt x="0" y="171450"/>
                </a:lnTo>
                <a:lnTo>
                  <a:pt x="0" y="857250"/>
                </a:lnTo>
                <a:lnTo>
                  <a:pt x="6350" y="902969"/>
                </a:lnTo>
                <a:lnTo>
                  <a:pt x="23495" y="943610"/>
                </a:lnTo>
                <a:lnTo>
                  <a:pt x="50165" y="978535"/>
                </a:lnTo>
                <a:lnTo>
                  <a:pt x="85091" y="1005204"/>
                </a:lnTo>
                <a:lnTo>
                  <a:pt x="125731" y="1022350"/>
                </a:lnTo>
                <a:lnTo>
                  <a:pt x="171451" y="1028700"/>
                </a:lnTo>
                <a:lnTo>
                  <a:pt x="2453006" y="1028700"/>
                </a:lnTo>
                <a:lnTo>
                  <a:pt x="2498726" y="1022350"/>
                </a:lnTo>
                <a:lnTo>
                  <a:pt x="2539366" y="1005204"/>
                </a:lnTo>
                <a:lnTo>
                  <a:pt x="2574291" y="978535"/>
                </a:lnTo>
                <a:lnTo>
                  <a:pt x="2600961" y="943610"/>
                </a:lnTo>
                <a:lnTo>
                  <a:pt x="2618106" y="902969"/>
                </a:lnTo>
                <a:lnTo>
                  <a:pt x="2624456" y="857250"/>
                </a:lnTo>
                <a:lnTo>
                  <a:pt x="2624456" y="171450"/>
                </a:lnTo>
                <a:lnTo>
                  <a:pt x="2618106" y="125729"/>
                </a:lnTo>
                <a:lnTo>
                  <a:pt x="2600961" y="85089"/>
                </a:lnTo>
                <a:lnTo>
                  <a:pt x="2574291" y="50164"/>
                </a:lnTo>
                <a:lnTo>
                  <a:pt x="2539366" y="23494"/>
                </a:lnTo>
                <a:lnTo>
                  <a:pt x="2498726" y="6350"/>
                </a:lnTo>
                <a:lnTo>
                  <a:pt x="2453006" y="0"/>
                </a:lnTo>
                <a:close/>
              </a:path>
            </a:pathLst>
          </a:custGeom>
          <a:solidFill>
            <a:srgbClr val="DAE1F3">
              <a:alpha val="39999"/>
            </a:srgbClr>
          </a:solidFill>
        </p:spPr>
        <p:txBody>
          <a:bodyPr wrap="square" lIns="0" tIns="0" rIns="0" bIns="0" rtlCol="0"/>
          <a:lstStyle/>
          <a:p>
            <a:endParaRPr sz="1800"/>
          </a:p>
        </p:txBody>
      </p:sp>
      <p:sp>
        <p:nvSpPr>
          <p:cNvPr id="17" name="bg object 17"/>
          <p:cNvSpPr/>
          <p:nvPr/>
        </p:nvSpPr>
        <p:spPr>
          <a:xfrm>
            <a:off x="66885" y="508635"/>
            <a:ext cx="3499273" cy="1028700"/>
          </a:xfrm>
          <a:custGeom>
            <a:avLst/>
            <a:gdLst/>
            <a:ahLst/>
            <a:cxnLst/>
            <a:rect l="l" t="t" r="r" b="b"/>
            <a:pathLst>
              <a:path w="2624455" h="1028700">
                <a:moveTo>
                  <a:pt x="0" y="171450"/>
                </a:moveTo>
                <a:lnTo>
                  <a:pt x="6350" y="125729"/>
                </a:lnTo>
                <a:lnTo>
                  <a:pt x="23495" y="85089"/>
                </a:lnTo>
                <a:lnTo>
                  <a:pt x="50165" y="50164"/>
                </a:lnTo>
                <a:lnTo>
                  <a:pt x="85091" y="23494"/>
                </a:lnTo>
                <a:lnTo>
                  <a:pt x="125731" y="6350"/>
                </a:lnTo>
                <a:lnTo>
                  <a:pt x="171451" y="0"/>
                </a:lnTo>
                <a:lnTo>
                  <a:pt x="2453006" y="0"/>
                </a:lnTo>
                <a:lnTo>
                  <a:pt x="2498726" y="6350"/>
                </a:lnTo>
                <a:lnTo>
                  <a:pt x="2539366" y="23494"/>
                </a:lnTo>
                <a:lnTo>
                  <a:pt x="2574291" y="50164"/>
                </a:lnTo>
                <a:lnTo>
                  <a:pt x="2600961" y="85089"/>
                </a:lnTo>
                <a:lnTo>
                  <a:pt x="2618106" y="125729"/>
                </a:lnTo>
                <a:lnTo>
                  <a:pt x="2624456" y="171450"/>
                </a:lnTo>
                <a:lnTo>
                  <a:pt x="2624456" y="857250"/>
                </a:lnTo>
                <a:lnTo>
                  <a:pt x="2618106" y="902969"/>
                </a:lnTo>
                <a:lnTo>
                  <a:pt x="2600961" y="943610"/>
                </a:lnTo>
                <a:lnTo>
                  <a:pt x="2574291" y="978535"/>
                </a:lnTo>
                <a:lnTo>
                  <a:pt x="2539366" y="1005204"/>
                </a:lnTo>
                <a:lnTo>
                  <a:pt x="2498726" y="1022350"/>
                </a:lnTo>
                <a:lnTo>
                  <a:pt x="2453006" y="1028700"/>
                </a:lnTo>
                <a:lnTo>
                  <a:pt x="171451" y="1028700"/>
                </a:lnTo>
                <a:lnTo>
                  <a:pt x="125731" y="1022350"/>
                </a:lnTo>
                <a:lnTo>
                  <a:pt x="85091" y="1005204"/>
                </a:lnTo>
                <a:lnTo>
                  <a:pt x="50165" y="978535"/>
                </a:lnTo>
                <a:lnTo>
                  <a:pt x="23495" y="943610"/>
                </a:lnTo>
                <a:lnTo>
                  <a:pt x="6350" y="902969"/>
                </a:lnTo>
                <a:lnTo>
                  <a:pt x="0" y="857250"/>
                </a:lnTo>
                <a:lnTo>
                  <a:pt x="0" y="171450"/>
                </a:lnTo>
                <a:close/>
              </a:path>
            </a:pathLst>
          </a:custGeom>
          <a:ln w="6096">
            <a:solidFill>
              <a:srgbClr val="0066FF"/>
            </a:solidFill>
          </a:ln>
        </p:spPr>
        <p:txBody>
          <a:bodyPr wrap="square" lIns="0" tIns="0" rIns="0" bIns="0" rtlCol="0"/>
          <a:lstStyle/>
          <a:p>
            <a:endParaRPr sz="1800"/>
          </a:p>
        </p:txBody>
      </p:sp>
      <p:sp>
        <p:nvSpPr>
          <p:cNvPr id="18" name="bg object 18"/>
          <p:cNvSpPr/>
          <p:nvPr/>
        </p:nvSpPr>
        <p:spPr>
          <a:xfrm>
            <a:off x="4026747" y="509904"/>
            <a:ext cx="3848100" cy="1027430"/>
          </a:xfrm>
          <a:custGeom>
            <a:avLst/>
            <a:gdLst/>
            <a:ahLst/>
            <a:cxnLst/>
            <a:rect l="l" t="t" r="r" b="b"/>
            <a:pathLst>
              <a:path w="2886075" h="1027430">
                <a:moveTo>
                  <a:pt x="2715260" y="0"/>
                </a:moveTo>
                <a:lnTo>
                  <a:pt x="170814" y="0"/>
                </a:lnTo>
                <a:lnTo>
                  <a:pt x="125729" y="6350"/>
                </a:lnTo>
                <a:lnTo>
                  <a:pt x="84454" y="23495"/>
                </a:lnTo>
                <a:lnTo>
                  <a:pt x="50164" y="50165"/>
                </a:lnTo>
                <a:lnTo>
                  <a:pt x="23494" y="85090"/>
                </a:lnTo>
                <a:lnTo>
                  <a:pt x="5714" y="125730"/>
                </a:lnTo>
                <a:lnTo>
                  <a:pt x="0" y="171450"/>
                </a:lnTo>
                <a:lnTo>
                  <a:pt x="0" y="855980"/>
                </a:lnTo>
                <a:lnTo>
                  <a:pt x="5714" y="901700"/>
                </a:lnTo>
                <a:lnTo>
                  <a:pt x="23494" y="942975"/>
                </a:lnTo>
                <a:lnTo>
                  <a:pt x="50164" y="977265"/>
                </a:lnTo>
                <a:lnTo>
                  <a:pt x="84454" y="1003935"/>
                </a:lnTo>
                <a:lnTo>
                  <a:pt x="125729" y="1021080"/>
                </a:lnTo>
                <a:lnTo>
                  <a:pt x="170814" y="1027430"/>
                </a:lnTo>
                <a:lnTo>
                  <a:pt x="2715260" y="1027430"/>
                </a:lnTo>
                <a:lnTo>
                  <a:pt x="2760344" y="1021080"/>
                </a:lnTo>
                <a:lnTo>
                  <a:pt x="2801619" y="1003935"/>
                </a:lnTo>
                <a:lnTo>
                  <a:pt x="2835910" y="977265"/>
                </a:lnTo>
                <a:lnTo>
                  <a:pt x="2863215" y="942975"/>
                </a:lnTo>
                <a:lnTo>
                  <a:pt x="2880360" y="901700"/>
                </a:lnTo>
                <a:lnTo>
                  <a:pt x="2886075" y="855980"/>
                </a:lnTo>
                <a:lnTo>
                  <a:pt x="2886075" y="171450"/>
                </a:lnTo>
                <a:lnTo>
                  <a:pt x="2880360" y="125730"/>
                </a:lnTo>
                <a:lnTo>
                  <a:pt x="2863215" y="85090"/>
                </a:lnTo>
                <a:lnTo>
                  <a:pt x="2835910" y="50165"/>
                </a:lnTo>
                <a:lnTo>
                  <a:pt x="2801619" y="23495"/>
                </a:lnTo>
                <a:lnTo>
                  <a:pt x="2760344" y="6350"/>
                </a:lnTo>
                <a:lnTo>
                  <a:pt x="2715260" y="0"/>
                </a:lnTo>
                <a:close/>
              </a:path>
            </a:pathLst>
          </a:custGeom>
          <a:solidFill>
            <a:srgbClr val="DAE1F3">
              <a:alpha val="39999"/>
            </a:srgbClr>
          </a:solidFill>
        </p:spPr>
        <p:txBody>
          <a:bodyPr wrap="square" lIns="0" tIns="0" rIns="0" bIns="0" rtlCol="0"/>
          <a:lstStyle/>
          <a:p>
            <a:endParaRPr sz="1800"/>
          </a:p>
        </p:txBody>
      </p:sp>
      <p:sp>
        <p:nvSpPr>
          <p:cNvPr id="19" name="bg object 19"/>
          <p:cNvSpPr/>
          <p:nvPr/>
        </p:nvSpPr>
        <p:spPr>
          <a:xfrm>
            <a:off x="4026747" y="509904"/>
            <a:ext cx="3848100" cy="1027430"/>
          </a:xfrm>
          <a:custGeom>
            <a:avLst/>
            <a:gdLst/>
            <a:ahLst/>
            <a:cxnLst/>
            <a:rect l="l" t="t" r="r" b="b"/>
            <a:pathLst>
              <a:path w="2886075" h="1027430">
                <a:moveTo>
                  <a:pt x="0" y="171450"/>
                </a:moveTo>
                <a:lnTo>
                  <a:pt x="5714" y="125730"/>
                </a:lnTo>
                <a:lnTo>
                  <a:pt x="23494" y="85090"/>
                </a:lnTo>
                <a:lnTo>
                  <a:pt x="50164" y="50165"/>
                </a:lnTo>
                <a:lnTo>
                  <a:pt x="84454" y="23495"/>
                </a:lnTo>
                <a:lnTo>
                  <a:pt x="125729" y="6350"/>
                </a:lnTo>
                <a:lnTo>
                  <a:pt x="170814" y="0"/>
                </a:lnTo>
                <a:lnTo>
                  <a:pt x="2715260" y="0"/>
                </a:lnTo>
                <a:lnTo>
                  <a:pt x="2760344" y="6350"/>
                </a:lnTo>
                <a:lnTo>
                  <a:pt x="2801619" y="23495"/>
                </a:lnTo>
                <a:lnTo>
                  <a:pt x="2835910" y="50165"/>
                </a:lnTo>
                <a:lnTo>
                  <a:pt x="2863215" y="85090"/>
                </a:lnTo>
                <a:lnTo>
                  <a:pt x="2880360" y="125730"/>
                </a:lnTo>
                <a:lnTo>
                  <a:pt x="2886075" y="171450"/>
                </a:lnTo>
                <a:lnTo>
                  <a:pt x="2886075" y="855980"/>
                </a:lnTo>
                <a:lnTo>
                  <a:pt x="2880360" y="901700"/>
                </a:lnTo>
                <a:lnTo>
                  <a:pt x="2863215" y="942975"/>
                </a:lnTo>
                <a:lnTo>
                  <a:pt x="2835910" y="977265"/>
                </a:lnTo>
                <a:lnTo>
                  <a:pt x="2801619" y="1003935"/>
                </a:lnTo>
                <a:lnTo>
                  <a:pt x="2760344" y="1021080"/>
                </a:lnTo>
                <a:lnTo>
                  <a:pt x="2715260" y="1027430"/>
                </a:lnTo>
                <a:lnTo>
                  <a:pt x="170814" y="1027430"/>
                </a:lnTo>
                <a:lnTo>
                  <a:pt x="125729" y="1021080"/>
                </a:lnTo>
                <a:lnTo>
                  <a:pt x="84454" y="1003935"/>
                </a:lnTo>
                <a:lnTo>
                  <a:pt x="50164" y="977265"/>
                </a:lnTo>
                <a:lnTo>
                  <a:pt x="23494" y="942975"/>
                </a:lnTo>
                <a:lnTo>
                  <a:pt x="5714" y="901700"/>
                </a:lnTo>
                <a:lnTo>
                  <a:pt x="0" y="855980"/>
                </a:lnTo>
                <a:lnTo>
                  <a:pt x="0" y="171450"/>
                </a:lnTo>
                <a:close/>
              </a:path>
            </a:pathLst>
          </a:custGeom>
          <a:ln w="6096">
            <a:solidFill>
              <a:srgbClr val="0066FF"/>
            </a:solidFill>
          </a:ln>
        </p:spPr>
        <p:txBody>
          <a:bodyPr wrap="square" lIns="0" tIns="0" rIns="0" bIns="0" rtlCol="0"/>
          <a:lstStyle/>
          <a:p>
            <a:endParaRPr sz="1800"/>
          </a:p>
        </p:txBody>
      </p:sp>
      <p:sp>
        <p:nvSpPr>
          <p:cNvPr id="20" name="bg object 20"/>
          <p:cNvSpPr/>
          <p:nvPr/>
        </p:nvSpPr>
        <p:spPr>
          <a:xfrm>
            <a:off x="3629660" y="804546"/>
            <a:ext cx="335280" cy="257175"/>
          </a:xfrm>
          <a:custGeom>
            <a:avLst/>
            <a:gdLst/>
            <a:ahLst/>
            <a:cxnLst/>
            <a:rect l="l" t="t" r="r" b="b"/>
            <a:pathLst>
              <a:path w="251460" h="257175">
                <a:moveTo>
                  <a:pt x="251460" y="193039"/>
                </a:moveTo>
                <a:lnTo>
                  <a:pt x="125730" y="193039"/>
                </a:lnTo>
                <a:lnTo>
                  <a:pt x="125730" y="257175"/>
                </a:lnTo>
                <a:lnTo>
                  <a:pt x="0" y="128904"/>
                </a:lnTo>
                <a:lnTo>
                  <a:pt x="125730" y="0"/>
                </a:lnTo>
                <a:lnTo>
                  <a:pt x="125730" y="64134"/>
                </a:lnTo>
                <a:lnTo>
                  <a:pt x="251460" y="64134"/>
                </a:lnTo>
                <a:lnTo>
                  <a:pt x="251460" y="193039"/>
                </a:lnTo>
                <a:close/>
              </a:path>
            </a:pathLst>
          </a:custGeom>
          <a:ln w="25908">
            <a:solidFill>
              <a:srgbClr val="2D5395"/>
            </a:solidFill>
          </a:ln>
        </p:spPr>
        <p:txBody>
          <a:bodyPr wrap="square" lIns="0" tIns="0" rIns="0" bIns="0" rtlCol="0"/>
          <a:lstStyle/>
          <a:p>
            <a:endParaRPr sz="1800"/>
          </a:p>
        </p:txBody>
      </p:sp>
      <p:sp>
        <p:nvSpPr>
          <p:cNvPr id="21" name="bg object 21"/>
          <p:cNvSpPr/>
          <p:nvPr/>
        </p:nvSpPr>
        <p:spPr>
          <a:xfrm>
            <a:off x="8473440" y="511428"/>
            <a:ext cx="3324013" cy="1021080"/>
          </a:xfrm>
          <a:custGeom>
            <a:avLst/>
            <a:gdLst/>
            <a:ahLst/>
            <a:cxnLst/>
            <a:rect l="l" t="t" r="r" b="b"/>
            <a:pathLst>
              <a:path w="2493009" h="1021080">
                <a:moveTo>
                  <a:pt x="2322829" y="0"/>
                </a:moveTo>
                <a:lnTo>
                  <a:pt x="170179" y="0"/>
                </a:lnTo>
                <a:lnTo>
                  <a:pt x="125095" y="6350"/>
                </a:lnTo>
                <a:lnTo>
                  <a:pt x="84455" y="23495"/>
                </a:lnTo>
                <a:lnTo>
                  <a:pt x="50165" y="50165"/>
                </a:lnTo>
                <a:lnTo>
                  <a:pt x="23495" y="84455"/>
                </a:lnTo>
                <a:lnTo>
                  <a:pt x="6350" y="125095"/>
                </a:lnTo>
                <a:lnTo>
                  <a:pt x="0" y="170180"/>
                </a:lnTo>
                <a:lnTo>
                  <a:pt x="0" y="850900"/>
                </a:lnTo>
                <a:lnTo>
                  <a:pt x="6350" y="896620"/>
                </a:lnTo>
                <a:lnTo>
                  <a:pt x="23495" y="937260"/>
                </a:lnTo>
                <a:lnTo>
                  <a:pt x="50165" y="971550"/>
                </a:lnTo>
                <a:lnTo>
                  <a:pt x="84455" y="998220"/>
                </a:lnTo>
                <a:lnTo>
                  <a:pt x="125095" y="1015365"/>
                </a:lnTo>
                <a:lnTo>
                  <a:pt x="170179" y="1021080"/>
                </a:lnTo>
                <a:lnTo>
                  <a:pt x="2322829" y="1021080"/>
                </a:lnTo>
                <a:lnTo>
                  <a:pt x="2368550" y="1015365"/>
                </a:lnTo>
                <a:lnTo>
                  <a:pt x="2409190" y="998220"/>
                </a:lnTo>
                <a:lnTo>
                  <a:pt x="2443479" y="971550"/>
                </a:lnTo>
                <a:lnTo>
                  <a:pt x="2470150" y="937260"/>
                </a:lnTo>
                <a:lnTo>
                  <a:pt x="2487295" y="896620"/>
                </a:lnTo>
                <a:lnTo>
                  <a:pt x="2493010" y="850900"/>
                </a:lnTo>
                <a:lnTo>
                  <a:pt x="2493010" y="170180"/>
                </a:lnTo>
                <a:lnTo>
                  <a:pt x="2487295" y="125095"/>
                </a:lnTo>
                <a:lnTo>
                  <a:pt x="2470150" y="84455"/>
                </a:lnTo>
                <a:lnTo>
                  <a:pt x="2443479" y="50165"/>
                </a:lnTo>
                <a:lnTo>
                  <a:pt x="2409190" y="23495"/>
                </a:lnTo>
                <a:lnTo>
                  <a:pt x="2368550" y="6350"/>
                </a:lnTo>
                <a:lnTo>
                  <a:pt x="2322829" y="0"/>
                </a:lnTo>
                <a:close/>
              </a:path>
            </a:pathLst>
          </a:custGeom>
          <a:solidFill>
            <a:srgbClr val="DAE1F3">
              <a:alpha val="39999"/>
            </a:srgbClr>
          </a:solidFill>
        </p:spPr>
        <p:txBody>
          <a:bodyPr wrap="square" lIns="0" tIns="0" rIns="0" bIns="0" rtlCol="0"/>
          <a:lstStyle/>
          <a:p>
            <a:endParaRPr sz="1800"/>
          </a:p>
        </p:txBody>
      </p:sp>
      <p:sp>
        <p:nvSpPr>
          <p:cNvPr id="22" name="bg object 22"/>
          <p:cNvSpPr/>
          <p:nvPr/>
        </p:nvSpPr>
        <p:spPr>
          <a:xfrm>
            <a:off x="8473440" y="511428"/>
            <a:ext cx="3324013" cy="1021080"/>
          </a:xfrm>
          <a:custGeom>
            <a:avLst/>
            <a:gdLst/>
            <a:ahLst/>
            <a:cxnLst/>
            <a:rect l="l" t="t" r="r" b="b"/>
            <a:pathLst>
              <a:path w="2493009" h="1021080">
                <a:moveTo>
                  <a:pt x="0" y="170180"/>
                </a:moveTo>
                <a:lnTo>
                  <a:pt x="6350" y="125095"/>
                </a:lnTo>
                <a:lnTo>
                  <a:pt x="23495" y="84455"/>
                </a:lnTo>
                <a:lnTo>
                  <a:pt x="50165" y="50165"/>
                </a:lnTo>
                <a:lnTo>
                  <a:pt x="84455" y="23495"/>
                </a:lnTo>
                <a:lnTo>
                  <a:pt x="125095" y="6350"/>
                </a:lnTo>
                <a:lnTo>
                  <a:pt x="170179" y="0"/>
                </a:lnTo>
                <a:lnTo>
                  <a:pt x="2322829" y="0"/>
                </a:lnTo>
                <a:lnTo>
                  <a:pt x="2368550" y="6350"/>
                </a:lnTo>
                <a:lnTo>
                  <a:pt x="2409190" y="23495"/>
                </a:lnTo>
                <a:lnTo>
                  <a:pt x="2443479" y="50165"/>
                </a:lnTo>
                <a:lnTo>
                  <a:pt x="2470150" y="84455"/>
                </a:lnTo>
                <a:lnTo>
                  <a:pt x="2487295" y="125095"/>
                </a:lnTo>
                <a:lnTo>
                  <a:pt x="2493010" y="170180"/>
                </a:lnTo>
                <a:lnTo>
                  <a:pt x="2493010" y="850900"/>
                </a:lnTo>
                <a:lnTo>
                  <a:pt x="2487295" y="896620"/>
                </a:lnTo>
                <a:lnTo>
                  <a:pt x="2470150" y="937260"/>
                </a:lnTo>
                <a:lnTo>
                  <a:pt x="2443479" y="971550"/>
                </a:lnTo>
                <a:lnTo>
                  <a:pt x="2409190" y="998220"/>
                </a:lnTo>
                <a:lnTo>
                  <a:pt x="2368550" y="1015365"/>
                </a:lnTo>
                <a:lnTo>
                  <a:pt x="2322829" y="1021080"/>
                </a:lnTo>
                <a:lnTo>
                  <a:pt x="170179" y="1021080"/>
                </a:lnTo>
                <a:lnTo>
                  <a:pt x="125095" y="1015365"/>
                </a:lnTo>
                <a:lnTo>
                  <a:pt x="84455" y="998220"/>
                </a:lnTo>
                <a:lnTo>
                  <a:pt x="50165" y="971550"/>
                </a:lnTo>
                <a:lnTo>
                  <a:pt x="23495" y="937260"/>
                </a:lnTo>
                <a:lnTo>
                  <a:pt x="6350" y="896620"/>
                </a:lnTo>
                <a:lnTo>
                  <a:pt x="0" y="850900"/>
                </a:lnTo>
                <a:lnTo>
                  <a:pt x="0" y="170180"/>
                </a:lnTo>
                <a:close/>
              </a:path>
            </a:pathLst>
          </a:custGeom>
          <a:ln w="6096">
            <a:solidFill>
              <a:srgbClr val="0066FF"/>
            </a:solidFill>
          </a:ln>
        </p:spPr>
        <p:txBody>
          <a:bodyPr wrap="square" lIns="0" tIns="0" rIns="0" bIns="0" rtlCol="0"/>
          <a:lstStyle/>
          <a:p>
            <a:endParaRPr sz="1800"/>
          </a:p>
        </p:txBody>
      </p:sp>
      <p:sp>
        <p:nvSpPr>
          <p:cNvPr id="23" name="bg object 23"/>
          <p:cNvSpPr/>
          <p:nvPr/>
        </p:nvSpPr>
        <p:spPr>
          <a:xfrm>
            <a:off x="10843261" y="1563623"/>
            <a:ext cx="342900" cy="251460"/>
          </a:xfrm>
          <a:custGeom>
            <a:avLst/>
            <a:gdLst/>
            <a:ahLst/>
            <a:cxnLst/>
            <a:rect l="l" t="t" r="r" b="b"/>
            <a:pathLst>
              <a:path w="257175" h="251460">
                <a:moveTo>
                  <a:pt x="64134" y="251460"/>
                </a:moveTo>
                <a:lnTo>
                  <a:pt x="64134" y="125729"/>
                </a:lnTo>
                <a:lnTo>
                  <a:pt x="0" y="125729"/>
                </a:lnTo>
                <a:lnTo>
                  <a:pt x="128270" y="0"/>
                </a:lnTo>
                <a:lnTo>
                  <a:pt x="257175" y="125729"/>
                </a:lnTo>
                <a:lnTo>
                  <a:pt x="193039" y="125729"/>
                </a:lnTo>
                <a:lnTo>
                  <a:pt x="193039" y="251460"/>
                </a:lnTo>
                <a:lnTo>
                  <a:pt x="64134" y="251460"/>
                </a:lnTo>
                <a:close/>
              </a:path>
            </a:pathLst>
          </a:custGeom>
          <a:ln w="25908">
            <a:solidFill>
              <a:srgbClr val="F79446"/>
            </a:solidFill>
          </a:ln>
        </p:spPr>
        <p:txBody>
          <a:bodyPr wrap="square" lIns="0" tIns="0" rIns="0" bIns="0" rtlCol="0"/>
          <a:lstStyle/>
          <a:p>
            <a:endParaRPr sz="1800"/>
          </a:p>
        </p:txBody>
      </p:sp>
      <p:sp>
        <p:nvSpPr>
          <p:cNvPr id="24" name="bg object 24"/>
          <p:cNvSpPr/>
          <p:nvPr/>
        </p:nvSpPr>
        <p:spPr>
          <a:xfrm>
            <a:off x="1" y="99060"/>
            <a:ext cx="12194540" cy="175260"/>
          </a:xfrm>
          <a:custGeom>
            <a:avLst/>
            <a:gdLst/>
            <a:ahLst/>
            <a:cxnLst/>
            <a:rect l="l" t="t" r="r" b="b"/>
            <a:pathLst>
              <a:path w="9145905" h="175260">
                <a:moveTo>
                  <a:pt x="9145524" y="0"/>
                </a:moveTo>
                <a:lnTo>
                  <a:pt x="0" y="0"/>
                </a:lnTo>
                <a:lnTo>
                  <a:pt x="0" y="175259"/>
                </a:lnTo>
                <a:lnTo>
                  <a:pt x="9145524" y="175259"/>
                </a:lnTo>
                <a:lnTo>
                  <a:pt x="9145524" y="0"/>
                </a:lnTo>
                <a:close/>
              </a:path>
            </a:pathLst>
          </a:custGeom>
          <a:solidFill>
            <a:srgbClr val="0066FF"/>
          </a:solidFill>
        </p:spPr>
        <p:txBody>
          <a:bodyPr wrap="square" lIns="0" tIns="0" rIns="0" bIns="0" rtlCol="0"/>
          <a:lstStyle/>
          <a:p>
            <a:endParaRPr sz="1800"/>
          </a:p>
        </p:txBody>
      </p:sp>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9713807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61690" y="113705"/>
            <a:ext cx="2068618" cy="515526"/>
          </a:xfrm>
          <a:prstGeom prst="rect">
            <a:avLst/>
          </a:prstGeom>
        </p:spPr>
        <p:txBody>
          <a:bodyPr wrap="square" lIns="0" tIns="0" rIns="0" bIns="0">
            <a:spAutoFit/>
          </a:bodyPr>
          <a:lstStyle>
            <a:lvl1pPr>
              <a:defRPr sz="3350" b="1" i="0">
                <a:solidFill>
                  <a:schemeClr val="bg1"/>
                </a:solidFill>
                <a:latin typeface="Arial"/>
                <a:cs typeface="Arial"/>
              </a:defRPr>
            </a:lvl1pPr>
          </a:lstStyle>
          <a:p>
            <a:endParaRPr/>
          </a:p>
        </p:txBody>
      </p:sp>
      <p:sp>
        <p:nvSpPr>
          <p:cNvPr id="3" name="Holder 3"/>
          <p:cNvSpPr>
            <a:spLocks noGrp="1"/>
          </p:cNvSpPr>
          <p:nvPr>
            <p:ph type="body" idx="1"/>
          </p:nvPr>
        </p:nvSpPr>
        <p:spPr>
          <a:xfrm>
            <a:off x="924592" y="2334339"/>
            <a:ext cx="1034309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6217868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txStyles>
    <p:titleStyle>
      <a:lvl1pPr>
        <a:defRPr>
          <a:latin typeface="+mj-lt"/>
          <a:ea typeface="+mj-ea"/>
          <a:cs typeface="+mj-cs"/>
        </a:defRPr>
      </a:lvl1pPr>
    </p:titleStyle>
    <p:bodyStyle>
      <a:lvl1pPr marL="0">
        <a:defRPr>
          <a:latin typeface="+mn-lt"/>
          <a:ea typeface="+mn-ea"/>
          <a:cs typeface="+mn-cs"/>
        </a:defRPr>
      </a:lvl1pPr>
      <a:lvl2pPr marL="285750">
        <a:defRPr>
          <a:latin typeface="+mn-lt"/>
          <a:ea typeface="+mn-ea"/>
          <a:cs typeface="+mn-cs"/>
        </a:defRPr>
      </a:lvl2pPr>
      <a:lvl3pPr marL="571500">
        <a:defRPr>
          <a:latin typeface="+mn-lt"/>
          <a:ea typeface="+mn-ea"/>
          <a:cs typeface="+mn-cs"/>
        </a:defRPr>
      </a:lvl3pPr>
      <a:lvl4pPr marL="857250">
        <a:defRPr>
          <a:latin typeface="+mn-lt"/>
          <a:ea typeface="+mn-ea"/>
          <a:cs typeface="+mn-cs"/>
        </a:defRPr>
      </a:lvl4pPr>
      <a:lvl5pPr marL="1143000">
        <a:defRPr>
          <a:latin typeface="+mn-lt"/>
          <a:ea typeface="+mn-ea"/>
          <a:cs typeface="+mn-cs"/>
        </a:defRPr>
      </a:lvl5pPr>
      <a:lvl6pPr marL="1428750">
        <a:defRPr>
          <a:latin typeface="+mn-lt"/>
          <a:ea typeface="+mn-ea"/>
          <a:cs typeface="+mn-cs"/>
        </a:defRPr>
      </a:lvl6pPr>
      <a:lvl7pPr marL="1714500">
        <a:defRPr>
          <a:latin typeface="+mn-lt"/>
          <a:ea typeface="+mn-ea"/>
          <a:cs typeface="+mn-cs"/>
        </a:defRPr>
      </a:lvl7pPr>
      <a:lvl8pPr marL="2000250">
        <a:defRPr>
          <a:latin typeface="+mn-lt"/>
          <a:ea typeface="+mn-ea"/>
          <a:cs typeface="+mn-cs"/>
        </a:defRPr>
      </a:lvl8pPr>
      <a:lvl9pPr marL="2286000">
        <a:defRPr>
          <a:latin typeface="+mn-lt"/>
          <a:ea typeface="+mn-ea"/>
          <a:cs typeface="+mn-cs"/>
        </a:defRPr>
      </a:lvl9pPr>
    </p:bodyStyle>
    <p:otherStyle>
      <a:lvl1pPr marL="0">
        <a:defRPr>
          <a:latin typeface="+mn-lt"/>
          <a:ea typeface="+mn-ea"/>
          <a:cs typeface="+mn-cs"/>
        </a:defRPr>
      </a:lvl1pPr>
      <a:lvl2pPr marL="285750">
        <a:defRPr>
          <a:latin typeface="+mn-lt"/>
          <a:ea typeface="+mn-ea"/>
          <a:cs typeface="+mn-cs"/>
        </a:defRPr>
      </a:lvl2pPr>
      <a:lvl3pPr marL="571500">
        <a:defRPr>
          <a:latin typeface="+mn-lt"/>
          <a:ea typeface="+mn-ea"/>
          <a:cs typeface="+mn-cs"/>
        </a:defRPr>
      </a:lvl3pPr>
      <a:lvl4pPr marL="857250">
        <a:defRPr>
          <a:latin typeface="+mn-lt"/>
          <a:ea typeface="+mn-ea"/>
          <a:cs typeface="+mn-cs"/>
        </a:defRPr>
      </a:lvl4pPr>
      <a:lvl5pPr marL="1143000">
        <a:defRPr>
          <a:latin typeface="+mn-lt"/>
          <a:ea typeface="+mn-ea"/>
          <a:cs typeface="+mn-cs"/>
        </a:defRPr>
      </a:lvl5pPr>
      <a:lvl6pPr marL="1428750">
        <a:defRPr>
          <a:latin typeface="+mn-lt"/>
          <a:ea typeface="+mn-ea"/>
          <a:cs typeface="+mn-cs"/>
        </a:defRPr>
      </a:lvl6pPr>
      <a:lvl7pPr marL="1714500">
        <a:defRPr>
          <a:latin typeface="+mn-lt"/>
          <a:ea typeface="+mn-ea"/>
          <a:cs typeface="+mn-cs"/>
        </a:defRPr>
      </a:lvl7pPr>
      <a:lvl8pPr marL="2000250">
        <a:defRPr>
          <a:latin typeface="+mn-lt"/>
          <a:ea typeface="+mn-ea"/>
          <a:cs typeface="+mn-cs"/>
        </a:defRPr>
      </a:lvl8pPr>
      <a:lvl9pPr marL="2286000">
        <a:defRPr>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6010-77C4-45FE-968C-712199A58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B1B2C-5D5F-46D9-92F5-ECDF2816A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34894-C6F5-46F1-BAA2-AFEA88E68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C14C-A143-42F5-B247-D0E800131009}" type="datetimeFigureOut">
              <a:rPr lang="en-US" smtClean="0"/>
              <a:t>12/10/2022</a:t>
            </a:fld>
            <a:endParaRPr lang="en-US"/>
          </a:p>
        </p:txBody>
      </p:sp>
      <p:sp>
        <p:nvSpPr>
          <p:cNvPr id="5" name="Footer Placeholder 4">
            <a:extLst>
              <a:ext uri="{FF2B5EF4-FFF2-40B4-BE49-F238E27FC236}">
                <a16:creationId xmlns:a16="http://schemas.microsoft.com/office/drawing/2014/main" id="{975B1C84-4663-4022-BBEA-7667FEBCF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820DA-1F3A-421F-A770-A6347089E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3D32D-F1BC-4E9C-97E1-36CFF5B22341}" type="slidenum">
              <a:rPr lang="en-US" smtClean="0"/>
              <a:t>‹#›</a:t>
            </a:fld>
            <a:endParaRPr lang="en-US"/>
          </a:p>
        </p:txBody>
      </p:sp>
    </p:spTree>
    <p:extLst>
      <p:ext uri="{BB962C8B-B14F-4D97-AF65-F5344CB8AC3E}">
        <p14:creationId xmlns:p14="http://schemas.microsoft.com/office/powerpoint/2010/main" val="150450693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268778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6"/>
        <p:cNvGrpSpPr/>
        <p:nvPr/>
      </p:nvGrpSpPr>
      <p:grpSpPr>
        <a:xfrm>
          <a:off x="0" y="0"/>
          <a:ext cx="0" cy="0"/>
          <a:chOff x="0" y="0"/>
          <a:chExt cx="0" cy="0"/>
        </a:xfrm>
      </p:grpSpPr>
      <p:sp>
        <p:nvSpPr>
          <p:cNvPr id="607" name="Google Shape;607;p85"/>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08" name="Google Shape;608;p85"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609" name="Google Shape;609;p85"/>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610" name="Google Shape;610;p85"/>
          <p:cNvSpPr txBox="1"/>
          <p:nvPr/>
        </p:nvSpPr>
        <p:spPr>
          <a:xfrm>
            <a:off x="-68133" y="1642750"/>
            <a:ext cx="56432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i="0" u="none" strike="noStrike" cap="none">
                <a:solidFill>
                  <a:srgbClr val="0E6F98"/>
                </a:solidFill>
                <a:latin typeface="Calibri"/>
                <a:ea typeface="Calibri"/>
                <a:cs typeface="Calibri"/>
                <a:sym typeface="Calibri"/>
              </a:rPr>
              <a:t>Principal Information</a:t>
            </a:r>
            <a:endParaRPr sz="1800"/>
          </a:p>
          <a:p>
            <a:pPr marL="0" marR="0" lvl="0" indent="0" algn="l" rtl="0">
              <a:lnSpc>
                <a:spcPct val="90000"/>
              </a:lnSpc>
              <a:spcBef>
                <a:spcPts val="500"/>
              </a:spcBef>
              <a:spcAft>
                <a:spcPts val="0"/>
              </a:spcAft>
              <a:buNone/>
            </a:pPr>
            <a:r>
              <a:rPr lang="en-US" sz="1600" b="1" i="0" u="none" strike="noStrike" cap="none">
                <a:solidFill>
                  <a:schemeClr val="dk1"/>
                </a:solidFill>
                <a:latin typeface="Calibri"/>
                <a:ea typeface="Calibri"/>
                <a:cs typeface="Calibri"/>
                <a:sym typeface="Calibri"/>
              </a:rPr>
              <a:t>Years at School:</a:t>
            </a:r>
            <a:endParaRPr sz="1600"/>
          </a:p>
          <a:p>
            <a:pPr marL="0" marR="0" lvl="0" indent="0" algn="l" rtl="0">
              <a:lnSpc>
                <a:spcPct val="90000"/>
              </a:lnSpc>
              <a:spcBef>
                <a:spcPts val="500"/>
              </a:spcBef>
              <a:spcAft>
                <a:spcPts val="0"/>
              </a:spcAft>
              <a:buNone/>
            </a:pPr>
            <a:r>
              <a:rPr lang="en-US" sz="1600" b="1" i="0" u="none" strike="noStrike" cap="none">
                <a:solidFill>
                  <a:schemeClr val="dk1"/>
                </a:solidFill>
                <a:latin typeface="Calibri"/>
                <a:ea typeface="Calibri"/>
                <a:cs typeface="Calibri"/>
                <a:sym typeface="Calibri"/>
              </a:rPr>
              <a:t>Years as a Principal:</a:t>
            </a:r>
            <a:endParaRPr sz="1600"/>
          </a:p>
          <a:p>
            <a:pPr marL="0" marR="0" lvl="0" indent="0" algn="l" rtl="0">
              <a:lnSpc>
                <a:spcPct val="90000"/>
              </a:lnSpc>
              <a:spcBef>
                <a:spcPts val="1000"/>
              </a:spcBef>
              <a:spcAft>
                <a:spcPts val="0"/>
              </a:spcAft>
              <a:buNone/>
            </a:pPr>
            <a:r>
              <a:rPr lang="en-US" sz="1800" b="1">
                <a:solidFill>
                  <a:srgbClr val="0E6F98"/>
                </a:solidFill>
                <a:latin typeface="Calibri"/>
                <a:ea typeface="Calibri"/>
                <a:cs typeface="Calibri"/>
                <a:sym typeface="Calibri"/>
              </a:rPr>
              <a:t>Signature Program</a:t>
            </a:r>
            <a:r>
              <a:rPr lang="en-US" sz="1800" b="1" i="0" u="none" strike="noStrike" cap="none">
                <a:solidFill>
                  <a:srgbClr val="0E6F98"/>
                </a:solidFill>
                <a:latin typeface="Calibri"/>
                <a:ea typeface="Calibri"/>
                <a:cs typeface="Calibri"/>
                <a:sym typeface="Calibri"/>
              </a:rPr>
              <a:t>:</a:t>
            </a:r>
            <a:endParaRPr sz="1800"/>
          </a:p>
          <a:p>
            <a:pPr marL="0" marR="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Current Status:</a:t>
            </a:r>
            <a:endParaRPr sz="1600" b="1">
              <a:solidFill>
                <a:schemeClr val="dk1"/>
              </a:solidFill>
              <a:latin typeface="Calibri"/>
              <a:ea typeface="Calibri"/>
              <a:cs typeface="Calibri"/>
              <a:sym typeface="Calibri"/>
            </a:endParaRPr>
          </a:p>
          <a:p>
            <a:pPr marL="0" marR="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Targeted Date of Authorization/Certification or Evaluation/ Recertification:</a:t>
            </a:r>
            <a:endParaRPr sz="1600" b="1">
              <a:solidFill>
                <a:schemeClr val="dk1"/>
              </a:solidFill>
              <a:latin typeface="Calibri"/>
              <a:ea typeface="Calibri"/>
              <a:cs typeface="Calibri"/>
              <a:sym typeface="Calibri"/>
            </a:endParaRPr>
          </a:p>
          <a:p>
            <a:pPr marL="0" marR="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Two areas of focus:</a:t>
            </a:r>
            <a:r>
              <a:rPr lang="en-US" sz="1800" b="1">
                <a:solidFill>
                  <a:schemeClr val="dk1"/>
                </a:solidFill>
                <a:latin typeface="Calibri"/>
                <a:ea typeface="Calibri"/>
                <a:cs typeface="Calibri"/>
                <a:sym typeface="Calibri"/>
              </a:rPr>
              <a:t> </a:t>
            </a:r>
            <a:endParaRPr sz="1800" b="1">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E6F98"/>
                </a:solidFill>
                <a:latin typeface="Calibri"/>
                <a:ea typeface="Calibri"/>
                <a:cs typeface="Calibri"/>
                <a:sym typeface="Calibri"/>
              </a:rPr>
              <a:t>Enrollment Information</a:t>
            </a:r>
            <a:endParaRPr sz="1800">
              <a:solidFill>
                <a:schemeClr val="dk1"/>
              </a:solidFill>
            </a:endParaRPr>
          </a:p>
          <a:p>
            <a:pPr marL="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SY2023 Enrollment:</a:t>
            </a:r>
            <a:endParaRPr sz="1600" b="1">
              <a:solidFill>
                <a:schemeClr val="dk1"/>
              </a:solidFill>
              <a:latin typeface="Calibri"/>
              <a:ea typeface="Calibri"/>
              <a:cs typeface="Calibri"/>
              <a:sym typeface="Calibri"/>
            </a:endParaRPr>
          </a:p>
          <a:p>
            <a:pPr marL="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SY2022 Enrollment:</a:t>
            </a:r>
            <a:endParaRPr sz="1600">
              <a:solidFill>
                <a:schemeClr val="dk1"/>
              </a:solidFill>
            </a:endParaRPr>
          </a:p>
          <a:p>
            <a:pPr marL="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Change in Enrollment:</a:t>
            </a:r>
            <a:endParaRPr sz="1800" b="1">
              <a:solidFill>
                <a:schemeClr val="dk1"/>
              </a:solidFill>
              <a:latin typeface="Calibri"/>
              <a:ea typeface="Calibri"/>
              <a:cs typeface="Calibri"/>
              <a:sym typeface="Calibri"/>
            </a:endParaRPr>
          </a:p>
          <a:p>
            <a:pPr marL="0" marR="0" lvl="1" indent="0" algn="l" rtl="0">
              <a:lnSpc>
                <a:spcPct val="90000"/>
              </a:lnSpc>
              <a:spcBef>
                <a:spcPts val="500"/>
              </a:spcBef>
              <a:spcAft>
                <a:spcPts val="0"/>
              </a:spcAft>
              <a:buClr>
                <a:schemeClr val="dk1"/>
              </a:buClr>
              <a:buSzPts val="1800"/>
              <a:buFont typeface="Arial"/>
              <a:buNone/>
            </a:pPr>
            <a:endParaRPr sz="1800" b="1" i="0" u="none" strike="noStrike" cap="none">
              <a:solidFill>
                <a:srgbClr val="0E6F98"/>
              </a:solidFill>
              <a:latin typeface="Calibri"/>
              <a:ea typeface="Calibri"/>
              <a:cs typeface="Calibri"/>
              <a:sym typeface="Calibri"/>
            </a:endParaRPr>
          </a:p>
          <a:p>
            <a:pPr marL="0" marR="0" lvl="0" indent="0" algn="l" rtl="0">
              <a:lnSpc>
                <a:spcPct val="90000"/>
              </a:lnSpc>
              <a:spcBef>
                <a:spcPts val="1000"/>
              </a:spcBef>
              <a:spcAft>
                <a:spcPts val="0"/>
              </a:spcAft>
              <a:buNone/>
            </a:pPr>
            <a:endParaRPr sz="1800"/>
          </a:p>
        </p:txBody>
      </p:sp>
      <p:sp>
        <p:nvSpPr>
          <p:cNvPr id="611" name="Google Shape;611;p85"/>
          <p:cNvSpPr txBox="1"/>
          <p:nvPr/>
        </p:nvSpPr>
        <p:spPr>
          <a:xfrm>
            <a:off x="7526461" y="1659341"/>
            <a:ext cx="6101600" cy="507827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b="1">
                <a:solidFill>
                  <a:srgbClr val="0E6F98"/>
                </a:solidFill>
                <a:latin typeface="Calibri"/>
                <a:ea typeface="Calibri"/>
                <a:cs typeface="Calibri"/>
                <a:sym typeface="Calibri"/>
              </a:rPr>
              <a:t>Staffing Information</a:t>
            </a:r>
            <a:endParaRPr sz="1800">
              <a:solidFill>
                <a:schemeClr val="dk1"/>
              </a:solidFill>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Number of First Year Teachers:</a:t>
            </a:r>
            <a:endParaRPr sz="1600">
              <a:solidFill>
                <a:schemeClr val="dk1"/>
              </a:solidFill>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Number of Vacancies:</a:t>
            </a:r>
            <a:endParaRPr sz="1600" b="1">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E6F98"/>
                </a:solidFill>
                <a:latin typeface="Calibri"/>
                <a:ea typeface="Calibri"/>
                <a:cs typeface="Calibri"/>
                <a:sym typeface="Calibri"/>
              </a:rPr>
              <a:t>Personalized Learning Cohort</a:t>
            </a:r>
            <a:endParaRPr sz="1800" b="1">
              <a:solidFill>
                <a:srgbClr val="0E6F98"/>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Wave 1 (SY22 Implementation)</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Wave 2 (SY23 Implementation)</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Wave 3 (SY24 Implementation)</a:t>
            </a:r>
            <a:endParaRPr sz="1600" b="1">
              <a:solidFill>
                <a:srgbClr val="0E6F98"/>
              </a:solidFill>
              <a:latin typeface="Calibri"/>
              <a:ea typeface="Calibri"/>
              <a:cs typeface="Calibri"/>
              <a:sym typeface="Calibri"/>
            </a:endParaRPr>
          </a:p>
          <a:p>
            <a:pPr marL="0" lvl="0" indent="0" algn="l" rtl="0">
              <a:lnSpc>
                <a:spcPct val="90000"/>
              </a:lnSpc>
              <a:spcBef>
                <a:spcPts val="1000"/>
              </a:spcBef>
              <a:spcAft>
                <a:spcPts val="0"/>
              </a:spcAft>
              <a:buNone/>
            </a:pPr>
            <a:endParaRPr sz="1800" b="1">
              <a:solidFill>
                <a:srgbClr val="0E6F98"/>
              </a:solidFill>
              <a:latin typeface="Calibri"/>
              <a:ea typeface="Calibri"/>
              <a:cs typeface="Calibri"/>
              <a:sym typeface="Calibri"/>
            </a:endParaRPr>
          </a:p>
          <a:p>
            <a:pPr marL="0" lvl="0" indent="0" algn="l" rtl="0">
              <a:spcBef>
                <a:spcPts val="0"/>
              </a:spcBef>
              <a:spcAft>
                <a:spcPts val="0"/>
              </a:spcAft>
              <a:buNone/>
            </a:pPr>
            <a:r>
              <a:rPr lang="en-US" sz="1800" b="1">
                <a:solidFill>
                  <a:srgbClr val="0E6F98"/>
                </a:solidFill>
                <a:latin typeface="Calibri"/>
                <a:ea typeface="Calibri"/>
                <a:cs typeface="Calibri"/>
                <a:sym typeface="Calibri"/>
              </a:rPr>
              <a:t>Student Population</a:t>
            </a:r>
            <a:endParaRPr sz="1800">
              <a:solidFill>
                <a:schemeClr val="dk1"/>
              </a:solidFill>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English Learners:</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Students with disabilities:</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Gifted: </a:t>
            </a:r>
            <a:endParaRPr sz="1600" b="1">
              <a:solidFill>
                <a:schemeClr val="dk1"/>
              </a:solidFill>
              <a:latin typeface="Calibri"/>
              <a:ea typeface="Calibri"/>
              <a:cs typeface="Calibri"/>
              <a:sym typeface="Calibri"/>
            </a:endParaRPr>
          </a:p>
          <a:p>
            <a:pPr marL="457200" lvl="1" indent="0" algn="l" rtl="0">
              <a:lnSpc>
                <a:spcPct val="90000"/>
              </a:lnSpc>
              <a:spcBef>
                <a:spcPts val="500"/>
              </a:spcBef>
              <a:spcAft>
                <a:spcPts val="0"/>
              </a:spcAft>
              <a:buNone/>
            </a:pPr>
            <a:endParaRPr sz="1800" b="1">
              <a:solidFill>
                <a:schemeClr val="dk1"/>
              </a:solidFill>
              <a:latin typeface="Calibri"/>
              <a:ea typeface="Calibri"/>
              <a:cs typeface="Calibri"/>
              <a:sym typeface="Calibri"/>
            </a:endParaRPr>
          </a:p>
          <a:p>
            <a:pPr marL="0" lvl="0" indent="0" algn="l" rtl="0">
              <a:lnSpc>
                <a:spcPct val="90000"/>
              </a:lnSpc>
              <a:spcBef>
                <a:spcPts val="500"/>
              </a:spcBef>
              <a:spcAft>
                <a:spcPts val="0"/>
              </a:spcAft>
              <a:buNone/>
            </a:pPr>
            <a:endParaRPr sz="1600" b="1">
              <a:solidFill>
                <a:srgbClr val="0E6F98"/>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45720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a:p>
            <a:pPr marL="0" marR="0" lvl="1" indent="0" algn="l" rtl="0">
              <a:spcBef>
                <a:spcPts val="0"/>
              </a:spcBef>
              <a:spcAft>
                <a:spcPts val="0"/>
              </a:spcAft>
              <a:buClr>
                <a:srgbClr val="0E6F98"/>
              </a:buClr>
              <a:buSzPts val="1600"/>
              <a:buFont typeface="Arial"/>
              <a:buNone/>
            </a:pPr>
            <a:endParaRPr sz="1800"/>
          </a:p>
          <a:p>
            <a:pPr marL="45720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612" name="Google Shape;612;p85"/>
          <p:cNvSpPr txBox="1"/>
          <p:nvPr/>
        </p:nvSpPr>
        <p:spPr>
          <a:xfrm>
            <a:off x="5699400" y="259400"/>
            <a:ext cx="5356800" cy="1374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F98"/>
              </a:buClr>
              <a:buSzPts val="4400"/>
              <a:buFont typeface="Calibri"/>
              <a:buNone/>
            </a:pPr>
            <a:r>
              <a:rPr lang="en-US" sz="4400" b="1">
                <a:solidFill>
                  <a:srgbClr val="0E9820"/>
                </a:solidFill>
                <a:latin typeface="Calibri"/>
                <a:ea typeface="Calibri"/>
                <a:cs typeface="Calibri"/>
                <a:sym typeface="Calibri"/>
              </a:rPr>
              <a:t>Signature Programming</a:t>
            </a:r>
            <a:endParaRPr sz="4400" b="1">
              <a:solidFill>
                <a:srgbClr val="0E9820"/>
              </a:solidFill>
              <a:latin typeface="Calibri"/>
              <a:ea typeface="Calibri"/>
              <a:cs typeface="Calibri"/>
              <a:sym typeface="Calibri"/>
            </a:endParaRPr>
          </a:p>
        </p:txBody>
      </p:sp>
      <p:pic>
        <p:nvPicPr>
          <p:cNvPr id="613" name="Google Shape;613;p85"/>
          <p:cNvPicPr preferRelativeResize="0"/>
          <p:nvPr/>
        </p:nvPicPr>
        <p:blipFill>
          <a:blip r:embed="rId14">
            <a:alphaModFix/>
          </a:blip>
          <a:stretch>
            <a:fillRect/>
          </a:stretch>
        </p:blipFill>
        <p:spPr>
          <a:xfrm>
            <a:off x="10794501" y="621125"/>
            <a:ext cx="1004767" cy="771300"/>
          </a:xfrm>
          <a:prstGeom prst="rect">
            <a:avLst/>
          </a:prstGeom>
          <a:noFill/>
          <a:ln>
            <a:noFill/>
          </a:ln>
        </p:spPr>
      </p:pic>
      <p:grpSp>
        <p:nvGrpSpPr>
          <p:cNvPr id="614" name="Google Shape;614;p85"/>
          <p:cNvGrpSpPr/>
          <p:nvPr/>
        </p:nvGrpSpPr>
        <p:grpSpPr>
          <a:xfrm>
            <a:off x="170567" y="5425405"/>
            <a:ext cx="13520000" cy="1044637"/>
            <a:chOff x="585125" y="5273004"/>
            <a:chExt cx="10140000" cy="1044637"/>
          </a:xfrm>
        </p:grpSpPr>
        <p:sp>
          <p:nvSpPr>
            <p:cNvPr id="615" name="Google Shape;615;p85"/>
            <p:cNvSpPr txBox="1"/>
            <p:nvPr/>
          </p:nvSpPr>
          <p:spPr>
            <a:xfrm>
              <a:off x="967200" y="5348175"/>
              <a:ext cx="5172900" cy="96946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latin typeface="Calibri"/>
                  <a:ea typeface="Calibri"/>
                  <a:cs typeface="Calibri"/>
                  <a:sym typeface="Calibri"/>
                </a:rPr>
                <a:t>Ensuring Equitable Funding </a:t>
              </a:r>
              <a:endParaRPr sz="1100" b="1">
                <a:latin typeface="Calibri"/>
                <a:ea typeface="Calibri"/>
                <a:cs typeface="Calibri"/>
                <a:sym typeface="Calibri"/>
              </a:endParaRPr>
            </a:p>
            <a:p>
              <a:pPr marL="0" lvl="0" indent="0" algn="l" rtl="0">
                <a:lnSpc>
                  <a:spcPct val="150000"/>
                </a:lnSpc>
                <a:spcBef>
                  <a:spcPts val="0"/>
                </a:spcBef>
                <a:spcAft>
                  <a:spcPts val="0"/>
                </a:spcAft>
                <a:buNone/>
              </a:pPr>
              <a:r>
                <a:rPr lang="en-US" sz="1100" b="1">
                  <a:latin typeface="Calibri"/>
                  <a:ea typeface="Calibri"/>
                  <a:cs typeface="Calibri"/>
                  <a:sym typeface="Calibri"/>
                </a:rPr>
                <a:t>Increasing Access to Effective Leaders and Teachers </a:t>
              </a:r>
              <a:endParaRPr sz="1100" b="1">
                <a:latin typeface="Calibri"/>
                <a:ea typeface="Calibri"/>
                <a:cs typeface="Calibri"/>
                <a:sym typeface="Calibri"/>
              </a:endParaRPr>
            </a:p>
            <a:p>
              <a:pPr marL="0" lvl="0" indent="0" algn="l" rtl="0">
                <a:spcBef>
                  <a:spcPts val="0"/>
                </a:spcBef>
                <a:spcAft>
                  <a:spcPts val="0"/>
                </a:spcAft>
                <a:buNone/>
              </a:pPr>
              <a:endParaRPr sz="1800" b="1">
                <a:latin typeface="Calibri"/>
                <a:ea typeface="Calibri"/>
                <a:cs typeface="Calibri"/>
                <a:sym typeface="Calibri"/>
              </a:endParaRPr>
            </a:p>
          </p:txBody>
        </p:sp>
        <p:pic>
          <p:nvPicPr>
            <p:cNvPr id="616" name="Google Shape;616;p85"/>
            <p:cNvPicPr preferRelativeResize="0"/>
            <p:nvPr/>
          </p:nvPicPr>
          <p:blipFill rotWithShape="1">
            <a:blip r:embed="rId15">
              <a:alphaModFix/>
            </a:blip>
            <a:srcRect t="18515" r="92180" b="72006"/>
            <a:stretch/>
          </p:blipFill>
          <p:spPr>
            <a:xfrm>
              <a:off x="585125" y="5273004"/>
              <a:ext cx="473375" cy="343571"/>
            </a:xfrm>
            <a:prstGeom prst="rect">
              <a:avLst/>
            </a:prstGeom>
            <a:noFill/>
            <a:ln>
              <a:noFill/>
            </a:ln>
          </p:spPr>
        </p:pic>
        <p:pic>
          <p:nvPicPr>
            <p:cNvPr id="617" name="Google Shape;617;p85"/>
            <p:cNvPicPr preferRelativeResize="0"/>
            <p:nvPr/>
          </p:nvPicPr>
          <p:blipFill rotWithShape="1">
            <a:blip r:embed="rId15">
              <a:alphaModFix/>
            </a:blip>
            <a:srcRect t="33414" r="92732" b="57108"/>
            <a:stretch/>
          </p:blipFill>
          <p:spPr>
            <a:xfrm>
              <a:off x="629697" y="5652187"/>
              <a:ext cx="384243" cy="300075"/>
            </a:xfrm>
            <a:prstGeom prst="rect">
              <a:avLst/>
            </a:prstGeom>
            <a:noFill/>
            <a:ln>
              <a:noFill/>
            </a:ln>
          </p:spPr>
        </p:pic>
        <p:pic>
          <p:nvPicPr>
            <p:cNvPr id="618" name="Google Shape;618;p85"/>
            <p:cNvPicPr preferRelativeResize="0"/>
            <p:nvPr/>
          </p:nvPicPr>
          <p:blipFill rotWithShape="1">
            <a:blip r:embed="rId15">
              <a:alphaModFix/>
            </a:blip>
            <a:srcRect t="65206" r="92425" b="24399"/>
            <a:stretch/>
          </p:blipFill>
          <p:spPr>
            <a:xfrm>
              <a:off x="6530949" y="5280426"/>
              <a:ext cx="384251" cy="315774"/>
            </a:xfrm>
            <a:prstGeom prst="rect">
              <a:avLst/>
            </a:prstGeom>
            <a:noFill/>
            <a:ln>
              <a:noFill/>
            </a:ln>
          </p:spPr>
        </p:pic>
        <p:pic>
          <p:nvPicPr>
            <p:cNvPr id="619" name="Google Shape;619;p85"/>
            <p:cNvPicPr preferRelativeResize="0"/>
            <p:nvPr/>
          </p:nvPicPr>
          <p:blipFill rotWithShape="1">
            <a:blip r:embed="rId15">
              <a:alphaModFix/>
            </a:blip>
            <a:srcRect t="79876" r="92732" b="7656"/>
            <a:stretch/>
          </p:blipFill>
          <p:spPr>
            <a:xfrm>
              <a:off x="6471775" y="5604866"/>
              <a:ext cx="384251" cy="394721"/>
            </a:xfrm>
            <a:prstGeom prst="rect">
              <a:avLst/>
            </a:prstGeom>
            <a:noFill/>
            <a:ln>
              <a:noFill/>
            </a:ln>
          </p:spPr>
        </p:pic>
        <p:sp>
          <p:nvSpPr>
            <p:cNvPr id="620" name="Google Shape;620;p85"/>
            <p:cNvSpPr txBox="1"/>
            <p:nvPr/>
          </p:nvSpPr>
          <p:spPr>
            <a:xfrm>
              <a:off x="6779825" y="5322000"/>
              <a:ext cx="3945300" cy="96946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Supporting Special Populations</a:t>
              </a:r>
              <a:endParaRPr sz="1100" b="1">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Increasing Access to Advanced Coursework </a:t>
              </a:r>
              <a:endParaRPr sz="1100" b="1">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grpSp>
      <p:grpSp>
        <p:nvGrpSpPr>
          <p:cNvPr id="621" name="Google Shape;621;p85"/>
          <p:cNvGrpSpPr/>
          <p:nvPr/>
        </p:nvGrpSpPr>
        <p:grpSpPr>
          <a:xfrm>
            <a:off x="62471" y="44451"/>
            <a:ext cx="1876395" cy="1513047"/>
            <a:chOff x="199253" y="-3175"/>
            <a:chExt cx="1407296" cy="1513047"/>
          </a:xfrm>
        </p:grpSpPr>
        <p:pic>
          <p:nvPicPr>
            <p:cNvPr id="622" name="Google Shape;622;p85"/>
            <p:cNvPicPr preferRelativeResize="0"/>
            <p:nvPr/>
          </p:nvPicPr>
          <p:blipFill rotWithShape="1">
            <a:blip r:embed="rId16">
              <a:alphaModFix/>
            </a:blip>
            <a:srcRect/>
            <a:stretch/>
          </p:blipFill>
          <p:spPr>
            <a:xfrm>
              <a:off x="199253" y="-3175"/>
              <a:ext cx="1280754" cy="1513047"/>
            </a:xfrm>
            <a:prstGeom prst="rect">
              <a:avLst/>
            </a:prstGeom>
            <a:noFill/>
            <a:ln>
              <a:noFill/>
            </a:ln>
          </p:spPr>
        </p:pic>
        <p:pic>
          <p:nvPicPr>
            <p:cNvPr id="623" name="Google Shape;623;p85"/>
            <p:cNvPicPr preferRelativeResize="0"/>
            <p:nvPr/>
          </p:nvPicPr>
          <p:blipFill rotWithShape="1">
            <a:blip r:embed="rId17">
              <a:alphaModFix/>
            </a:blip>
            <a:srcRect r="104749"/>
            <a:stretch/>
          </p:blipFill>
          <p:spPr>
            <a:xfrm flipH="1">
              <a:off x="1479999" y="212975"/>
              <a:ext cx="126550" cy="1080725"/>
            </a:xfrm>
            <a:prstGeom prst="rect">
              <a:avLst/>
            </a:prstGeom>
            <a:noFill/>
            <a:ln>
              <a:noFill/>
            </a:ln>
          </p:spPr>
        </p:pic>
      </p:grpSp>
      <p:sp>
        <p:nvSpPr>
          <p:cNvPr id="624" name="Google Shape;624;p85"/>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4472C4"/>
                </a:solidFill>
              </a:rPr>
              <a:t>A</a:t>
            </a:r>
            <a:r>
              <a:rPr lang="en-US" sz="1600" b="1">
                <a:solidFill>
                  <a:srgbClr val="ED7D31"/>
                </a:solidFill>
              </a:rPr>
              <a:t>ccountability</a:t>
            </a:r>
            <a:r>
              <a:rPr lang="en-US" sz="1600" b="1"/>
              <a:t> </a:t>
            </a:r>
            <a:endParaRPr sz="1600" b="1"/>
          </a:p>
          <a:p>
            <a:pPr marL="0" lvl="0" indent="0" algn="l" rtl="0">
              <a:spcBef>
                <a:spcPts val="0"/>
              </a:spcBef>
              <a:spcAft>
                <a:spcPts val="0"/>
              </a:spcAft>
              <a:buNone/>
            </a:pPr>
            <a:r>
              <a:rPr lang="en-US" sz="1600" b="1">
                <a:solidFill>
                  <a:srgbClr val="4472C4"/>
                </a:solidFill>
              </a:rPr>
              <a:t>C</a:t>
            </a:r>
            <a:r>
              <a:rPr lang="en-US" sz="1600" b="1">
                <a:solidFill>
                  <a:srgbClr val="ED7D31"/>
                </a:solidFill>
              </a:rPr>
              <a:t>ollaboration</a:t>
            </a:r>
            <a:endParaRPr sz="1600" b="1">
              <a:solidFill>
                <a:srgbClr val="ED7D31"/>
              </a:solidFill>
            </a:endParaRPr>
          </a:p>
          <a:p>
            <a:pPr marL="0" lvl="0" indent="0" algn="l" rtl="0">
              <a:spcBef>
                <a:spcPts val="0"/>
              </a:spcBef>
              <a:spcAft>
                <a:spcPts val="0"/>
              </a:spcAft>
              <a:buNone/>
            </a:pPr>
            <a:r>
              <a:rPr lang="en-US" sz="1600" b="1">
                <a:solidFill>
                  <a:srgbClr val="4472C4"/>
                </a:solidFill>
              </a:rPr>
              <a:t>E</a:t>
            </a:r>
            <a:r>
              <a:rPr lang="en-US" sz="1600" b="1">
                <a:solidFill>
                  <a:srgbClr val="ED7D31"/>
                </a:solidFill>
              </a:rPr>
              <a:t>quity</a:t>
            </a:r>
            <a:endParaRPr sz="1600" b="1">
              <a:solidFill>
                <a:srgbClr val="ED7D31"/>
              </a:solidFill>
            </a:endParaRPr>
          </a:p>
          <a:p>
            <a:pPr marL="0" lvl="0" indent="0" algn="l" rtl="0">
              <a:spcBef>
                <a:spcPts val="0"/>
              </a:spcBef>
              <a:spcAft>
                <a:spcPts val="0"/>
              </a:spcAft>
              <a:buNone/>
            </a:pPr>
            <a:r>
              <a:rPr lang="en-US" sz="1600" b="1">
                <a:solidFill>
                  <a:srgbClr val="4472C4"/>
                </a:solidFill>
              </a:rPr>
              <a:t>S</a:t>
            </a:r>
            <a:r>
              <a:rPr lang="en-US" sz="1600" b="1">
                <a:solidFill>
                  <a:srgbClr val="ED7D31"/>
                </a:solidFill>
              </a:rPr>
              <a:t>upport </a:t>
            </a:r>
            <a:endParaRPr sz="1600" b="1">
              <a:solidFill>
                <a:srgbClr val="ED7D31"/>
              </a:solidFill>
            </a:endParaRPr>
          </a:p>
        </p:txBody>
      </p:sp>
    </p:spTree>
    <p:extLst>
      <p:ext uri="{BB962C8B-B14F-4D97-AF65-F5344CB8AC3E}">
        <p14:creationId xmlns:p14="http://schemas.microsoft.com/office/powerpoint/2010/main" val="2107852173"/>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sp>
        <p:nvSpPr>
          <p:cNvPr id="432" name="Google Shape;432;p61"/>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3" name="Google Shape;433;p61"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434" name="Google Shape;434;p61"/>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435" name="Google Shape;435;p61"/>
          <p:cNvSpPr txBox="1"/>
          <p:nvPr/>
        </p:nvSpPr>
        <p:spPr>
          <a:xfrm>
            <a:off x="-617000" y="1606690"/>
            <a:ext cx="5158400" cy="8238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None/>
            </a:pPr>
            <a:r>
              <a:rPr lang="en-US" sz="2800">
                <a:solidFill>
                  <a:srgbClr val="0E6F98"/>
                </a:solidFill>
                <a:latin typeface="Calibri"/>
                <a:ea typeface="Calibri"/>
                <a:cs typeface="Calibri"/>
                <a:sym typeface="Calibri"/>
              </a:rPr>
              <a:t>SY23 Attendance*	</a:t>
            </a:r>
            <a:endParaRPr sz="2800">
              <a:solidFill>
                <a:srgbClr val="0E6F98"/>
              </a:solidFill>
              <a:latin typeface="Calibri"/>
              <a:ea typeface="Calibri"/>
              <a:cs typeface="Calibri"/>
              <a:sym typeface="Calibri"/>
            </a:endParaRPr>
          </a:p>
        </p:txBody>
      </p:sp>
      <p:cxnSp>
        <p:nvCxnSpPr>
          <p:cNvPr id="436" name="Google Shape;436;p61"/>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437" name="Google Shape;437;p61"/>
          <p:cNvSpPr txBox="1"/>
          <p:nvPr/>
        </p:nvSpPr>
        <p:spPr>
          <a:xfrm>
            <a:off x="5460095" y="204177"/>
            <a:ext cx="6204800" cy="1374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F98"/>
              </a:buClr>
              <a:buSzPts val="4400"/>
              <a:buFont typeface="Calibri"/>
              <a:buNone/>
            </a:pPr>
            <a:r>
              <a:rPr lang="en-US" sz="4400" b="1">
                <a:solidFill>
                  <a:schemeClr val="accent4"/>
                </a:solidFill>
                <a:latin typeface="Calibri"/>
                <a:ea typeface="Calibri"/>
                <a:cs typeface="Calibri"/>
                <a:sym typeface="Calibri"/>
              </a:rPr>
              <a:t>Whole Child and Intervention</a:t>
            </a:r>
            <a:endParaRPr sz="1800">
              <a:solidFill>
                <a:schemeClr val="accent4"/>
              </a:solidFill>
            </a:endParaRPr>
          </a:p>
        </p:txBody>
      </p:sp>
      <p:pic>
        <p:nvPicPr>
          <p:cNvPr id="438" name="Google Shape;438;p61"/>
          <p:cNvPicPr preferRelativeResize="0"/>
          <p:nvPr/>
        </p:nvPicPr>
        <p:blipFill>
          <a:blip r:embed="rId14">
            <a:alphaModFix/>
          </a:blip>
          <a:stretch>
            <a:fillRect/>
          </a:stretch>
        </p:blipFill>
        <p:spPr>
          <a:xfrm>
            <a:off x="11006200" y="806675"/>
            <a:ext cx="1016000" cy="742950"/>
          </a:xfrm>
          <a:prstGeom prst="rect">
            <a:avLst/>
          </a:prstGeom>
          <a:noFill/>
          <a:ln>
            <a:noFill/>
          </a:ln>
        </p:spPr>
      </p:pic>
      <p:grpSp>
        <p:nvGrpSpPr>
          <p:cNvPr id="439" name="Google Shape;439;p61"/>
          <p:cNvGrpSpPr/>
          <p:nvPr/>
        </p:nvGrpSpPr>
        <p:grpSpPr>
          <a:xfrm>
            <a:off x="285767" y="5528101"/>
            <a:ext cx="11118200" cy="1147565"/>
            <a:chOff x="55675" y="5455850"/>
            <a:chExt cx="8338650" cy="1147565"/>
          </a:xfrm>
        </p:grpSpPr>
        <p:sp>
          <p:nvSpPr>
            <p:cNvPr id="440" name="Google Shape;440;p61"/>
            <p:cNvSpPr txBox="1"/>
            <p:nvPr/>
          </p:nvSpPr>
          <p:spPr>
            <a:xfrm>
              <a:off x="409225" y="5495450"/>
              <a:ext cx="7985100" cy="1107965"/>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latin typeface="Calibri"/>
                  <a:ea typeface="Calibri"/>
                  <a:cs typeface="Calibri"/>
                  <a:sym typeface="Calibri"/>
                </a:rPr>
                <a:t>Addressing disproportionate discipline practices </a:t>
              </a:r>
              <a:endParaRPr sz="1100" b="1">
                <a:latin typeface="Calibri"/>
                <a:ea typeface="Calibri"/>
                <a:cs typeface="Calibri"/>
                <a:sym typeface="Calibri"/>
              </a:endParaRPr>
            </a:p>
            <a:p>
              <a:pPr marL="0" lvl="0" indent="0" algn="l" rtl="0">
                <a:lnSpc>
                  <a:spcPct val="150000"/>
                </a:lnSpc>
                <a:spcBef>
                  <a:spcPts val="0"/>
                </a:spcBef>
                <a:spcAft>
                  <a:spcPts val="0"/>
                </a:spcAft>
                <a:buNone/>
              </a:pPr>
              <a:r>
                <a:rPr lang="en-US" sz="1100" b="1">
                  <a:latin typeface="Calibri"/>
                  <a:ea typeface="Calibri"/>
                  <a:cs typeface="Calibri"/>
                  <a:sym typeface="Calibri"/>
                </a:rPr>
                <a:t>Integrating social, emotional and academic practices </a:t>
              </a:r>
              <a:endParaRPr sz="1100" b="1">
                <a:latin typeface="Calibri"/>
                <a:ea typeface="Calibri"/>
                <a:cs typeface="Calibri"/>
                <a:sym typeface="Calibri"/>
              </a:endParaRPr>
            </a:p>
            <a:p>
              <a:pPr marL="0" lvl="0" indent="0" algn="l" rtl="0">
                <a:lnSpc>
                  <a:spcPct val="150000"/>
                </a:lnSpc>
                <a:spcBef>
                  <a:spcPts val="0"/>
                </a:spcBef>
                <a:spcAft>
                  <a:spcPts val="0"/>
                </a:spcAft>
                <a:buNone/>
              </a:pPr>
              <a:endParaRPr sz="1800" b="1">
                <a:latin typeface="Calibri"/>
                <a:ea typeface="Calibri"/>
                <a:cs typeface="Calibri"/>
                <a:sym typeface="Calibri"/>
              </a:endParaRPr>
            </a:p>
          </p:txBody>
        </p:sp>
        <p:pic>
          <p:nvPicPr>
            <p:cNvPr id="441" name="Google Shape;441;p61"/>
            <p:cNvPicPr preferRelativeResize="0"/>
            <p:nvPr/>
          </p:nvPicPr>
          <p:blipFill rotWithShape="1">
            <a:blip r:embed="rId15">
              <a:alphaModFix/>
            </a:blip>
            <a:srcRect l="47819" r="43070" b="87824"/>
            <a:stretch/>
          </p:blipFill>
          <p:spPr>
            <a:xfrm>
              <a:off x="55675" y="5455850"/>
              <a:ext cx="353551" cy="282975"/>
            </a:xfrm>
            <a:prstGeom prst="rect">
              <a:avLst/>
            </a:prstGeom>
            <a:noFill/>
            <a:ln>
              <a:noFill/>
            </a:ln>
          </p:spPr>
        </p:pic>
      </p:grpSp>
      <p:pic>
        <p:nvPicPr>
          <p:cNvPr id="442" name="Google Shape;442;p61"/>
          <p:cNvPicPr preferRelativeResize="0"/>
          <p:nvPr/>
        </p:nvPicPr>
        <p:blipFill rotWithShape="1">
          <a:blip r:embed="rId15">
            <a:alphaModFix/>
          </a:blip>
          <a:srcRect l="47819" t="17831" r="43070" b="69292"/>
          <a:stretch/>
        </p:blipFill>
        <p:spPr>
          <a:xfrm>
            <a:off x="285767" y="5829925"/>
            <a:ext cx="471401" cy="299250"/>
          </a:xfrm>
          <a:prstGeom prst="rect">
            <a:avLst/>
          </a:prstGeom>
          <a:noFill/>
          <a:ln>
            <a:noFill/>
          </a:ln>
        </p:spPr>
      </p:pic>
      <p:grpSp>
        <p:nvGrpSpPr>
          <p:cNvPr id="443" name="Google Shape;443;p61"/>
          <p:cNvGrpSpPr/>
          <p:nvPr/>
        </p:nvGrpSpPr>
        <p:grpSpPr>
          <a:xfrm>
            <a:off x="62471" y="44451"/>
            <a:ext cx="1876395" cy="1513047"/>
            <a:chOff x="199253" y="-3175"/>
            <a:chExt cx="1407296" cy="1513047"/>
          </a:xfrm>
        </p:grpSpPr>
        <p:pic>
          <p:nvPicPr>
            <p:cNvPr id="444" name="Google Shape;444;p61"/>
            <p:cNvPicPr preferRelativeResize="0"/>
            <p:nvPr/>
          </p:nvPicPr>
          <p:blipFill rotWithShape="1">
            <a:blip r:embed="rId16">
              <a:alphaModFix/>
            </a:blip>
            <a:srcRect/>
            <a:stretch/>
          </p:blipFill>
          <p:spPr>
            <a:xfrm>
              <a:off x="199253" y="-3175"/>
              <a:ext cx="1280754" cy="1513047"/>
            </a:xfrm>
            <a:prstGeom prst="rect">
              <a:avLst/>
            </a:prstGeom>
            <a:noFill/>
            <a:ln>
              <a:noFill/>
            </a:ln>
          </p:spPr>
        </p:pic>
        <p:pic>
          <p:nvPicPr>
            <p:cNvPr id="445" name="Google Shape;445;p61"/>
            <p:cNvPicPr preferRelativeResize="0"/>
            <p:nvPr/>
          </p:nvPicPr>
          <p:blipFill rotWithShape="1">
            <a:blip r:embed="rId17">
              <a:alphaModFix/>
            </a:blip>
            <a:srcRect r="104749"/>
            <a:stretch/>
          </p:blipFill>
          <p:spPr>
            <a:xfrm flipH="1">
              <a:off x="1479999" y="212975"/>
              <a:ext cx="126550" cy="1080725"/>
            </a:xfrm>
            <a:prstGeom prst="rect">
              <a:avLst/>
            </a:prstGeom>
            <a:noFill/>
            <a:ln>
              <a:noFill/>
            </a:ln>
          </p:spPr>
        </p:pic>
      </p:grpSp>
      <p:sp>
        <p:nvSpPr>
          <p:cNvPr id="446" name="Google Shape;446;p61"/>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
        <p:nvSpPr>
          <p:cNvPr id="447" name="Google Shape;447;p61"/>
          <p:cNvSpPr txBox="1"/>
          <p:nvPr/>
        </p:nvSpPr>
        <p:spPr>
          <a:xfrm>
            <a:off x="6822843" y="2329597"/>
            <a:ext cx="5183600" cy="447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F98"/>
              </a:buClr>
              <a:buSzPts val="2000"/>
              <a:buFont typeface="Arial"/>
              <a:buNone/>
            </a:pPr>
            <a:r>
              <a:rPr lang="en-US" sz="2000">
                <a:solidFill>
                  <a:srgbClr val="0E6F98"/>
                </a:solidFill>
                <a:latin typeface="Calibri"/>
                <a:ea typeface="Calibri"/>
                <a:cs typeface="Calibri"/>
                <a:sym typeface="Calibri"/>
              </a:rPr>
              <a:t>Suspension Rate by Subgroup</a:t>
            </a:r>
            <a:endParaRPr sz="1800"/>
          </a:p>
        </p:txBody>
      </p:sp>
      <p:sp>
        <p:nvSpPr>
          <p:cNvPr id="448" name="Google Shape;448;p61"/>
          <p:cNvSpPr txBox="1"/>
          <p:nvPr/>
        </p:nvSpPr>
        <p:spPr>
          <a:xfrm>
            <a:off x="6700741" y="1608615"/>
            <a:ext cx="5183600" cy="8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a:solidFill>
                  <a:srgbClr val="0E6F98"/>
                </a:solidFill>
                <a:latin typeface="Calibri"/>
                <a:ea typeface="Calibri"/>
                <a:cs typeface="Calibri"/>
                <a:sym typeface="Calibri"/>
              </a:rPr>
              <a:t>SY23 Behavior*</a:t>
            </a:r>
            <a:endParaRPr sz="1800"/>
          </a:p>
        </p:txBody>
      </p:sp>
      <p:sp>
        <p:nvSpPr>
          <p:cNvPr id="449" name="Google Shape;449;p61"/>
          <p:cNvSpPr txBox="1"/>
          <p:nvPr/>
        </p:nvSpPr>
        <p:spPr>
          <a:xfrm>
            <a:off x="6801953" y="2008673"/>
            <a:ext cx="5183600" cy="447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a:latin typeface="Calibri"/>
                <a:ea typeface="Calibri"/>
                <a:cs typeface="Calibri"/>
                <a:sym typeface="Calibri"/>
              </a:rPr>
              <a:t>OSS </a:t>
            </a:r>
            <a:r>
              <a:rPr lang="en-US" sz="1800" b="1">
                <a:solidFill>
                  <a:srgbClr val="000000"/>
                </a:solidFill>
                <a:latin typeface="Calibri"/>
                <a:ea typeface="Calibri"/>
                <a:cs typeface="Calibri"/>
                <a:sym typeface="Calibri"/>
              </a:rPr>
              <a:t>Suspension Rate =  </a:t>
            </a:r>
            <a:endParaRPr sz="1800"/>
          </a:p>
        </p:txBody>
      </p:sp>
    </p:spTree>
    <p:extLst>
      <p:ext uri="{BB962C8B-B14F-4D97-AF65-F5344CB8AC3E}">
        <p14:creationId xmlns:p14="http://schemas.microsoft.com/office/powerpoint/2010/main" val="3596865657"/>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25"/>
          <p:cNvSpPr/>
          <p:nvPr/>
        </p:nvSpPr>
        <p:spPr>
          <a:xfrm>
            <a:off x="0" y="6173425"/>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3" name="Google Shape;183;p25"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184" name="Google Shape;184;p25"/>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185" name="Google Shape;185;p25"/>
          <p:cNvSpPr txBox="1"/>
          <p:nvPr/>
        </p:nvSpPr>
        <p:spPr>
          <a:xfrm>
            <a:off x="7776400" y="602047"/>
            <a:ext cx="3894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A82B1"/>
                </a:solidFill>
                <a:latin typeface="Calibri"/>
                <a:ea typeface="Calibri"/>
                <a:cs typeface="Calibri"/>
                <a:sym typeface="Calibri"/>
              </a:rPr>
              <a:t>Data </a:t>
            </a:r>
            <a:endParaRPr sz="1800">
              <a:solidFill>
                <a:srgbClr val="0A82B1"/>
              </a:solidFill>
            </a:endParaRPr>
          </a:p>
        </p:txBody>
      </p:sp>
      <p:pic>
        <p:nvPicPr>
          <p:cNvPr id="186" name="Google Shape;186;p25"/>
          <p:cNvPicPr preferRelativeResize="0"/>
          <p:nvPr/>
        </p:nvPicPr>
        <p:blipFill>
          <a:blip r:embed="rId14">
            <a:alphaModFix/>
          </a:blip>
          <a:stretch>
            <a:fillRect/>
          </a:stretch>
        </p:blipFill>
        <p:spPr>
          <a:xfrm>
            <a:off x="10616601" y="572464"/>
            <a:ext cx="1130300" cy="828675"/>
          </a:xfrm>
          <a:prstGeom prst="rect">
            <a:avLst/>
          </a:prstGeom>
          <a:noFill/>
          <a:ln>
            <a:noFill/>
          </a:ln>
        </p:spPr>
      </p:pic>
      <p:pic>
        <p:nvPicPr>
          <p:cNvPr id="187" name="Google Shape;187;p25"/>
          <p:cNvPicPr preferRelativeResize="0"/>
          <p:nvPr/>
        </p:nvPicPr>
        <p:blipFill rotWithShape="1">
          <a:blip r:embed="rId15">
            <a:alphaModFix/>
          </a:blip>
          <a:srcRect l="897" r="93502" b="89267"/>
          <a:stretch/>
        </p:blipFill>
        <p:spPr>
          <a:xfrm>
            <a:off x="113251" y="5837800"/>
            <a:ext cx="332700" cy="286350"/>
          </a:xfrm>
          <a:prstGeom prst="rect">
            <a:avLst/>
          </a:prstGeom>
          <a:noFill/>
          <a:ln>
            <a:noFill/>
          </a:ln>
        </p:spPr>
      </p:pic>
      <p:sp>
        <p:nvSpPr>
          <p:cNvPr id="188" name="Google Shape;188;p25"/>
          <p:cNvSpPr txBox="1"/>
          <p:nvPr/>
        </p:nvSpPr>
        <p:spPr>
          <a:xfrm>
            <a:off x="445967" y="5642850"/>
            <a:ext cx="5887600" cy="96946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Ensuring Equitable Learning Environments </a:t>
            </a:r>
            <a:endParaRPr sz="1100" b="1">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Leveraging School Improvement to Advance Equity</a:t>
            </a:r>
            <a:endParaRPr sz="1100" b="1">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pic>
        <p:nvPicPr>
          <p:cNvPr id="189" name="Google Shape;189;p25"/>
          <p:cNvPicPr preferRelativeResize="0"/>
          <p:nvPr/>
        </p:nvPicPr>
        <p:blipFill rotWithShape="1">
          <a:blip r:embed="rId15">
            <a:alphaModFix/>
          </a:blip>
          <a:srcRect l="47531" t="65229" r="44304" b="22755"/>
          <a:stretch/>
        </p:blipFill>
        <p:spPr>
          <a:xfrm>
            <a:off x="63000" y="5602100"/>
            <a:ext cx="433232" cy="286350"/>
          </a:xfrm>
          <a:prstGeom prst="rect">
            <a:avLst/>
          </a:prstGeom>
          <a:noFill/>
          <a:ln>
            <a:noFill/>
          </a:ln>
        </p:spPr>
      </p:pic>
      <p:sp>
        <p:nvSpPr>
          <p:cNvPr id="190" name="Google Shape;190;p25"/>
          <p:cNvSpPr txBox="1"/>
          <p:nvPr/>
        </p:nvSpPr>
        <p:spPr>
          <a:xfrm>
            <a:off x="6282700" y="1644849"/>
            <a:ext cx="60960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600">
                <a:solidFill>
                  <a:srgbClr val="0E6F98"/>
                </a:solidFill>
                <a:latin typeface="Calibri"/>
                <a:ea typeface="Calibri"/>
                <a:cs typeface="Calibri"/>
                <a:sym typeface="Calibri"/>
              </a:rPr>
              <a:t>Progress towards Graduation</a:t>
            </a:r>
            <a:endParaRPr sz="1600"/>
          </a:p>
        </p:txBody>
      </p:sp>
      <p:grpSp>
        <p:nvGrpSpPr>
          <p:cNvPr id="191" name="Google Shape;191;p25"/>
          <p:cNvGrpSpPr/>
          <p:nvPr/>
        </p:nvGrpSpPr>
        <p:grpSpPr>
          <a:xfrm>
            <a:off x="62471" y="44451"/>
            <a:ext cx="1876395" cy="1513047"/>
            <a:chOff x="199253" y="-3175"/>
            <a:chExt cx="1407296" cy="1513047"/>
          </a:xfrm>
        </p:grpSpPr>
        <p:pic>
          <p:nvPicPr>
            <p:cNvPr id="192" name="Google Shape;192;p25"/>
            <p:cNvPicPr preferRelativeResize="0"/>
            <p:nvPr/>
          </p:nvPicPr>
          <p:blipFill rotWithShape="1">
            <a:blip r:embed="rId16">
              <a:alphaModFix/>
            </a:blip>
            <a:srcRect/>
            <a:stretch/>
          </p:blipFill>
          <p:spPr>
            <a:xfrm>
              <a:off x="199253" y="-3175"/>
              <a:ext cx="1280754" cy="1513047"/>
            </a:xfrm>
            <a:prstGeom prst="rect">
              <a:avLst/>
            </a:prstGeom>
            <a:noFill/>
            <a:ln>
              <a:noFill/>
            </a:ln>
          </p:spPr>
        </p:pic>
        <p:pic>
          <p:nvPicPr>
            <p:cNvPr id="193" name="Google Shape;193;p25"/>
            <p:cNvPicPr preferRelativeResize="0"/>
            <p:nvPr/>
          </p:nvPicPr>
          <p:blipFill rotWithShape="1">
            <a:blip r:embed="rId17">
              <a:alphaModFix/>
            </a:blip>
            <a:srcRect r="104749"/>
            <a:stretch/>
          </p:blipFill>
          <p:spPr>
            <a:xfrm flipH="1">
              <a:off x="1479999" y="212975"/>
              <a:ext cx="126550" cy="1080725"/>
            </a:xfrm>
            <a:prstGeom prst="rect">
              <a:avLst/>
            </a:prstGeom>
            <a:noFill/>
            <a:ln>
              <a:noFill/>
            </a:ln>
          </p:spPr>
        </p:pic>
      </p:grpSp>
      <p:sp>
        <p:nvSpPr>
          <p:cNvPr id="194" name="Google Shape;194;p25"/>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4472C4"/>
                </a:solidFill>
              </a:rPr>
              <a:t>A</a:t>
            </a:r>
            <a:r>
              <a:rPr lang="en-US" sz="1600" b="1">
                <a:solidFill>
                  <a:srgbClr val="ED7D31"/>
                </a:solidFill>
              </a:rPr>
              <a:t>ccountability</a:t>
            </a:r>
            <a:r>
              <a:rPr lang="en-US" sz="1600" b="1"/>
              <a:t> </a:t>
            </a:r>
            <a:endParaRPr sz="1600" b="1"/>
          </a:p>
          <a:p>
            <a:pPr marL="0" lvl="0" indent="0" algn="l" rtl="0">
              <a:spcBef>
                <a:spcPts val="0"/>
              </a:spcBef>
              <a:spcAft>
                <a:spcPts val="0"/>
              </a:spcAft>
              <a:buNone/>
            </a:pPr>
            <a:r>
              <a:rPr lang="en-US" sz="1600" b="1">
                <a:solidFill>
                  <a:srgbClr val="4472C4"/>
                </a:solidFill>
              </a:rPr>
              <a:t>C</a:t>
            </a:r>
            <a:r>
              <a:rPr lang="en-US" sz="1600" b="1">
                <a:solidFill>
                  <a:srgbClr val="ED7D31"/>
                </a:solidFill>
              </a:rPr>
              <a:t>ollaboration</a:t>
            </a:r>
            <a:endParaRPr sz="1600" b="1">
              <a:solidFill>
                <a:srgbClr val="ED7D31"/>
              </a:solidFill>
            </a:endParaRPr>
          </a:p>
          <a:p>
            <a:pPr marL="0" lvl="0" indent="0" algn="l" rtl="0">
              <a:spcBef>
                <a:spcPts val="0"/>
              </a:spcBef>
              <a:spcAft>
                <a:spcPts val="0"/>
              </a:spcAft>
              <a:buNone/>
            </a:pPr>
            <a:r>
              <a:rPr lang="en-US" sz="1600" b="1">
                <a:solidFill>
                  <a:srgbClr val="4472C4"/>
                </a:solidFill>
              </a:rPr>
              <a:t>E</a:t>
            </a:r>
            <a:r>
              <a:rPr lang="en-US" sz="1600" b="1">
                <a:solidFill>
                  <a:srgbClr val="ED7D31"/>
                </a:solidFill>
              </a:rPr>
              <a:t>quity</a:t>
            </a:r>
            <a:endParaRPr sz="1600" b="1">
              <a:solidFill>
                <a:srgbClr val="ED7D31"/>
              </a:solidFill>
            </a:endParaRPr>
          </a:p>
          <a:p>
            <a:pPr marL="0" lvl="0" indent="0" algn="l" rtl="0">
              <a:spcBef>
                <a:spcPts val="0"/>
              </a:spcBef>
              <a:spcAft>
                <a:spcPts val="0"/>
              </a:spcAft>
              <a:buNone/>
            </a:pPr>
            <a:r>
              <a:rPr lang="en-US" sz="1600" b="1">
                <a:solidFill>
                  <a:srgbClr val="4472C4"/>
                </a:solidFill>
              </a:rPr>
              <a:t>S</a:t>
            </a:r>
            <a:r>
              <a:rPr lang="en-US" sz="1600" b="1">
                <a:solidFill>
                  <a:srgbClr val="ED7D31"/>
                </a:solidFill>
              </a:rPr>
              <a:t>upport </a:t>
            </a:r>
            <a:endParaRPr sz="1600" b="1">
              <a:solidFill>
                <a:srgbClr val="ED7D31"/>
              </a:solidFill>
            </a:endParaRPr>
          </a:p>
        </p:txBody>
      </p:sp>
      <p:sp>
        <p:nvSpPr>
          <p:cNvPr id="195" name="Google Shape;195;p25"/>
          <p:cNvSpPr txBox="1"/>
          <p:nvPr/>
        </p:nvSpPr>
        <p:spPr>
          <a:xfrm>
            <a:off x="6404300" y="3812049"/>
            <a:ext cx="60960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600">
                <a:solidFill>
                  <a:srgbClr val="0E6F98"/>
                </a:solidFill>
                <a:latin typeface="Calibri"/>
                <a:ea typeface="Calibri"/>
                <a:cs typeface="Calibri"/>
                <a:sym typeface="Calibri"/>
              </a:rPr>
              <a:t>College and Career Readiness</a:t>
            </a:r>
            <a:endParaRPr sz="1600"/>
          </a:p>
        </p:txBody>
      </p:sp>
      <p:sp>
        <p:nvSpPr>
          <p:cNvPr id="196" name="Google Shape;196;p25"/>
          <p:cNvSpPr txBox="1"/>
          <p:nvPr/>
        </p:nvSpPr>
        <p:spPr>
          <a:xfrm>
            <a:off x="0" y="1642749"/>
            <a:ext cx="60960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600">
                <a:solidFill>
                  <a:srgbClr val="0E6F98"/>
                </a:solidFill>
                <a:latin typeface="Calibri"/>
                <a:ea typeface="Calibri"/>
                <a:cs typeface="Calibri"/>
                <a:sym typeface="Calibri"/>
              </a:rPr>
              <a:t>Attendance and Course Failures*</a:t>
            </a:r>
            <a:endParaRPr sz="1600"/>
          </a:p>
        </p:txBody>
      </p:sp>
    </p:spTree>
    <p:extLst>
      <p:ext uri="{BB962C8B-B14F-4D97-AF65-F5344CB8AC3E}">
        <p14:creationId xmlns:p14="http://schemas.microsoft.com/office/powerpoint/2010/main" val="529369086"/>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3"/>
          <p:cNvSpPr/>
          <p:nvPr/>
        </p:nvSpPr>
        <p:spPr>
          <a:xfrm>
            <a:off x="0" y="6175313"/>
            <a:ext cx="12192000" cy="682687"/>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7" name="Google Shape;97;p13" descr="APS_CMYK_white_horizontal.png"/>
          <p:cNvPicPr preferRelativeResize="0"/>
          <p:nvPr/>
        </p:nvPicPr>
        <p:blipFill rotWithShape="1">
          <a:blip r:embed="rId13">
            <a:alphaModFix/>
          </a:blip>
          <a:srcRect/>
          <a:stretch/>
        </p:blipFill>
        <p:spPr>
          <a:xfrm>
            <a:off x="10082298" y="6191912"/>
            <a:ext cx="1924129" cy="645818"/>
          </a:xfrm>
          <a:prstGeom prst="rect">
            <a:avLst/>
          </a:prstGeom>
          <a:noFill/>
          <a:ln>
            <a:noFill/>
          </a:ln>
        </p:spPr>
      </p:pic>
      <p:cxnSp>
        <p:nvCxnSpPr>
          <p:cNvPr id="98" name="Google Shape;98;p13"/>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99" name="Google Shape;99;p13"/>
          <p:cNvSpPr txBox="1"/>
          <p:nvPr/>
        </p:nvSpPr>
        <p:spPr>
          <a:xfrm>
            <a:off x="5699400" y="259400"/>
            <a:ext cx="5356800" cy="1374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F98"/>
              </a:buClr>
              <a:buSzPts val="4400"/>
              <a:buFont typeface="Calibri"/>
              <a:buNone/>
            </a:pPr>
            <a:r>
              <a:rPr lang="en-US" sz="4400" b="1">
                <a:solidFill>
                  <a:schemeClr val="accent2"/>
                </a:solidFill>
                <a:latin typeface="Calibri"/>
                <a:ea typeface="Calibri"/>
                <a:cs typeface="Calibri"/>
                <a:sym typeface="Calibri"/>
              </a:rPr>
              <a:t>Curriculum and Instruction</a:t>
            </a:r>
            <a:endParaRPr sz="4400" b="1">
              <a:solidFill>
                <a:schemeClr val="accent2"/>
              </a:solidFill>
              <a:latin typeface="Calibri"/>
              <a:ea typeface="Calibri"/>
              <a:cs typeface="Calibri"/>
              <a:sym typeface="Calibri"/>
            </a:endParaRPr>
          </a:p>
        </p:txBody>
      </p:sp>
      <p:pic>
        <p:nvPicPr>
          <p:cNvPr id="100" name="Google Shape;100;p13"/>
          <p:cNvPicPr preferRelativeResize="0"/>
          <p:nvPr/>
        </p:nvPicPr>
        <p:blipFill>
          <a:blip r:embed="rId14">
            <a:alphaModFix/>
          </a:blip>
          <a:stretch>
            <a:fillRect/>
          </a:stretch>
        </p:blipFill>
        <p:spPr>
          <a:xfrm>
            <a:off x="10909634" y="639115"/>
            <a:ext cx="1155700" cy="838200"/>
          </a:xfrm>
          <a:prstGeom prst="rect">
            <a:avLst/>
          </a:prstGeom>
          <a:noFill/>
          <a:ln>
            <a:noFill/>
          </a:ln>
        </p:spPr>
      </p:pic>
      <p:pic>
        <p:nvPicPr>
          <p:cNvPr id="101" name="Google Shape;101;p13"/>
          <p:cNvPicPr preferRelativeResize="0"/>
          <p:nvPr/>
        </p:nvPicPr>
        <p:blipFill rotWithShape="1">
          <a:blip r:embed="rId15">
            <a:alphaModFix/>
          </a:blip>
          <a:srcRect t="49038" r="92495" b="41752"/>
          <a:stretch/>
        </p:blipFill>
        <p:spPr>
          <a:xfrm>
            <a:off x="257567" y="5875284"/>
            <a:ext cx="436199" cy="240416"/>
          </a:xfrm>
          <a:prstGeom prst="rect">
            <a:avLst/>
          </a:prstGeom>
          <a:noFill/>
          <a:ln>
            <a:noFill/>
          </a:ln>
        </p:spPr>
      </p:pic>
      <p:sp>
        <p:nvSpPr>
          <p:cNvPr id="102" name="Google Shape;102;p13"/>
          <p:cNvSpPr txBox="1"/>
          <p:nvPr/>
        </p:nvSpPr>
        <p:spPr>
          <a:xfrm>
            <a:off x="571267" y="5588525"/>
            <a:ext cx="5615600" cy="96946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Leveraging School Improvement to Advance Equity</a:t>
            </a:r>
            <a:endParaRPr sz="1100" b="1">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Partnering with families and communities </a:t>
            </a:r>
            <a:endParaRPr sz="1100" b="1">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pic>
        <p:nvPicPr>
          <p:cNvPr id="103" name="Google Shape;103;p13"/>
          <p:cNvPicPr preferRelativeResize="0"/>
          <p:nvPr/>
        </p:nvPicPr>
        <p:blipFill rotWithShape="1">
          <a:blip r:embed="rId15">
            <a:alphaModFix/>
          </a:blip>
          <a:srcRect l="48573" t="30359" r="44165" b="55128"/>
          <a:stretch/>
        </p:blipFill>
        <p:spPr>
          <a:xfrm>
            <a:off x="5877901" y="5588527"/>
            <a:ext cx="436199" cy="391499"/>
          </a:xfrm>
          <a:prstGeom prst="rect">
            <a:avLst/>
          </a:prstGeom>
          <a:noFill/>
          <a:ln>
            <a:noFill/>
          </a:ln>
        </p:spPr>
      </p:pic>
      <p:sp>
        <p:nvSpPr>
          <p:cNvPr id="104" name="Google Shape;104;p13"/>
          <p:cNvSpPr txBox="1"/>
          <p:nvPr/>
        </p:nvSpPr>
        <p:spPr>
          <a:xfrm>
            <a:off x="6197167" y="5588525"/>
            <a:ext cx="6051600" cy="630912"/>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100" b="1">
                <a:solidFill>
                  <a:schemeClr val="dk1"/>
                </a:solidFill>
                <a:latin typeface="Calibri"/>
                <a:ea typeface="Calibri"/>
                <a:cs typeface="Calibri"/>
                <a:sym typeface="Calibri"/>
              </a:rPr>
              <a:t>Improving Access to High-Quality Instructional Programming and Materials </a:t>
            </a:r>
            <a:endParaRPr sz="1100" b="1">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pic>
        <p:nvPicPr>
          <p:cNvPr id="105" name="Google Shape;105;p13"/>
          <p:cNvPicPr preferRelativeResize="0"/>
          <p:nvPr/>
        </p:nvPicPr>
        <p:blipFill rotWithShape="1">
          <a:blip r:embed="rId15">
            <a:alphaModFix/>
          </a:blip>
          <a:srcRect l="897" r="93502" b="89267"/>
          <a:stretch/>
        </p:blipFill>
        <p:spPr>
          <a:xfrm>
            <a:off x="309318" y="5529325"/>
            <a:ext cx="332700" cy="286350"/>
          </a:xfrm>
          <a:prstGeom prst="rect">
            <a:avLst/>
          </a:prstGeom>
          <a:noFill/>
          <a:ln>
            <a:noFill/>
          </a:ln>
        </p:spPr>
      </p:pic>
      <p:grpSp>
        <p:nvGrpSpPr>
          <p:cNvPr id="106" name="Google Shape;106;p13"/>
          <p:cNvGrpSpPr/>
          <p:nvPr/>
        </p:nvGrpSpPr>
        <p:grpSpPr>
          <a:xfrm>
            <a:off x="62471" y="44451"/>
            <a:ext cx="1876395" cy="1513047"/>
            <a:chOff x="199253" y="-3175"/>
            <a:chExt cx="1407296" cy="1513047"/>
          </a:xfrm>
        </p:grpSpPr>
        <p:pic>
          <p:nvPicPr>
            <p:cNvPr id="107" name="Google Shape;107;p13"/>
            <p:cNvPicPr preferRelativeResize="0"/>
            <p:nvPr/>
          </p:nvPicPr>
          <p:blipFill rotWithShape="1">
            <a:blip r:embed="rId16">
              <a:alphaModFix/>
            </a:blip>
            <a:srcRect/>
            <a:stretch/>
          </p:blipFill>
          <p:spPr>
            <a:xfrm>
              <a:off x="199253" y="-3175"/>
              <a:ext cx="1280754" cy="1513047"/>
            </a:xfrm>
            <a:prstGeom prst="rect">
              <a:avLst/>
            </a:prstGeom>
            <a:noFill/>
            <a:ln>
              <a:noFill/>
            </a:ln>
          </p:spPr>
        </p:pic>
        <p:pic>
          <p:nvPicPr>
            <p:cNvPr id="108" name="Google Shape;108;p13"/>
            <p:cNvPicPr preferRelativeResize="0"/>
            <p:nvPr/>
          </p:nvPicPr>
          <p:blipFill rotWithShape="1">
            <a:blip r:embed="rId17">
              <a:alphaModFix/>
            </a:blip>
            <a:srcRect r="104749"/>
            <a:stretch/>
          </p:blipFill>
          <p:spPr>
            <a:xfrm flipH="1">
              <a:off x="1479999" y="212975"/>
              <a:ext cx="126550" cy="1080725"/>
            </a:xfrm>
            <a:prstGeom prst="rect">
              <a:avLst/>
            </a:prstGeom>
            <a:noFill/>
            <a:ln>
              <a:noFill/>
            </a:ln>
          </p:spPr>
        </p:pic>
      </p:grpSp>
      <p:sp>
        <p:nvSpPr>
          <p:cNvPr id="109" name="Google Shape;109;p13"/>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4472C4"/>
                </a:solidFill>
              </a:rPr>
              <a:t>A</a:t>
            </a:r>
            <a:r>
              <a:rPr lang="en-US" sz="1600" b="1">
                <a:solidFill>
                  <a:srgbClr val="ED7D31"/>
                </a:solidFill>
              </a:rPr>
              <a:t>ccountability</a:t>
            </a:r>
            <a:r>
              <a:rPr lang="en-US" sz="1600" b="1"/>
              <a:t> </a:t>
            </a:r>
            <a:endParaRPr sz="1600" b="1"/>
          </a:p>
          <a:p>
            <a:pPr marL="0" lvl="0" indent="0" algn="l" rtl="0">
              <a:spcBef>
                <a:spcPts val="0"/>
              </a:spcBef>
              <a:spcAft>
                <a:spcPts val="0"/>
              </a:spcAft>
              <a:buNone/>
            </a:pPr>
            <a:r>
              <a:rPr lang="en-US" sz="1600" b="1">
                <a:solidFill>
                  <a:srgbClr val="4472C4"/>
                </a:solidFill>
              </a:rPr>
              <a:t>C</a:t>
            </a:r>
            <a:r>
              <a:rPr lang="en-US" sz="1600" b="1">
                <a:solidFill>
                  <a:srgbClr val="ED7D31"/>
                </a:solidFill>
              </a:rPr>
              <a:t>ollaboration</a:t>
            </a:r>
            <a:endParaRPr sz="1600" b="1">
              <a:solidFill>
                <a:srgbClr val="ED7D31"/>
              </a:solidFill>
            </a:endParaRPr>
          </a:p>
          <a:p>
            <a:pPr marL="0" lvl="0" indent="0" algn="l" rtl="0">
              <a:spcBef>
                <a:spcPts val="0"/>
              </a:spcBef>
              <a:spcAft>
                <a:spcPts val="0"/>
              </a:spcAft>
              <a:buNone/>
            </a:pPr>
            <a:r>
              <a:rPr lang="en-US" sz="1600" b="1">
                <a:solidFill>
                  <a:srgbClr val="4472C4"/>
                </a:solidFill>
              </a:rPr>
              <a:t>E</a:t>
            </a:r>
            <a:r>
              <a:rPr lang="en-US" sz="1600" b="1">
                <a:solidFill>
                  <a:srgbClr val="ED7D31"/>
                </a:solidFill>
              </a:rPr>
              <a:t>quity</a:t>
            </a:r>
            <a:endParaRPr sz="1600" b="1">
              <a:solidFill>
                <a:srgbClr val="ED7D31"/>
              </a:solidFill>
            </a:endParaRPr>
          </a:p>
          <a:p>
            <a:pPr marL="0" lvl="0" indent="0" algn="l" rtl="0">
              <a:spcBef>
                <a:spcPts val="0"/>
              </a:spcBef>
              <a:spcAft>
                <a:spcPts val="0"/>
              </a:spcAft>
              <a:buNone/>
            </a:pPr>
            <a:r>
              <a:rPr lang="en-US" sz="1600" b="1">
                <a:solidFill>
                  <a:srgbClr val="4472C4"/>
                </a:solidFill>
              </a:rPr>
              <a:t>S</a:t>
            </a:r>
            <a:r>
              <a:rPr lang="en-US" sz="1600" b="1">
                <a:solidFill>
                  <a:srgbClr val="ED7D31"/>
                </a:solidFill>
              </a:rPr>
              <a:t>upport </a:t>
            </a:r>
            <a:endParaRPr sz="1600" b="1">
              <a:solidFill>
                <a:srgbClr val="ED7D31"/>
              </a:solidFill>
            </a:endParaRPr>
          </a:p>
        </p:txBody>
      </p:sp>
    </p:spTree>
    <p:extLst>
      <p:ext uri="{BB962C8B-B14F-4D97-AF65-F5344CB8AC3E}">
        <p14:creationId xmlns:p14="http://schemas.microsoft.com/office/powerpoint/2010/main" val="3304353234"/>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37"/>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0" name="Google Shape;270;p37"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271" name="Google Shape;271;p37"/>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272" name="Google Shape;272;p37"/>
          <p:cNvSpPr txBox="1"/>
          <p:nvPr/>
        </p:nvSpPr>
        <p:spPr>
          <a:xfrm>
            <a:off x="3830400" y="2952947"/>
            <a:ext cx="38948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0E6F98"/>
                </a:solidFill>
                <a:latin typeface="Calibri"/>
                <a:ea typeface="Calibri"/>
                <a:cs typeface="Calibri"/>
                <a:sym typeface="Calibri"/>
              </a:rPr>
              <a:t>APPENDIX</a:t>
            </a:r>
            <a:endParaRPr sz="4800"/>
          </a:p>
        </p:txBody>
      </p:sp>
      <p:grpSp>
        <p:nvGrpSpPr>
          <p:cNvPr id="273" name="Google Shape;273;p37"/>
          <p:cNvGrpSpPr/>
          <p:nvPr/>
        </p:nvGrpSpPr>
        <p:grpSpPr>
          <a:xfrm>
            <a:off x="62471" y="44451"/>
            <a:ext cx="1876395" cy="1513047"/>
            <a:chOff x="199253" y="-3175"/>
            <a:chExt cx="1407296" cy="1513047"/>
          </a:xfrm>
        </p:grpSpPr>
        <p:pic>
          <p:nvPicPr>
            <p:cNvPr id="274" name="Google Shape;274;p37"/>
            <p:cNvPicPr preferRelativeResize="0"/>
            <p:nvPr/>
          </p:nvPicPr>
          <p:blipFill rotWithShape="1">
            <a:blip r:embed="rId14">
              <a:alphaModFix/>
            </a:blip>
            <a:srcRect/>
            <a:stretch/>
          </p:blipFill>
          <p:spPr>
            <a:xfrm>
              <a:off x="199253" y="-3175"/>
              <a:ext cx="1280754" cy="1513047"/>
            </a:xfrm>
            <a:prstGeom prst="rect">
              <a:avLst/>
            </a:prstGeom>
            <a:noFill/>
            <a:ln>
              <a:noFill/>
            </a:ln>
          </p:spPr>
        </p:pic>
        <p:pic>
          <p:nvPicPr>
            <p:cNvPr id="275" name="Google Shape;275;p37"/>
            <p:cNvPicPr preferRelativeResize="0"/>
            <p:nvPr/>
          </p:nvPicPr>
          <p:blipFill rotWithShape="1">
            <a:blip r:embed="rId15">
              <a:alphaModFix/>
            </a:blip>
            <a:srcRect r="104749"/>
            <a:stretch/>
          </p:blipFill>
          <p:spPr>
            <a:xfrm flipH="1">
              <a:off x="1479999" y="212975"/>
              <a:ext cx="126550" cy="1080725"/>
            </a:xfrm>
            <a:prstGeom prst="rect">
              <a:avLst/>
            </a:prstGeom>
            <a:noFill/>
            <a:ln>
              <a:noFill/>
            </a:ln>
          </p:spPr>
        </p:pic>
      </p:grpSp>
      <p:sp>
        <p:nvSpPr>
          <p:cNvPr id="276" name="Google Shape;276;p37"/>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4472C4"/>
                </a:solidFill>
              </a:rPr>
              <a:t>A</a:t>
            </a:r>
            <a:r>
              <a:rPr lang="en-US" sz="1600" b="1">
                <a:solidFill>
                  <a:srgbClr val="ED7D31"/>
                </a:solidFill>
              </a:rPr>
              <a:t>ccountability</a:t>
            </a:r>
            <a:r>
              <a:rPr lang="en-US" sz="1600" b="1"/>
              <a:t> </a:t>
            </a:r>
            <a:endParaRPr sz="1600" b="1"/>
          </a:p>
          <a:p>
            <a:pPr marL="0" lvl="0" indent="0" algn="l" rtl="0">
              <a:spcBef>
                <a:spcPts val="0"/>
              </a:spcBef>
              <a:spcAft>
                <a:spcPts val="0"/>
              </a:spcAft>
              <a:buNone/>
            </a:pPr>
            <a:r>
              <a:rPr lang="en-US" sz="1600" b="1">
                <a:solidFill>
                  <a:srgbClr val="4472C4"/>
                </a:solidFill>
              </a:rPr>
              <a:t>C</a:t>
            </a:r>
            <a:r>
              <a:rPr lang="en-US" sz="1600" b="1">
                <a:solidFill>
                  <a:srgbClr val="ED7D31"/>
                </a:solidFill>
              </a:rPr>
              <a:t>ollaboration</a:t>
            </a:r>
            <a:endParaRPr sz="1600" b="1">
              <a:solidFill>
                <a:srgbClr val="ED7D31"/>
              </a:solidFill>
            </a:endParaRPr>
          </a:p>
          <a:p>
            <a:pPr marL="0" lvl="0" indent="0" algn="l" rtl="0">
              <a:spcBef>
                <a:spcPts val="0"/>
              </a:spcBef>
              <a:spcAft>
                <a:spcPts val="0"/>
              </a:spcAft>
              <a:buNone/>
            </a:pPr>
            <a:r>
              <a:rPr lang="en-US" sz="1600" b="1">
                <a:solidFill>
                  <a:srgbClr val="4472C4"/>
                </a:solidFill>
              </a:rPr>
              <a:t>E</a:t>
            </a:r>
            <a:r>
              <a:rPr lang="en-US" sz="1600" b="1">
                <a:solidFill>
                  <a:srgbClr val="ED7D31"/>
                </a:solidFill>
              </a:rPr>
              <a:t>quity</a:t>
            </a:r>
            <a:endParaRPr sz="1600" b="1">
              <a:solidFill>
                <a:srgbClr val="ED7D31"/>
              </a:solidFill>
            </a:endParaRPr>
          </a:p>
          <a:p>
            <a:pPr marL="0" lvl="0" indent="0" algn="l" rtl="0">
              <a:spcBef>
                <a:spcPts val="0"/>
              </a:spcBef>
              <a:spcAft>
                <a:spcPts val="0"/>
              </a:spcAft>
              <a:buNone/>
            </a:pPr>
            <a:r>
              <a:rPr lang="en-US" sz="1600" b="1">
                <a:solidFill>
                  <a:srgbClr val="4472C4"/>
                </a:solidFill>
              </a:rPr>
              <a:t>S</a:t>
            </a:r>
            <a:r>
              <a:rPr lang="en-US" sz="1600" b="1">
                <a:solidFill>
                  <a:srgbClr val="ED7D31"/>
                </a:solidFill>
              </a:rPr>
              <a:t>upport </a:t>
            </a:r>
            <a:endParaRPr sz="1600" b="1">
              <a:solidFill>
                <a:srgbClr val="ED7D31"/>
              </a:solidFill>
            </a:endParaRPr>
          </a:p>
        </p:txBody>
      </p:sp>
    </p:spTree>
    <p:extLst>
      <p:ext uri="{BB962C8B-B14F-4D97-AF65-F5344CB8AC3E}">
        <p14:creationId xmlns:p14="http://schemas.microsoft.com/office/powerpoint/2010/main" val="41638683"/>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1"/>
        <p:cNvGrpSpPr/>
        <p:nvPr/>
      </p:nvGrpSpPr>
      <p:grpSpPr>
        <a:xfrm>
          <a:off x="0" y="0"/>
          <a:ext cx="0" cy="0"/>
          <a:chOff x="0" y="0"/>
          <a:chExt cx="0" cy="0"/>
        </a:xfrm>
      </p:grpSpPr>
      <p:sp>
        <p:nvSpPr>
          <p:cNvPr id="522" name="Google Shape;522;p73"/>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23" name="Google Shape;523;p73"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524" name="Google Shape;524;p73"/>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525" name="Google Shape;525;p73"/>
          <p:cNvSpPr txBox="1"/>
          <p:nvPr/>
        </p:nvSpPr>
        <p:spPr>
          <a:xfrm>
            <a:off x="7732833" y="181525"/>
            <a:ext cx="4273600" cy="1569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0E6F98"/>
                </a:solidFill>
                <a:latin typeface="Calibri"/>
                <a:ea typeface="Calibri"/>
                <a:cs typeface="Calibri"/>
                <a:sym typeface="Calibri"/>
              </a:rPr>
              <a:t>Milestones</a:t>
            </a:r>
            <a:endParaRPr sz="4800" b="1">
              <a:solidFill>
                <a:srgbClr val="0E6F98"/>
              </a:solidFill>
              <a:latin typeface="Calibri"/>
              <a:ea typeface="Calibri"/>
              <a:cs typeface="Calibri"/>
              <a:sym typeface="Calibri"/>
            </a:endParaRPr>
          </a:p>
          <a:p>
            <a:pPr marL="0" marR="0" lvl="0" indent="0" algn="ctr" rtl="0">
              <a:spcBef>
                <a:spcPts val="0"/>
              </a:spcBef>
              <a:spcAft>
                <a:spcPts val="0"/>
              </a:spcAft>
              <a:buNone/>
            </a:pPr>
            <a:r>
              <a:rPr lang="en-US" sz="4800" b="1">
                <a:solidFill>
                  <a:srgbClr val="0E6F98"/>
                </a:solidFill>
                <a:latin typeface="Calibri"/>
                <a:ea typeface="Calibri"/>
                <a:cs typeface="Calibri"/>
                <a:sym typeface="Calibri"/>
              </a:rPr>
              <a:t>EOC SY22</a:t>
            </a:r>
            <a:endParaRPr sz="4800" b="1">
              <a:solidFill>
                <a:srgbClr val="0E6F98"/>
              </a:solidFill>
              <a:latin typeface="Calibri"/>
              <a:ea typeface="Calibri"/>
              <a:cs typeface="Calibri"/>
              <a:sym typeface="Calibri"/>
            </a:endParaRPr>
          </a:p>
        </p:txBody>
      </p:sp>
      <p:grpSp>
        <p:nvGrpSpPr>
          <p:cNvPr id="526" name="Google Shape;526;p73"/>
          <p:cNvGrpSpPr/>
          <p:nvPr/>
        </p:nvGrpSpPr>
        <p:grpSpPr>
          <a:xfrm>
            <a:off x="62471" y="44451"/>
            <a:ext cx="1876395" cy="1513047"/>
            <a:chOff x="199253" y="-3175"/>
            <a:chExt cx="1407296" cy="1513047"/>
          </a:xfrm>
        </p:grpSpPr>
        <p:pic>
          <p:nvPicPr>
            <p:cNvPr id="527" name="Google Shape;527;p73"/>
            <p:cNvPicPr preferRelativeResize="0"/>
            <p:nvPr/>
          </p:nvPicPr>
          <p:blipFill rotWithShape="1">
            <a:blip r:embed="rId14">
              <a:alphaModFix/>
            </a:blip>
            <a:srcRect/>
            <a:stretch/>
          </p:blipFill>
          <p:spPr>
            <a:xfrm>
              <a:off x="199253" y="-3175"/>
              <a:ext cx="1280754" cy="1513047"/>
            </a:xfrm>
            <a:prstGeom prst="rect">
              <a:avLst/>
            </a:prstGeom>
            <a:noFill/>
            <a:ln>
              <a:noFill/>
            </a:ln>
          </p:spPr>
        </p:pic>
        <p:pic>
          <p:nvPicPr>
            <p:cNvPr id="528" name="Google Shape;528;p73"/>
            <p:cNvPicPr preferRelativeResize="0"/>
            <p:nvPr/>
          </p:nvPicPr>
          <p:blipFill rotWithShape="1">
            <a:blip r:embed="rId15">
              <a:alphaModFix/>
            </a:blip>
            <a:srcRect r="104749"/>
            <a:stretch/>
          </p:blipFill>
          <p:spPr>
            <a:xfrm flipH="1">
              <a:off x="1479999" y="212975"/>
              <a:ext cx="126550" cy="1080725"/>
            </a:xfrm>
            <a:prstGeom prst="rect">
              <a:avLst/>
            </a:prstGeom>
            <a:noFill/>
            <a:ln>
              <a:noFill/>
            </a:ln>
          </p:spPr>
        </p:pic>
      </p:grpSp>
      <p:sp>
        <p:nvSpPr>
          <p:cNvPr id="529" name="Google Shape;529;p73"/>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4472C4"/>
                </a:solidFill>
              </a:rPr>
              <a:t>A</a:t>
            </a:r>
            <a:r>
              <a:rPr lang="en-US" sz="1600" b="1">
                <a:solidFill>
                  <a:srgbClr val="ED7D31"/>
                </a:solidFill>
              </a:rPr>
              <a:t>ccountability</a:t>
            </a:r>
            <a:r>
              <a:rPr lang="en-US" sz="1600" b="1"/>
              <a:t> </a:t>
            </a:r>
            <a:endParaRPr sz="1600" b="1"/>
          </a:p>
          <a:p>
            <a:pPr marL="0" lvl="0" indent="0" algn="l" rtl="0">
              <a:spcBef>
                <a:spcPts val="0"/>
              </a:spcBef>
              <a:spcAft>
                <a:spcPts val="0"/>
              </a:spcAft>
              <a:buNone/>
            </a:pPr>
            <a:r>
              <a:rPr lang="en-US" sz="1600" b="1">
                <a:solidFill>
                  <a:srgbClr val="4472C4"/>
                </a:solidFill>
              </a:rPr>
              <a:t>C</a:t>
            </a:r>
            <a:r>
              <a:rPr lang="en-US" sz="1600" b="1">
                <a:solidFill>
                  <a:srgbClr val="ED7D31"/>
                </a:solidFill>
              </a:rPr>
              <a:t>ollaboration</a:t>
            </a:r>
            <a:endParaRPr sz="1600" b="1">
              <a:solidFill>
                <a:srgbClr val="ED7D31"/>
              </a:solidFill>
            </a:endParaRPr>
          </a:p>
          <a:p>
            <a:pPr marL="0" lvl="0" indent="0" algn="l" rtl="0">
              <a:spcBef>
                <a:spcPts val="0"/>
              </a:spcBef>
              <a:spcAft>
                <a:spcPts val="0"/>
              </a:spcAft>
              <a:buNone/>
            </a:pPr>
            <a:r>
              <a:rPr lang="en-US" sz="1600" b="1">
                <a:solidFill>
                  <a:srgbClr val="4472C4"/>
                </a:solidFill>
              </a:rPr>
              <a:t>E</a:t>
            </a:r>
            <a:r>
              <a:rPr lang="en-US" sz="1600" b="1">
                <a:solidFill>
                  <a:srgbClr val="ED7D31"/>
                </a:solidFill>
              </a:rPr>
              <a:t>quity</a:t>
            </a:r>
            <a:endParaRPr sz="1600" b="1">
              <a:solidFill>
                <a:srgbClr val="ED7D31"/>
              </a:solidFill>
            </a:endParaRPr>
          </a:p>
          <a:p>
            <a:pPr marL="0" lvl="0" indent="0" algn="l" rtl="0">
              <a:spcBef>
                <a:spcPts val="0"/>
              </a:spcBef>
              <a:spcAft>
                <a:spcPts val="0"/>
              </a:spcAft>
              <a:buNone/>
            </a:pPr>
            <a:r>
              <a:rPr lang="en-US" sz="1600" b="1">
                <a:solidFill>
                  <a:srgbClr val="4472C4"/>
                </a:solidFill>
              </a:rPr>
              <a:t>S</a:t>
            </a:r>
            <a:r>
              <a:rPr lang="en-US" sz="1600" b="1">
                <a:solidFill>
                  <a:srgbClr val="ED7D31"/>
                </a:solidFill>
              </a:rPr>
              <a:t>upport </a:t>
            </a:r>
            <a:endParaRPr sz="1600" b="1">
              <a:solidFill>
                <a:srgbClr val="ED7D31"/>
              </a:solidFill>
            </a:endParaRPr>
          </a:p>
        </p:txBody>
      </p:sp>
      <p:pic>
        <p:nvPicPr>
          <p:cNvPr id="530" name="Google Shape;530;p73"/>
          <p:cNvPicPr preferRelativeResize="0"/>
          <p:nvPr/>
        </p:nvPicPr>
        <p:blipFill>
          <a:blip r:embed="rId16">
            <a:alphaModFix/>
          </a:blip>
          <a:stretch>
            <a:fillRect/>
          </a:stretch>
        </p:blipFill>
        <p:spPr>
          <a:xfrm>
            <a:off x="172967" y="5838297"/>
            <a:ext cx="7315200" cy="247650"/>
          </a:xfrm>
          <a:prstGeom prst="rect">
            <a:avLst/>
          </a:prstGeom>
          <a:noFill/>
          <a:ln>
            <a:noFill/>
          </a:ln>
        </p:spPr>
      </p:pic>
      <p:sp>
        <p:nvSpPr>
          <p:cNvPr id="531" name="Google Shape;531;p73"/>
          <p:cNvSpPr txBox="1"/>
          <p:nvPr/>
        </p:nvSpPr>
        <p:spPr>
          <a:xfrm>
            <a:off x="62467" y="1616325"/>
            <a:ext cx="51500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a:solidFill>
                  <a:srgbClr val="0E6F98"/>
                </a:solidFill>
                <a:latin typeface="Calibri"/>
                <a:ea typeface="Calibri"/>
                <a:cs typeface="Calibri"/>
                <a:sym typeface="Calibri"/>
              </a:rPr>
              <a:t>American Literature and Composition</a:t>
            </a:r>
            <a:endParaRPr sz="1800" b="1">
              <a:solidFill>
                <a:srgbClr val="0E6F98"/>
              </a:solidFill>
              <a:latin typeface="Calibri"/>
              <a:ea typeface="Calibri"/>
              <a:cs typeface="Calibri"/>
              <a:sym typeface="Calibri"/>
            </a:endParaRPr>
          </a:p>
        </p:txBody>
      </p:sp>
      <p:sp>
        <p:nvSpPr>
          <p:cNvPr id="532" name="Google Shape;532;p73"/>
          <p:cNvSpPr txBox="1"/>
          <p:nvPr/>
        </p:nvSpPr>
        <p:spPr>
          <a:xfrm>
            <a:off x="82433" y="2533400"/>
            <a:ext cx="35928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a:solidFill>
                  <a:srgbClr val="0E6F98"/>
                </a:solidFill>
                <a:latin typeface="Calibri"/>
                <a:ea typeface="Calibri"/>
                <a:cs typeface="Calibri"/>
                <a:sym typeface="Calibri"/>
              </a:rPr>
              <a:t>Algebra 1</a:t>
            </a:r>
            <a:endParaRPr sz="1800" b="1">
              <a:solidFill>
                <a:srgbClr val="0E6F98"/>
              </a:solidFill>
              <a:latin typeface="Calibri"/>
              <a:ea typeface="Calibri"/>
              <a:cs typeface="Calibri"/>
              <a:sym typeface="Calibri"/>
            </a:endParaRPr>
          </a:p>
        </p:txBody>
      </p:sp>
      <p:sp>
        <p:nvSpPr>
          <p:cNvPr id="533" name="Google Shape;533;p73"/>
          <p:cNvSpPr txBox="1"/>
          <p:nvPr/>
        </p:nvSpPr>
        <p:spPr>
          <a:xfrm>
            <a:off x="82433" y="3448900"/>
            <a:ext cx="35928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a:solidFill>
                  <a:srgbClr val="0E6F98"/>
                </a:solidFill>
                <a:latin typeface="Calibri"/>
                <a:ea typeface="Calibri"/>
                <a:cs typeface="Calibri"/>
                <a:sym typeface="Calibri"/>
              </a:rPr>
              <a:t>Biology </a:t>
            </a:r>
            <a:endParaRPr sz="1800" b="1">
              <a:solidFill>
                <a:srgbClr val="0E6F98"/>
              </a:solidFill>
              <a:latin typeface="Calibri"/>
              <a:ea typeface="Calibri"/>
              <a:cs typeface="Calibri"/>
              <a:sym typeface="Calibri"/>
            </a:endParaRPr>
          </a:p>
        </p:txBody>
      </p:sp>
      <p:sp>
        <p:nvSpPr>
          <p:cNvPr id="534" name="Google Shape;534;p73"/>
          <p:cNvSpPr txBox="1"/>
          <p:nvPr/>
        </p:nvSpPr>
        <p:spPr>
          <a:xfrm>
            <a:off x="62267" y="4491200"/>
            <a:ext cx="35928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a:solidFill>
                  <a:srgbClr val="0E6F98"/>
                </a:solidFill>
                <a:latin typeface="Calibri"/>
                <a:ea typeface="Calibri"/>
                <a:cs typeface="Calibri"/>
                <a:sym typeface="Calibri"/>
              </a:rPr>
              <a:t>US History </a:t>
            </a:r>
            <a:endParaRPr sz="1800" b="1">
              <a:solidFill>
                <a:srgbClr val="0E6F98"/>
              </a:solidFill>
              <a:latin typeface="Calibri"/>
              <a:ea typeface="Calibri"/>
              <a:cs typeface="Calibri"/>
              <a:sym typeface="Calibri"/>
            </a:endParaRPr>
          </a:p>
        </p:txBody>
      </p:sp>
    </p:spTree>
    <p:extLst>
      <p:ext uri="{BB962C8B-B14F-4D97-AF65-F5344CB8AC3E}">
        <p14:creationId xmlns:p14="http://schemas.microsoft.com/office/powerpoint/2010/main" val="1042250694"/>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3"/>
        <p:cNvGrpSpPr/>
        <p:nvPr/>
      </p:nvGrpSpPr>
      <p:grpSpPr>
        <a:xfrm>
          <a:off x="0" y="0"/>
          <a:ext cx="0" cy="0"/>
          <a:chOff x="0" y="0"/>
          <a:chExt cx="0" cy="0"/>
        </a:xfrm>
      </p:grpSpPr>
      <p:sp>
        <p:nvSpPr>
          <p:cNvPr id="694" name="Google Shape;694;p97"/>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95" name="Google Shape;695;p97"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696" name="Google Shape;696;p97"/>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697" name="Google Shape;697;p97"/>
          <p:cNvSpPr txBox="1"/>
          <p:nvPr/>
        </p:nvSpPr>
        <p:spPr>
          <a:xfrm>
            <a:off x="8229200" y="77522"/>
            <a:ext cx="38948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E6F98"/>
                </a:solidFill>
                <a:latin typeface="Calibri"/>
                <a:ea typeface="Calibri"/>
                <a:cs typeface="Calibri"/>
                <a:sym typeface="Calibri"/>
              </a:rPr>
              <a:t>Academic Indicators</a:t>
            </a:r>
            <a:endParaRPr sz="1800"/>
          </a:p>
        </p:txBody>
      </p:sp>
      <p:sp>
        <p:nvSpPr>
          <p:cNvPr id="698" name="Google Shape;698;p97"/>
          <p:cNvSpPr txBox="1"/>
          <p:nvPr/>
        </p:nvSpPr>
        <p:spPr>
          <a:xfrm>
            <a:off x="-400" y="1595100"/>
            <a:ext cx="6757600" cy="56217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800" b="1">
                <a:solidFill>
                  <a:schemeClr val="dk1"/>
                </a:solidFill>
                <a:latin typeface="Calibri"/>
                <a:ea typeface="Calibri"/>
                <a:cs typeface="Calibri"/>
                <a:sym typeface="Calibri"/>
              </a:rPr>
              <a:t>MAP Aggregate Quintiles for Achievement </a:t>
            </a:r>
            <a:endParaRPr sz="1800" b="1">
              <a:solidFill>
                <a:schemeClr val="dk1"/>
              </a:solidFill>
              <a:latin typeface="Calibri"/>
              <a:ea typeface="Calibri"/>
              <a:cs typeface="Calibri"/>
              <a:sym typeface="Calibri"/>
            </a:endParaRPr>
          </a:p>
        </p:txBody>
      </p:sp>
      <p:grpSp>
        <p:nvGrpSpPr>
          <p:cNvPr id="699" name="Google Shape;699;p97"/>
          <p:cNvGrpSpPr/>
          <p:nvPr/>
        </p:nvGrpSpPr>
        <p:grpSpPr>
          <a:xfrm>
            <a:off x="62471" y="44451"/>
            <a:ext cx="1876395" cy="1513047"/>
            <a:chOff x="199253" y="-3175"/>
            <a:chExt cx="1407296" cy="1513047"/>
          </a:xfrm>
        </p:grpSpPr>
        <p:pic>
          <p:nvPicPr>
            <p:cNvPr id="700" name="Google Shape;700;p97"/>
            <p:cNvPicPr preferRelativeResize="0"/>
            <p:nvPr/>
          </p:nvPicPr>
          <p:blipFill rotWithShape="1">
            <a:blip r:embed="rId14">
              <a:alphaModFix/>
            </a:blip>
            <a:srcRect/>
            <a:stretch/>
          </p:blipFill>
          <p:spPr>
            <a:xfrm>
              <a:off x="199253" y="-3175"/>
              <a:ext cx="1280754" cy="1513047"/>
            </a:xfrm>
            <a:prstGeom prst="rect">
              <a:avLst/>
            </a:prstGeom>
            <a:noFill/>
            <a:ln>
              <a:noFill/>
            </a:ln>
          </p:spPr>
        </p:pic>
        <p:pic>
          <p:nvPicPr>
            <p:cNvPr id="701" name="Google Shape;701;p97"/>
            <p:cNvPicPr preferRelativeResize="0"/>
            <p:nvPr/>
          </p:nvPicPr>
          <p:blipFill rotWithShape="1">
            <a:blip r:embed="rId15">
              <a:alphaModFix/>
            </a:blip>
            <a:srcRect r="104749"/>
            <a:stretch/>
          </p:blipFill>
          <p:spPr>
            <a:xfrm flipH="1">
              <a:off x="1479999" y="212975"/>
              <a:ext cx="126550" cy="1080725"/>
            </a:xfrm>
            <a:prstGeom prst="rect">
              <a:avLst/>
            </a:prstGeom>
            <a:noFill/>
            <a:ln>
              <a:noFill/>
            </a:ln>
          </p:spPr>
        </p:pic>
      </p:grpSp>
      <p:sp>
        <p:nvSpPr>
          <p:cNvPr id="702" name="Google Shape;702;p97"/>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
        <p:nvSpPr>
          <p:cNvPr id="703" name="Google Shape;703;p97"/>
          <p:cNvSpPr txBox="1"/>
          <p:nvPr/>
        </p:nvSpPr>
        <p:spPr>
          <a:xfrm>
            <a:off x="62467" y="2302125"/>
            <a:ext cx="51500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a:solidFill>
                  <a:srgbClr val="0E6F98"/>
                </a:solidFill>
                <a:latin typeface="Calibri"/>
                <a:ea typeface="Calibri"/>
                <a:cs typeface="Calibri"/>
                <a:sym typeface="Calibri"/>
              </a:rPr>
              <a:t>Math</a:t>
            </a:r>
            <a:endParaRPr sz="1800" b="1">
              <a:solidFill>
                <a:srgbClr val="0E6F98"/>
              </a:solidFill>
              <a:latin typeface="Calibri"/>
              <a:ea typeface="Calibri"/>
              <a:cs typeface="Calibri"/>
              <a:sym typeface="Calibri"/>
            </a:endParaRPr>
          </a:p>
        </p:txBody>
      </p:sp>
      <p:sp>
        <p:nvSpPr>
          <p:cNvPr id="704" name="Google Shape;704;p97"/>
          <p:cNvSpPr txBox="1"/>
          <p:nvPr/>
        </p:nvSpPr>
        <p:spPr>
          <a:xfrm>
            <a:off x="62467" y="3752650"/>
            <a:ext cx="51500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a:solidFill>
                  <a:srgbClr val="0E6F98"/>
                </a:solidFill>
                <a:latin typeface="Calibri"/>
                <a:ea typeface="Calibri"/>
                <a:cs typeface="Calibri"/>
                <a:sym typeface="Calibri"/>
              </a:rPr>
              <a:t>ELA</a:t>
            </a:r>
            <a:endParaRPr sz="1800" b="1">
              <a:solidFill>
                <a:srgbClr val="0E6F98"/>
              </a:solidFill>
              <a:latin typeface="Calibri"/>
              <a:ea typeface="Calibri"/>
              <a:cs typeface="Calibri"/>
              <a:sym typeface="Calibri"/>
            </a:endParaRPr>
          </a:p>
        </p:txBody>
      </p:sp>
    </p:spTree>
    <p:extLst>
      <p:ext uri="{BB962C8B-B14F-4D97-AF65-F5344CB8AC3E}">
        <p14:creationId xmlns:p14="http://schemas.microsoft.com/office/powerpoint/2010/main" val="546156777"/>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96.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1.xml"/><Relationship Id="rId5" Type="http://schemas.openxmlformats.org/officeDocument/2006/relationships/image" Target="../media/image17.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1.xml"/><Relationship Id="rId5" Type="http://schemas.openxmlformats.org/officeDocument/2006/relationships/image" Target="../media/image17.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hyperlink" Target="https://jamboard.google.com/d/1R7u3Ep-hAHAilmrt4BlEZNc7DWMXPGRD_QIzhTrwe-Y/edit?usp=sharing" TargetMode="External"/><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3" Type="http://schemas.openxmlformats.org/officeDocument/2006/relationships/hyperlink" Target="https://harvard-gse-join.groupmap.com/77C-33C-367" TargetMode="External"/><Relationship Id="rId2" Type="http://schemas.openxmlformats.org/officeDocument/2006/relationships/hyperlink" Target="https://harvard-gse-join.groupmap.com/BB4-3C5-7CB" TargetMode="External"/><Relationship Id="rId1" Type="http://schemas.openxmlformats.org/officeDocument/2006/relationships/slideLayout" Target="../slideLayouts/slideLayout116.xml"/><Relationship Id="rId4" Type="http://schemas.openxmlformats.org/officeDocument/2006/relationships/hyperlink" Target="https://harvard-gse-join.groupmap.com/8A5-49F-AF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640366" y="2743200"/>
            <a:ext cx="7045666" cy="2386584"/>
          </a:xfrm>
        </p:spPr>
        <p:txBody>
          <a:bodyPr/>
          <a:lstStyle/>
          <a:p>
            <a:r>
              <a:rPr lang="en-US" dirty="0">
                <a:solidFill>
                  <a:srgbClr val="FFFFFF"/>
                </a:solidFill>
              </a:rPr>
              <a:t>GO Team Meeting #2</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dirty="0">
                <a:solidFill>
                  <a:srgbClr val="FFFFFF"/>
                </a:solidFill>
              </a:rPr>
              <a:t>Where we are – Where we’re going</a:t>
            </a:r>
            <a:endParaRPr lang="en-US"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0" y="29766"/>
            <a:ext cx="9144000" cy="363141"/>
            <a:chOff x="0" y="47625"/>
            <a:chExt cx="14630400" cy="581025"/>
          </a:xfrm>
        </p:grpSpPr>
        <p:sp>
          <p:nvSpPr>
            <p:cNvPr id="3" name="object 3"/>
            <p:cNvSpPr/>
            <p:nvPr/>
          </p:nvSpPr>
          <p:spPr>
            <a:xfrm>
              <a:off x="0" y="47625"/>
              <a:ext cx="14630400" cy="581025"/>
            </a:xfrm>
            <a:custGeom>
              <a:avLst/>
              <a:gdLst/>
              <a:ahLst/>
              <a:cxnLst/>
              <a:rect l="l" t="t" r="r" b="b"/>
              <a:pathLst>
                <a:path w="14630400" h="581025">
                  <a:moveTo>
                    <a:pt x="14630400" y="0"/>
                  </a:moveTo>
                  <a:lnTo>
                    <a:pt x="0" y="0"/>
                  </a:lnTo>
                  <a:lnTo>
                    <a:pt x="0" y="581025"/>
                  </a:lnTo>
                  <a:lnTo>
                    <a:pt x="14630400" y="581025"/>
                  </a:lnTo>
                  <a:lnTo>
                    <a:pt x="14630400" y="0"/>
                  </a:lnTo>
                  <a:close/>
                </a:path>
              </a:pathLst>
            </a:custGeom>
            <a:solidFill>
              <a:srgbClr val="F1F1F1"/>
            </a:solidFill>
          </p:spPr>
          <p:txBody>
            <a:bodyPr wrap="square" lIns="0" tIns="0" rIns="0" bIns="0" rtlCol="0"/>
            <a:lstStyle/>
            <a:p>
              <a:pPr defTabSz="571500"/>
              <a:endParaRPr sz="1125" kern="0">
                <a:solidFill>
                  <a:sysClr val="windowText" lastClr="000000"/>
                </a:solidFill>
              </a:endParaRPr>
            </a:p>
          </p:txBody>
        </p:sp>
        <p:sp>
          <p:nvSpPr>
            <p:cNvPr id="4" name="object 4"/>
            <p:cNvSpPr/>
            <p:nvPr/>
          </p:nvSpPr>
          <p:spPr>
            <a:xfrm>
              <a:off x="13501751" y="147726"/>
              <a:ext cx="9525" cy="390525"/>
            </a:xfrm>
            <a:custGeom>
              <a:avLst/>
              <a:gdLst/>
              <a:ahLst/>
              <a:cxnLst/>
              <a:rect l="l" t="t" r="r" b="b"/>
              <a:pathLst>
                <a:path w="9525" h="390525">
                  <a:moveTo>
                    <a:pt x="9472" y="0"/>
                  </a:moveTo>
                  <a:lnTo>
                    <a:pt x="0" y="0"/>
                  </a:lnTo>
                  <a:lnTo>
                    <a:pt x="0" y="390499"/>
                  </a:lnTo>
                  <a:lnTo>
                    <a:pt x="9472" y="390499"/>
                  </a:lnTo>
                  <a:lnTo>
                    <a:pt x="9472" y="0"/>
                  </a:lnTo>
                  <a:close/>
                </a:path>
              </a:pathLst>
            </a:custGeom>
            <a:solidFill>
              <a:srgbClr val="44536A"/>
            </a:solidFill>
          </p:spPr>
          <p:txBody>
            <a:bodyPr wrap="square" lIns="0" tIns="0" rIns="0" bIns="0" rtlCol="0"/>
            <a:lstStyle/>
            <a:p>
              <a:pPr defTabSz="571500"/>
              <a:endParaRPr sz="1125" kern="0">
                <a:solidFill>
                  <a:sysClr val="windowText" lastClr="000000"/>
                </a:solidFill>
              </a:endParaRPr>
            </a:p>
          </p:txBody>
        </p:sp>
        <p:sp>
          <p:nvSpPr>
            <p:cNvPr id="5" name="object 5"/>
            <p:cNvSpPr/>
            <p:nvPr/>
          </p:nvSpPr>
          <p:spPr>
            <a:xfrm>
              <a:off x="13501751" y="147726"/>
              <a:ext cx="9525" cy="390525"/>
            </a:xfrm>
            <a:custGeom>
              <a:avLst/>
              <a:gdLst/>
              <a:ahLst/>
              <a:cxnLst/>
              <a:rect l="l" t="t" r="r" b="b"/>
              <a:pathLst>
                <a:path w="9525" h="390525">
                  <a:moveTo>
                    <a:pt x="0" y="390499"/>
                  </a:moveTo>
                  <a:lnTo>
                    <a:pt x="9472" y="390499"/>
                  </a:lnTo>
                  <a:lnTo>
                    <a:pt x="9472" y="0"/>
                  </a:lnTo>
                  <a:lnTo>
                    <a:pt x="0" y="0"/>
                  </a:lnTo>
                  <a:lnTo>
                    <a:pt x="0" y="390499"/>
                  </a:lnTo>
                  <a:close/>
                </a:path>
              </a:pathLst>
            </a:custGeom>
            <a:ln w="9525">
              <a:solidFill>
                <a:srgbClr val="44536A"/>
              </a:solidFill>
            </a:ln>
          </p:spPr>
          <p:txBody>
            <a:bodyPr wrap="square" lIns="0" tIns="0" rIns="0" bIns="0" rtlCol="0"/>
            <a:lstStyle/>
            <a:p>
              <a:pPr defTabSz="571500"/>
              <a:endParaRPr sz="1125" kern="0">
                <a:solidFill>
                  <a:sysClr val="windowText" lastClr="000000"/>
                </a:solidFill>
              </a:endParaRPr>
            </a:p>
          </p:txBody>
        </p:sp>
      </p:grpSp>
      <p:sp>
        <p:nvSpPr>
          <p:cNvPr id="6" name="object 6"/>
          <p:cNvSpPr txBox="1"/>
          <p:nvPr/>
        </p:nvSpPr>
        <p:spPr>
          <a:xfrm>
            <a:off x="10053637" y="124777"/>
            <a:ext cx="368697" cy="166649"/>
          </a:xfrm>
          <a:prstGeom prst="rect">
            <a:avLst/>
          </a:prstGeom>
        </p:spPr>
        <p:txBody>
          <a:bodyPr vert="horz" wrap="square" lIns="0" tIns="7938" rIns="0" bIns="0" rtlCol="0">
            <a:spAutoFit/>
          </a:bodyPr>
          <a:lstStyle/>
          <a:p>
            <a:pPr marL="7938" defTabSz="571500">
              <a:spcBef>
                <a:spcPts val="63"/>
              </a:spcBef>
            </a:pPr>
            <a:r>
              <a:rPr sz="1031" b="1" kern="0" spc="-16">
                <a:solidFill>
                  <a:sysClr val="windowText" lastClr="000000"/>
                </a:solidFill>
                <a:latin typeface="Arial"/>
                <a:cs typeface="Arial"/>
              </a:rPr>
              <a:t>Goals</a:t>
            </a:r>
            <a:endParaRPr sz="1031" kern="0">
              <a:solidFill>
                <a:sysClr val="windowText" lastClr="000000"/>
              </a:solidFill>
              <a:latin typeface="Arial"/>
              <a:cs typeface="Arial"/>
            </a:endParaRPr>
          </a:p>
        </p:txBody>
      </p:sp>
      <p:sp>
        <p:nvSpPr>
          <p:cNvPr id="7" name="object 7"/>
          <p:cNvSpPr txBox="1"/>
          <p:nvPr/>
        </p:nvSpPr>
        <p:spPr>
          <a:xfrm>
            <a:off x="1575991" y="97830"/>
            <a:ext cx="3436541" cy="216870"/>
          </a:xfrm>
          <a:prstGeom prst="rect">
            <a:avLst/>
          </a:prstGeom>
        </p:spPr>
        <p:txBody>
          <a:bodyPr vert="horz" wrap="square" lIns="0" tIns="9922" rIns="0" bIns="0" rtlCol="0">
            <a:spAutoFit/>
          </a:bodyPr>
          <a:lstStyle/>
          <a:p>
            <a:pPr marL="7938" defTabSz="571500">
              <a:spcBef>
                <a:spcPts val="78"/>
              </a:spcBef>
            </a:pPr>
            <a:r>
              <a:rPr sz="1344" b="1" kern="0">
                <a:solidFill>
                  <a:sysClr val="windowText" lastClr="000000"/>
                </a:solidFill>
                <a:latin typeface="Arial"/>
                <a:cs typeface="Arial"/>
              </a:rPr>
              <a:t>School</a:t>
            </a:r>
            <a:r>
              <a:rPr sz="1344" b="1" kern="0" spc="75">
                <a:solidFill>
                  <a:sysClr val="windowText" lastClr="000000"/>
                </a:solidFill>
                <a:latin typeface="Arial"/>
                <a:cs typeface="Arial"/>
              </a:rPr>
              <a:t> </a:t>
            </a:r>
            <a:r>
              <a:rPr sz="1344" b="1" kern="0">
                <a:solidFill>
                  <a:sysClr val="windowText" lastClr="000000"/>
                </a:solidFill>
                <a:latin typeface="Arial"/>
                <a:cs typeface="Arial"/>
              </a:rPr>
              <a:t>Name:</a:t>
            </a:r>
            <a:r>
              <a:rPr sz="1344" b="1" kern="0" spc="94">
                <a:solidFill>
                  <a:sysClr val="windowText" lastClr="000000"/>
                </a:solidFill>
                <a:latin typeface="Arial"/>
                <a:cs typeface="Arial"/>
              </a:rPr>
              <a:t> </a:t>
            </a:r>
            <a:r>
              <a:rPr sz="1344" b="1" kern="0">
                <a:solidFill>
                  <a:sysClr val="windowText" lastClr="000000"/>
                </a:solidFill>
                <a:latin typeface="Arial"/>
                <a:cs typeface="Arial"/>
              </a:rPr>
              <a:t>South</a:t>
            </a:r>
            <a:r>
              <a:rPr sz="1344" b="1" kern="0" spc="47">
                <a:solidFill>
                  <a:sysClr val="windowText" lastClr="000000"/>
                </a:solidFill>
                <a:latin typeface="Arial"/>
                <a:cs typeface="Arial"/>
              </a:rPr>
              <a:t> </a:t>
            </a:r>
            <a:r>
              <a:rPr sz="1344" b="1" kern="0">
                <a:solidFill>
                  <a:sysClr val="windowText" lastClr="000000"/>
                </a:solidFill>
                <a:latin typeface="Arial"/>
                <a:cs typeface="Arial"/>
              </a:rPr>
              <a:t>Atlanta</a:t>
            </a:r>
            <a:r>
              <a:rPr sz="1344" b="1" kern="0" spc="175">
                <a:solidFill>
                  <a:sysClr val="windowText" lastClr="000000"/>
                </a:solidFill>
                <a:latin typeface="Arial"/>
                <a:cs typeface="Arial"/>
              </a:rPr>
              <a:t> </a:t>
            </a:r>
            <a:r>
              <a:rPr sz="1344" b="1" kern="0">
                <a:solidFill>
                  <a:sysClr val="windowText" lastClr="000000"/>
                </a:solidFill>
                <a:latin typeface="Arial"/>
                <a:cs typeface="Arial"/>
              </a:rPr>
              <a:t>High</a:t>
            </a:r>
            <a:r>
              <a:rPr sz="1344" b="1" kern="0" spc="94">
                <a:solidFill>
                  <a:sysClr val="windowText" lastClr="000000"/>
                </a:solidFill>
                <a:latin typeface="Arial"/>
                <a:cs typeface="Arial"/>
              </a:rPr>
              <a:t> </a:t>
            </a:r>
            <a:r>
              <a:rPr sz="1344" b="1" kern="0" spc="-6">
                <a:solidFill>
                  <a:sysClr val="windowText" lastClr="000000"/>
                </a:solidFill>
                <a:latin typeface="Arial"/>
                <a:cs typeface="Arial"/>
              </a:rPr>
              <a:t>School</a:t>
            </a:r>
            <a:endParaRPr sz="1344" kern="0">
              <a:solidFill>
                <a:sysClr val="windowText" lastClr="000000"/>
              </a:solidFill>
              <a:latin typeface="Arial"/>
              <a:cs typeface="Arial"/>
            </a:endParaRPr>
          </a:p>
        </p:txBody>
      </p:sp>
      <p:graphicFrame>
        <p:nvGraphicFramePr>
          <p:cNvPr id="8" name="object 8"/>
          <p:cNvGraphicFramePr>
            <a:graphicFrameLocks noGrp="1"/>
          </p:cNvGraphicFramePr>
          <p:nvPr/>
        </p:nvGraphicFramePr>
        <p:xfrm>
          <a:off x="1524000" y="488077"/>
          <a:ext cx="9144000" cy="84455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04788">
                <a:tc gridSpan="3">
                  <a:txBody>
                    <a:bodyPr/>
                    <a:lstStyle/>
                    <a:p>
                      <a:pPr marL="12065" algn="ctr">
                        <a:lnSpc>
                          <a:spcPct val="100000"/>
                        </a:lnSpc>
                        <a:spcBef>
                          <a:spcPts val="240"/>
                        </a:spcBef>
                      </a:pPr>
                      <a:r>
                        <a:rPr sz="1000" b="1">
                          <a:solidFill>
                            <a:srgbClr val="FFFFFF"/>
                          </a:solidFill>
                          <a:latin typeface="Calibri"/>
                          <a:cs typeface="Calibri"/>
                        </a:rPr>
                        <a:t>Our</a:t>
                      </a:r>
                      <a:r>
                        <a:rPr sz="1000" b="1" spc="30">
                          <a:solidFill>
                            <a:srgbClr val="FFFFFF"/>
                          </a:solidFill>
                          <a:latin typeface="Calibri"/>
                          <a:cs typeface="Calibri"/>
                        </a:rPr>
                        <a:t> </a:t>
                      </a:r>
                      <a:r>
                        <a:rPr sz="1000" b="1">
                          <a:solidFill>
                            <a:srgbClr val="FFFFFF"/>
                          </a:solidFill>
                          <a:latin typeface="Calibri"/>
                          <a:cs typeface="Calibri"/>
                        </a:rPr>
                        <a:t>Overarching</a:t>
                      </a:r>
                      <a:r>
                        <a:rPr sz="1000" b="1" spc="285">
                          <a:solidFill>
                            <a:srgbClr val="FFFFFF"/>
                          </a:solidFill>
                          <a:latin typeface="Calibri"/>
                          <a:cs typeface="Calibri"/>
                        </a:rPr>
                        <a:t> </a:t>
                      </a:r>
                      <a:r>
                        <a:rPr sz="1000" b="1" spc="-20">
                          <a:solidFill>
                            <a:srgbClr val="FFFFFF"/>
                          </a:solidFill>
                          <a:latin typeface="Calibri"/>
                          <a:cs typeface="Calibri"/>
                        </a:rPr>
                        <a:t>Needs</a:t>
                      </a:r>
                      <a:endParaRPr sz="1000">
                        <a:latin typeface="Calibri"/>
                        <a:cs typeface="Calibri"/>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9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39762">
                <a:tc>
                  <a:txBody>
                    <a:bodyPr/>
                    <a:lstStyle/>
                    <a:p>
                      <a:pPr marL="71755">
                        <a:lnSpc>
                          <a:spcPct val="100000"/>
                        </a:lnSpc>
                        <a:spcBef>
                          <a:spcPts val="165"/>
                        </a:spcBef>
                      </a:pPr>
                      <a:r>
                        <a:rPr sz="900" b="1">
                          <a:latin typeface="Calibri"/>
                          <a:cs typeface="Calibri"/>
                        </a:rPr>
                        <a:t>Increase</a:t>
                      </a:r>
                      <a:r>
                        <a:rPr sz="900" b="1" spc="-20">
                          <a:latin typeface="Calibri"/>
                          <a:cs typeface="Calibri"/>
                        </a:rPr>
                        <a:t> </a:t>
                      </a:r>
                      <a:r>
                        <a:rPr sz="900" b="1">
                          <a:latin typeface="Calibri"/>
                          <a:cs typeface="Calibri"/>
                        </a:rPr>
                        <a:t>the</a:t>
                      </a:r>
                      <a:r>
                        <a:rPr sz="900" b="1" spc="-20">
                          <a:latin typeface="Calibri"/>
                          <a:cs typeface="Calibri"/>
                        </a:rPr>
                        <a:t> </a:t>
                      </a:r>
                      <a:r>
                        <a:rPr sz="900" b="1">
                          <a:latin typeface="Calibri"/>
                          <a:cs typeface="Calibri"/>
                        </a:rPr>
                        <a:t>percentage</a:t>
                      </a:r>
                      <a:r>
                        <a:rPr sz="900" b="1" spc="-100">
                          <a:latin typeface="Calibri"/>
                          <a:cs typeface="Calibri"/>
                        </a:rPr>
                        <a:t> </a:t>
                      </a:r>
                      <a:r>
                        <a:rPr sz="900" b="1" spc="-10">
                          <a:latin typeface="Calibri"/>
                          <a:cs typeface="Calibri"/>
                        </a:rPr>
                        <a:t>of</a:t>
                      </a:r>
                      <a:r>
                        <a:rPr sz="900" b="1" spc="-55">
                          <a:latin typeface="Calibri"/>
                          <a:cs typeface="Calibri"/>
                        </a:rPr>
                        <a:t> </a:t>
                      </a:r>
                      <a:r>
                        <a:rPr sz="900" b="1">
                          <a:latin typeface="Calibri"/>
                          <a:cs typeface="Calibri"/>
                        </a:rPr>
                        <a:t>students</a:t>
                      </a:r>
                      <a:r>
                        <a:rPr sz="900" b="1" spc="-15">
                          <a:latin typeface="Calibri"/>
                          <a:cs typeface="Calibri"/>
                        </a:rPr>
                        <a:t> </a:t>
                      </a:r>
                      <a:r>
                        <a:rPr sz="900" b="1">
                          <a:latin typeface="Calibri"/>
                          <a:cs typeface="Calibri"/>
                        </a:rPr>
                        <a:t>showing</a:t>
                      </a:r>
                      <a:r>
                        <a:rPr sz="900" b="1" spc="-55">
                          <a:latin typeface="Calibri"/>
                          <a:cs typeface="Calibri"/>
                        </a:rPr>
                        <a:t> </a:t>
                      </a:r>
                      <a:r>
                        <a:rPr sz="900" b="1">
                          <a:latin typeface="Calibri"/>
                          <a:cs typeface="Calibri"/>
                        </a:rPr>
                        <a:t>mastery</a:t>
                      </a:r>
                      <a:r>
                        <a:rPr sz="900" b="1" spc="-55">
                          <a:latin typeface="Calibri"/>
                          <a:cs typeface="Calibri"/>
                        </a:rPr>
                        <a:t> </a:t>
                      </a:r>
                      <a:r>
                        <a:rPr sz="900" b="1" spc="-10">
                          <a:latin typeface="Calibri"/>
                          <a:cs typeface="Calibri"/>
                        </a:rPr>
                        <a:t>of</a:t>
                      </a:r>
                      <a:r>
                        <a:rPr sz="900" b="1" spc="-55">
                          <a:latin typeface="Calibri"/>
                          <a:cs typeface="Calibri"/>
                        </a:rPr>
                        <a:t> </a:t>
                      </a:r>
                      <a:r>
                        <a:rPr sz="900" b="1" spc="-10">
                          <a:latin typeface="Calibri"/>
                          <a:cs typeface="Calibri"/>
                        </a:rPr>
                        <a:t>literacy</a:t>
                      </a:r>
                      <a:endParaRPr sz="900">
                        <a:latin typeface="Calibri"/>
                        <a:cs typeface="Calibri"/>
                      </a:endParaRPr>
                    </a:p>
                    <a:p>
                      <a:pPr marL="71755">
                        <a:lnSpc>
                          <a:spcPct val="100000"/>
                        </a:lnSpc>
                        <a:spcBef>
                          <a:spcPts val="45"/>
                        </a:spcBef>
                      </a:pPr>
                      <a:r>
                        <a:rPr sz="900" b="1">
                          <a:latin typeface="Calibri"/>
                          <a:cs typeface="Calibri"/>
                        </a:rPr>
                        <a:t>by</a:t>
                      </a:r>
                      <a:r>
                        <a:rPr sz="900" b="1" spc="-5">
                          <a:latin typeface="Calibri"/>
                          <a:cs typeface="Calibri"/>
                        </a:rPr>
                        <a:t> </a:t>
                      </a:r>
                      <a:r>
                        <a:rPr sz="900" b="1">
                          <a:latin typeface="Calibri"/>
                          <a:cs typeface="Calibri"/>
                        </a:rPr>
                        <a:t>four</a:t>
                      </a:r>
                      <a:r>
                        <a:rPr sz="900" b="1" spc="15">
                          <a:latin typeface="Calibri"/>
                          <a:cs typeface="Calibri"/>
                        </a:rPr>
                        <a:t> </a:t>
                      </a:r>
                      <a:r>
                        <a:rPr sz="900" b="1">
                          <a:latin typeface="Calibri"/>
                          <a:cs typeface="Calibri"/>
                        </a:rPr>
                        <a:t>percentage</a:t>
                      </a:r>
                      <a:r>
                        <a:rPr sz="900" b="1" spc="-50">
                          <a:latin typeface="Calibri"/>
                          <a:cs typeface="Calibri"/>
                        </a:rPr>
                        <a:t> </a:t>
                      </a:r>
                      <a:r>
                        <a:rPr sz="900" b="1" spc="-10">
                          <a:latin typeface="Calibri"/>
                          <a:cs typeface="Calibri"/>
                        </a:rPr>
                        <a:t>points</a:t>
                      </a:r>
                      <a:endParaRPr sz="900">
                        <a:latin typeface="Calibri"/>
                        <a:cs typeface="Calibri"/>
                      </a:endParaRPr>
                    </a:p>
                  </a:txBody>
                  <a:tcPr marL="0" marR="0" marT="13097"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999">
                        <a:alpha val="39999"/>
                      </a:srgbClr>
                    </a:solidFill>
                  </a:tcPr>
                </a:tc>
                <a:tc>
                  <a:txBody>
                    <a:bodyPr/>
                    <a:lstStyle/>
                    <a:p>
                      <a:pPr marL="74930">
                        <a:lnSpc>
                          <a:spcPct val="100000"/>
                        </a:lnSpc>
                        <a:spcBef>
                          <a:spcPts val="165"/>
                        </a:spcBef>
                      </a:pPr>
                      <a:r>
                        <a:rPr sz="900" b="1">
                          <a:latin typeface="Calibri"/>
                          <a:cs typeface="Calibri"/>
                        </a:rPr>
                        <a:t>Increase</a:t>
                      </a:r>
                      <a:r>
                        <a:rPr sz="900" b="1" spc="-30">
                          <a:latin typeface="Calibri"/>
                          <a:cs typeface="Calibri"/>
                        </a:rPr>
                        <a:t> </a:t>
                      </a:r>
                      <a:r>
                        <a:rPr sz="900" b="1">
                          <a:latin typeface="Calibri"/>
                          <a:cs typeface="Calibri"/>
                        </a:rPr>
                        <a:t>the</a:t>
                      </a:r>
                      <a:r>
                        <a:rPr sz="900" b="1" spc="-35">
                          <a:latin typeface="Calibri"/>
                          <a:cs typeface="Calibri"/>
                        </a:rPr>
                        <a:t> </a:t>
                      </a:r>
                      <a:r>
                        <a:rPr sz="900" b="1" spc="-10">
                          <a:latin typeface="Calibri"/>
                          <a:cs typeface="Calibri"/>
                        </a:rPr>
                        <a:t>number</a:t>
                      </a:r>
                      <a:r>
                        <a:rPr sz="900" b="1" spc="-40">
                          <a:latin typeface="Calibri"/>
                          <a:cs typeface="Calibri"/>
                        </a:rPr>
                        <a:t> </a:t>
                      </a:r>
                      <a:r>
                        <a:rPr sz="900" b="1" spc="-10">
                          <a:latin typeface="Calibri"/>
                          <a:cs typeface="Calibri"/>
                        </a:rPr>
                        <a:t>of</a:t>
                      </a:r>
                      <a:r>
                        <a:rPr sz="900" b="1" spc="-65">
                          <a:latin typeface="Calibri"/>
                          <a:cs typeface="Calibri"/>
                        </a:rPr>
                        <a:t> </a:t>
                      </a:r>
                      <a:r>
                        <a:rPr sz="900" b="1">
                          <a:latin typeface="Calibri"/>
                          <a:cs typeface="Calibri"/>
                        </a:rPr>
                        <a:t>scholars</a:t>
                      </a:r>
                      <a:r>
                        <a:rPr sz="900" b="1" spc="-30">
                          <a:latin typeface="Calibri"/>
                          <a:cs typeface="Calibri"/>
                        </a:rPr>
                        <a:t> </a:t>
                      </a:r>
                      <a:r>
                        <a:rPr sz="900" b="1">
                          <a:latin typeface="Calibri"/>
                          <a:cs typeface="Calibri"/>
                        </a:rPr>
                        <a:t>scoring</a:t>
                      </a:r>
                      <a:r>
                        <a:rPr sz="900" b="1" spc="-60">
                          <a:latin typeface="Calibri"/>
                          <a:cs typeface="Calibri"/>
                        </a:rPr>
                        <a:t> </a:t>
                      </a:r>
                      <a:r>
                        <a:rPr sz="900" b="1">
                          <a:latin typeface="Calibri"/>
                          <a:cs typeface="Calibri"/>
                        </a:rPr>
                        <a:t>proficient</a:t>
                      </a:r>
                      <a:r>
                        <a:rPr sz="900" b="1" spc="-30">
                          <a:latin typeface="Calibri"/>
                          <a:cs typeface="Calibri"/>
                        </a:rPr>
                        <a:t> </a:t>
                      </a:r>
                      <a:r>
                        <a:rPr sz="900" b="1">
                          <a:latin typeface="Calibri"/>
                          <a:cs typeface="Calibri"/>
                        </a:rPr>
                        <a:t>and</a:t>
                      </a:r>
                      <a:r>
                        <a:rPr sz="900" b="1" spc="-5">
                          <a:latin typeface="Calibri"/>
                          <a:cs typeface="Calibri"/>
                        </a:rPr>
                        <a:t> </a:t>
                      </a:r>
                      <a:r>
                        <a:rPr sz="900" b="1" spc="-10">
                          <a:latin typeface="Calibri"/>
                          <a:cs typeface="Calibri"/>
                        </a:rPr>
                        <a:t>above</a:t>
                      </a:r>
                      <a:r>
                        <a:rPr sz="900" b="1" spc="-25">
                          <a:latin typeface="Calibri"/>
                          <a:cs typeface="Calibri"/>
                        </a:rPr>
                        <a:t> on</a:t>
                      </a:r>
                      <a:endParaRPr sz="900">
                        <a:latin typeface="Calibri"/>
                        <a:cs typeface="Calibri"/>
                      </a:endParaRPr>
                    </a:p>
                    <a:p>
                      <a:pPr marL="74930">
                        <a:lnSpc>
                          <a:spcPct val="100000"/>
                        </a:lnSpc>
                        <a:spcBef>
                          <a:spcPts val="45"/>
                        </a:spcBef>
                      </a:pPr>
                      <a:r>
                        <a:rPr sz="900" b="1">
                          <a:latin typeface="Calibri"/>
                          <a:cs typeface="Calibri"/>
                        </a:rPr>
                        <a:t>the</a:t>
                      </a:r>
                      <a:r>
                        <a:rPr sz="900" b="1" spc="-35">
                          <a:latin typeface="Calibri"/>
                          <a:cs typeface="Calibri"/>
                        </a:rPr>
                        <a:t> </a:t>
                      </a:r>
                      <a:r>
                        <a:rPr sz="900" b="1">
                          <a:latin typeface="Calibri"/>
                          <a:cs typeface="Calibri"/>
                        </a:rPr>
                        <a:t>Alg.</a:t>
                      </a:r>
                      <a:r>
                        <a:rPr sz="900" b="1" spc="-75">
                          <a:latin typeface="Calibri"/>
                          <a:cs typeface="Calibri"/>
                        </a:rPr>
                        <a:t> </a:t>
                      </a:r>
                      <a:r>
                        <a:rPr sz="900" b="1">
                          <a:latin typeface="Calibri"/>
                          <a:cs typeface="Calibri"/>
                        </a:rPr>
                        <a:t>I</a:t>
                      </a:r>
                      <a:r>
                        <a:rPr sz="900" b="1" spc="15">
                          <a:latin typeface="Calibri"/>
                          <a:cs typeface="Calibri"/>
                        </a:rPr>
                        <a:t> </a:t>
                      </a:r>
                      <a:r>
                        <a:rPr sz="900" b="1" spc="-20">
                          <a:latin typeface="Calibri"/>
                          <a:cs typeface="Calibri"/>
                        </a:rPr>
                        <a:t>EOC.</a:t>
                      </a:r>
                      <a:endParaRPr sz="900">
                        <a:latin typeface="Calibri"/>
                        <a:cs typeface="Calibri"/>
                      </a:endParaRPr>
                    </a:p>
                  </a:txBody>
                  <a:tcPr marL="0" marR="0" marT="13097"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999">
                        <a:alpha val="29019"/>
                      </a:srgbClr>
                    </a:solidFill>
                  </a:tcPr>
                </a:tc>
                <a:tc>
                  <a:txBody>
                    <a:bodyPr/>
                    <a:lstStyle/>
                    <a:p>
                      <a:pPr marL="78105">
                        <a:lnSpc>
                          <a:spcPct val="100000"/>
                        </a:lnSpc>
                        <a:spcBef>
                          <a:spcPts val="165"/>
                        </a:spcBef>
                      </a:pPr>
                      <a:r>
                        <a:rPr sz="900" b="1">
                          <a:latin typeface="Calibri"/>
                          <a:cs typeface="Calibri"/>
                        </a:rPr>
                        <a:t>Increase</a:t>
                      </a:r>
                      <a:r>
                        <a:rPr sz="900" b="1" spc="-10">
                          <a:latin typeface="Calibri"/>
                          <a:cs typeface="Calibri"/>
                        </a:rPr>
                        <a:t> </a:t>
                      </a:r>
                      <a:r>
                        <a:rPr sz="900" b="1">
                          <a:latin typeface="Calibri"/>
                          <a:cs typeface="Calibri"/>
                        </a:rPr>
                        <a:t>student</a:t>
                      </a:r>
                      <a:r>
                        <a:rPr sz="900" b="1" spc="-10">
                          <a:latin typeface="Calibri"/>
                          <a:cs typeface="Calibri"/>
                        </a:rPr>
                        <a:t> attendance </a:t>
                      </a:r>
                      <a:r>
                        <a:rPr sz="900" b="1">
                          <a:latin typeface="Calibri"/>
                          <a:cs typeface="Calibri"/>
                        </a:rPr>
                        <a:t>from</a:t>
                      </a:r>
                      <a:r>
                        <a:rPr sz="900" b="1" spc="-90">
                          <a:latin typeface="Calibri"/>
                          <a:cs typeface="Calibri"/>
                        </a:rPr>
                        <a:t> </a:t>
                      </a:r>
                      <a:r>
                        <a:rPr sz="900" b="1">
                          <a:latin typeface="Calibri"/>
                          <a:cs typeface="Calibri"/>
                        </a:rPr>
                        <a:t>76.7%</a:t>
                      </a:r>
                      <a:r>
                        <a:rPr sz="900" b="1" spc="-35">
                          <a:latin typeface="Calibri"/>
                          <a:cs typeface="Calibri"/>
                        </a:rPr>
                        <a:t> </a:t>
                      </a:r>
                      <a:r>
                        <a:rPr sz="900" b="1">
                          <a:latin typeface="Calibri"/>
                          <a:cs typeface="Calibri"/>
                        </a:rPr>
                        <a:t>to</a:t>
                      </a:r>
                      <a:r>
                        <a:rPr sz="900" b="1" spc="-65">
                          <a:latin typeface="Calibri"/>
                          <a:cs typeface="Calibri"/>
                        </a:rPr>
                        <a:t> </a:t>
                      </a:r>
                      <a:r>
                        <a:rPr sz="900" b="1">
                          <a:latin typeface="Calibri"/>
                          <a:cs typeface="Calibri"/>
                        </a:rPr>
                        <a:t>83%</a:t>
                      </a:r>
                      <a:r>
                        <a:rPr sz="900" b="1" spc="-35">
                          <a:latin typeface="Calibri"/>
                          <a:cs typeface="Calibri"/>
                        </a:rPr>
                        <a:t> </a:t>
                      </a:r>
                      <a:r>
                        <a:rPr sz="900" b="1" spc="-10">
                          <a:latin typeface="Calibri"/>
                          <a:cs typeface="Calibri"/>
                        </a:rPr>
                        <a:t>for</a:t>
                      </a:r>
                      <a:r>
                        <a:rPr sz="900" b="1" spc="-20">
                          <a:latin typeface="Calibri"/>
                          <a:cs typeface="Calibri"/>
                        </a:rPr>
                        <a:t> </a:t>
                      </a:r>
                      <a:r>
                        <a:rPr sz="900" b="1">
                          <a:latin typeface="Calibri"/>
                          <a:cs typeface="Calibri"/>
                        </a:rPr>
                        <a:t>the</a:t>
                      </a:r>
                      <a:r>
                        <a:rPr sz="900" b="1" spc="-10">
                          <a:latin typeface="Calibri"/>
                          <a:cs typeface="Calibri"/>
                        </a:rPr>
                        <a:t> </a:t>
                      </a:r>
                      <a:r>
                        <a:rPr sz="900" b="1" spc="-20">
                          <a:latin typeface="Calibri"/>
                          <a:cs typeface="Calibri"/>
                        </a:rPr>
                        <a:t>SY23</a:t>
                      </a:r>
                      <a:endParaRPr sz="900">
                        <a:latin typeface="Calibri"/>
                        <a:cs typeface="Calibri"/>
                      </a:endParaRPr>
                    </a:p>
                  </a:txBody>
                  <a:tcPr marL="0" marR="0" marT="13097"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999">
                        <a:alpha val="19999"/>
                      </a:srgbClr>
                    </a:solidFill>
                  </a:tcPr>
                </a:tc>
                <a:extLst>
                  <a:ext uri="{0D108BD9-81ED-4DB2-BD59-A6C34878D82A}">
                    <a16:rowId xmlns:a16="http://schemas.microsoft.com/office/drawing/2014/main" val="10001"/>
                  </a:ext>
                </a:extLst>
              </a:tr>
            </a:tbl>
          </a:graphicData>
        </a:graphic>
      </p:graphicFrame>
      <p:grpSp>
        <p:nvGrpSpPr>
          <p:cNvPr id="9" name="object 9"/>
          <p:cNvGrpSpPr/>
          <p:nvPr/>
        </p:nvGrpSpPr>
        <p:grpSpPr>
          <a:xfrm>
            <a:off x="9590484" y="77391"/>
            <a:ext cx="261938" cy="267891"/>
            <a:chOff x="12906375" y="123825"/>
            <a:chExt cx="419100" cy="428625"/>
          </a:xfrm>
        </p:grpSpPr>
        <p:sp>
          <p:nvSpPr>
            <p:cNvPr id="10" name="object 10"/>
            <p:cNvSpPr/>
            <p:nvPr/>
          </p:nvSpPr>
          <p:spPr>
            <a:xfrm>
              <a:off x="12925425" y="142875"/>
              <a:ext cx="381000" cy="390525"/>
            </a:xfrm>
            <a:custGeom>
              <a:avLst/>
              <a:gdLst/>
              <a:ahLst/>
              <a:cxnLst/>
              <a:rect l="l" t="t" r="r" b="b"/>
              <a:pathLst>
                <a:path w="381000" h="390525">
                  <a:moveTo>
                    <a:pt x="0" y="195199"/>
                  </a:moveTo>
                  <a:lnTo>
                    <a:pt x="5034" y="150436"/>
                  </a:lnTo>
                  <a:lnTo>
                    <a:pt x="19372" y="109347"/>
                  </a:lnTo>
                  <a:lnTo>
                    <a:pt x="41867" y="73104"/>
                  </a:lnTo>
                  <a:lnTo>
                    <a:pt x="71374" y="42877"/>
                  </a:lnTo>
                  <a:lnTo>
                    <a:pt x="106746" y="19837"/>
                  </a:lnTo>
                  <a:lnTo>
                    <a:pt x="146837" y="5154"/>
                  </a:lnTo>
                  <a:lnTo>
                    <a:pt x="190500" y="0"/>
                  </a:lnTo>
                  <a:lnTo>
                    <a:pt x="234162" y="5154"/>
                  </a:lnTo>
                  <a:lnTo>
                    <a:pt x="274253" y="19837"/>
                  </a:lnTo>
                  <a:lnTo>
                    <a:pt x="309625" y="42877"/>
                  </a:lnTo>
                  <a:lnTo>
                    <a:pt x="339132" y="73104"/>
                  </a:lnTo>
                  <a:lnTo>
                    <a:pt x="361627" y="109347"/>
                  </a:lnTo>
                  <a:lnTo>
                    <a:pt x="375965" y="150436"/>
                  </a:lnTo>
                  <a:lnTo>
                    <a:pt x="381000" y="195199"/>
                  </a:lnTo>
                  <a:lnTo>
                    <a:pt x="375965" y="240008"/>
                  </a:lnTo>
                  <a:lnTo>
                    <a:pt x="361627" y="281130"/>
                  </a:lnTo>
                  <a:lnTo>
                    <a:pt x="339132" y="317396"/>
                  </a:lnTo>
                  <a:lnTo>
                    <a:pt x="309625" y="347637"/>
                  </a:lnTo>
                  <a:lnTo>
                    <a:pt x="274253" y="370684"/>
                  </a:lnTo>
                  <a:lnTo>
                    <a:pt x="234162" y="385370"/>
                  </a:lnTo>
                  <a:lnTo>
                    <a:pt x="190500" y="390525"/>
                  </a:lnTo>
                  <a:lnTo>
                    <a:pt x="146837" y="385370"/>
                  </a:lnTo>
                  <a:lnTo>
                    <a:pt x="106746" y="370684"/>
                  </a:lnTo>
                  <a:lnTo>
                    <a:pt x="71374" y="347637"/>
                  </a:lnTo>
                  <a:lnTo>
                    <a:pt x="41867" y="317396"/>
                  </a:lnTo>
                  <a:lnTo>
                    <a:pt x="19372" y="281130"/>
                  </a:lnTo>
                  <a:lnTo>
                    <a:pt x="5034" y="240008"/>
                  </a:lnTo>
                  <a:lnTo>
                    <a:pt x="0" y="195199"/>
                  </a:lnTo>
                  <a:close/>
                </a:path>
                <a:path w="381000" h="390525">
                  <a:moveTo>
                    <a:pt x="76200" y="195199"/>
                  </a:moveTo>
                  <a:lnTo>
                    <a:pt x="84806" y="152590"/>
                  </a:lnTo>
                  <a:lnTo>
                    <a:pt x="108283" y="117792"/>
                  </a:lnTo>
                  <a:lnTo>
                    <a:pt x="143119" y="94329"/>
                  </a:lnTo>
                  <a:lnTo>
                    <a:pt x="185801" y="85725"/>
                  </a:lnTo>
                  <a:lnTo>
                    <a:pt x="228409" y="94329"/>
                  </a:lnTo>
                  <a:lnTo>
                    <a:pt x="263207" y="117792"/>
                  </a:lnTo>
                  <a:lnTo>
                    <a:pt x="286670" y="152590"/>
                  </a:lnTo>
                  <a:lnTo>
                    <a:pt x="295275" y="195199"/>
                  </a:lnTo>
                  <a:lnTo>
                    <a:pt x="286670" y="237880"/>
                  </a:lnTo>
                  <a:lnTo>
                    <a:pt x="263207" y="272716"/>
                  </a:lnTo>
                  <a:lnTo>
                    <a:pt x="228409" y="296193"/>
                  </a:lnTo>
                  <a:lnTo>
                    <a:pt x="185801" y="304800"/>
                  </a:lnTo>
                  <a:lnTo>
                    <a:pt x="143119" y="296193"/>
                  </a:lnTo>
                  <a:lnTo>
                    <a:pt x="108283" y="272716"/>
                  </a:lnTo>
                  <a:lnTo>
                    <a:pt x="84806" y="237880"/>
                  </a:lnTo>
                  <a:lnTo>
                    <a:pt x="76200" y="195199"/>
                  </a:lnTo>
                  <a:close/>
                </a:path>
              </a:pathLst>
            </a:custGeom>
            <a:ln w="38100">
              <a:solidFill>
                <a:srgbClr val="A452D9"/>
              </a:solidFill>
            </a:ln>
          </p:spPr>
          <p:txBody>
            <a:bodyPr wrap="square" lIns="0" tIns="0" rIns="0" bIns="0" rtlCol="0"/>
            <a:lstStyle/>
            <a:p>
              <a:pPr defTabSz="571500"/>
              <a:endParaRPr sz="1125" kern="0">
                <a:solidFill>
                  <a:sysClr val="windowText" lastClr="000000"/>
                </a:solidFill>
              </a:endParaRPr>
            </a:p>
          </p:txBody>
        </p:sp>
        <p:pic>
          <p:nvPicPr>
            <p:cNvPr id="11" name="object 11"/>
            <p:cNvPicPr/>
            <p:nvPr/>
          </p:nvPicPr>
          <p:blipFill>
            <a:blip r:embed="rId2" cstate="print"/>
            <a:stretch>
              <a:fillRect/>
            </a:stretch>
          </p:blipFill>
          <p:spPr>
            <a:xfrm>
              <a:off x="12910819" y="137159"/>
              <a:ext cx="230504" cy="217805"/>
            </a:xfrm>
            <a:prstGeom prst="rect">
              <a:avLst/>
            </a:prstGeom>
          </p:spPr>
        </p:pic>
      </p:grpSp>
      <p:graphicFrame>
        <p:nvGraphicFramePr>
          <p:cNvPr id="12" name="object 12"/>
          <p:cNvGraphicFramePr>
            <a:graphicFrameLocks noGrp="1"/>
          </p:cNvGraphicFramePr>
          <p:nvPr/>
        </p:nvGraphicFramePr>
        <p:xfrm>
          <a:off x="1524000" y="3392567"/>
          <a:ext cx="9144000" cy="3782457"/>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02419">
                <a:tc gridSpan="3">
                  <a:txBody>
                    <a:bodyPr/>
                    <a:lstStyle/>
                    <a:p>
                      <a:pPr marL="2540" algn="ctr">
                        <a:lnSpc>
                          <a:spcPct val="100000"/>
                        </a:lnSpc>
                        <a:spcBef>
                          <a:spcPts val="270"/>
                        </a:spcBef>
                      </a:pPr>
                      <a:r>
                        <a:rPr sz="1000" b="1">
                          <a:solidFill>
                            <a:srgbClr val="FFFFFF"/>
                          </a:solidFill>
                          <a:latin typeface="Calibri"/>
                          <a:cs typeface="Calibri"/>
                        </a:rPr>
                        <a:t>Progress</a:t>
                      </a:r>
                      <a:r>
                        <a:rPr sz="1000" b="1" spc="110">
                          <a:solidFill>
                            <a:srgbClr val="FFFFFF"/>
                          </a:solidFill>
                          <a:latin typeface="Calibri"/>
                          <a:cs typeface="Calibri"/>
                        </a:rPr>
                        <a:t> </a:t>
                      </a:r>
                      <a:r>
                        <a:rPr sz="1000" b="1">
                          <a:solidFill>
                            <a:srgbClr val="FFFFFF"/>
                          </a:solidFill>
                          <a:latin typeface="Calibri"/>
                          <a:cs typeface="Calibri"/>
                        </a:rPr>
                        <a:t>Monitoring</a:t>
                      </a:r>
                      <a:r>
                        <a:rPr sz="1000" b="1" spc="200">
                          <a:solidFill>
                            <a:srgbClr val="FFFFFF"/>
                          </a:solidFill>
                          <a:latin typeface="Calibri"/>
                          <a:cs typeface="Calibri"/>
                        </a:rPr>
                        <a:t> </a:t>
                      </a:r>
                      <a:r>
                        <a:rPr sz="1000" b="1" spc="-10">
                          <a:solidFill>
                            <a:srgbClr val="FFFFFF"/>
                          </a:solidFill>
                          <a:latin typeface="Calibri"/>
                          <a:cs typeface="Calibri"/>
                        </a:rPr>
                        <a:t>Measures</a:t>
                      </a:r>
                      <a:endParaRPr sz="1000">
                        <a:latin typeface="Calibri"/>
                        <a:cs typeface="Calibri"/>
                      </a:endParaRPr>
                    </a:p>
                  </a:txBody>
                  <a:tcPr marL="0" marR="0" marT="21431"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78497">
                <a:tc>
                  <a:txBody>
                    <a:bodyPr/>
                    <a:lstStyle/>
                    <a:p>
                      <a:pPr marL="415290" indent="-343535">
                        <a:lnSpc>
                          <a:spcPct val="100000"/>
                        </a:lnSpc>
                        <a:spcBef>
                          <a:spcPts val="195"/>
                        </a:spcBef>
                        <a:buFont typeface="Arial"/>
                        <a:buChar char="•"/>
                        <a:tabLst>
                          <a:tab pos="414655" algn="l"/>
                          <a:tab pos="415290" algn="l"/>
                        </a:tabLst>
                      </a:pPr>
                      <a:r>
                        <a:rPr sz="900">
                          <a:latin typeface="Calibri"/>
                          <a:cs typeface="Calibri"/>
                        </a:rPr>
                        <a:t>Transcript</a:t>
                      </a:r>
                      <a:r>
                        <a:rPr sz="900" spc="-110">
                          <a:latin typeface="Calibri"/>
                          <a:cs typeface="Calibri"/>
                        </a:rPr>
                        <a:t> </a:t>
                      </a:r>
                      <a:r>
                        <a:rPr sz="900">
                          <a:latin typeface="Calibri"/>
                          <a:cs typeface="Calibri"/>
                        </a:rPr>
                        <a:t>audits</a:t>
                      </a:r>
                      <a:r>
                        <a:rPr sz="900" spc="30">
                          <a:latin typeface="Calibri"/>
                          <a:cs typeface="Calibri"/>
                        </a:rPr>
                        <a:t> </a:t>
                      </a:r>
                      <a:r>
                        <a:rPr sz="900">
                          <a:latin typeface="Calibri"/>
                          <a:cs typeface="Calibri"/>
                        </a:rPr>
                        <a:t>every</a:t>
                      </a:r>
                      <a:r>
                        <a:rPr sz="900" spc="-50">
                          <a:latin typeface="Calibri"/>
                          <a:cs typeface="Calibri"/>
                        </a:rPr>
                        <a:t> </a:t>
                      </a:r>
                      <a:r>
                        <a:rPr sz="900" spc="-10">
                          <a:latin typeface="Calibri"/>
                          <a:cs typeface="Calibri"/>
                        </a:rPr>
                        <a:t>semester</a:t>
                      </a:r>
                      <a:endParaRPr sz="900">
                        <a:latin typeface="Calibri"/>
                        <a:cs typeface="Calibri"/>
                      </a:endParaRPr>
                    </a:p>
                    <a:p>
                      <a:pPr marL="415290" indent="-343535">
                        <a:lnSpc>
                          <a:spcPts val="1664"/>
                        </a:lnSpc>
                        <a:spcBef>
                          <a:spcPts val="50"/>
                        </a:spcBef>
                        <a:buFont typeface="Arial"/>
                        <a:buChar char="•"/>
                        <a:tabLst>
                          <a:tab pos="414655" algn="l"/>
                          <a:tab pos="415290" algn="l"/>
                        </a:tabLst>
                      </a:pPr>
                      <a:r>
                        <a:rPr sz="900">
                          <a:latin typeface="Calibri"/>
                          <a:cs typeface="Calibri"/>
                        </a:rPr>
                        <a:t>Monthly</a:t>
                      </a:r>
                      <a:r>
                        <a:rPr sz="900" spc="-15">
                          <a:latin typeface="Calibri"/>
                          <a:cs typeface="Calibri"/>
                        </a:rPr>
                        <a:t> </a:t>
                      </a:r>
                      <a:r>
                        <a:rPr sz="900">
                          <a:latin typeface="Calibri"/>
                          <a:cs typeface="Calibri"/>
                        </a:rPr>
                        <a:t>counselor</a:t>
                      </a:r>
                      <a:r>
                        <a:rPr sz="900" spc="-80">
                          <a:latin typeface="Calibri"/>
                          <a:cs typeface="Calibri"/>
                        </a:rPr>
                        <a:t> </a:t>
                      </a:r>
                      <a:r>
                        <a:rPr sz="900" spc="-10">
                          <a:latin typeface="Calibri"/>
                          <a:cs typeface="Calibri"/>
                        </a:rPr>
                        <a:t>meetings</a:t>
                      </a:r>
                      <a:r>
                        <a:rPr sz="900">
                          <a:latin typeface="Calibri"/>
                          <a:cs typeface="Calibri"/>
                        </a:rPr>
                        <a:t> and</a:t>
                      </a:r>
                      <a:r>
                        <a:rPr sz="900" spc="-20">
                          <a:latin typeface="Calibri"/>
                          <a:cs typeface="Calibri"/>
                        </a:rPr>
                        <a:t> </a:t>
                      </a:r>
                      <a:r>
                        <a:rPr sz="900" spc="-10">
                          <a:latin typeface="Calibri"/>
                          <a:cs typeface="Calibri"/>
                        </a:rPr>
                        <a:t>monthly</a:t>
                      </a:r>
                      <a:endParaRPr sz="900">
                        <a:latin typeface="Calibri"/>
                        <a:cs typeface="Calibri"/>
                      </a:endParaRPr>
                    </a:p>
                    <a:p>
                      <a:pPr marL="415290">
                        <a:lnSpc>
                          <a:spcPts val="1664"/>
                        </a:lnSpc>
                      </a:pPr>
                      <a:r>
                        <a:rPr sz="900">
                          <a:latin typeface="Calibri"/>
                          <a:cs typeface="Calibri"/>
                        </a:rPr>
                        <a:t>cohort</a:t>
                      </a:r>
                      <a:r>
                        <a:rPr sz="900" spc="-105">
                          <a:latin typeface="Calibri"/>
                          <a:cs typeface="Calibri"/>
                        </a:rPr>
                        <a:t> </a:t>
                      </a:r>
                      <a:r>
                        <a:rPr sz="900">
                          <a:latin typeface="Calibri"/>
                          <a:cs typeface="Calibri"/>
                        </a:rPr>
                        <a:t>presentations</a:t>
                      </a:r>
                      <a:r>
                        <a:rPr sz="900" spc="60">
                          <a:latin typeface="Calibri"/>
                          <a:cs typeface="Calibri"/>
                        </a:rPr>
                        <a:t> </a:t>
                      </a:r>
                      <a:r>
                        <a:rPr sz="900" spc="-10">
                          <a:latin typeface="Calibri"/>
                          <a:cs typeface="Calibri"/>
                        </a:rPr>
                        <a:t>(including</a:t>
                      </a:r>
                      <a:r>
                        <a:rPr sz="900" spc="-70">
                          <a:latin typeface="Calibri"/>
                          <a:cs typeface="Calibri"/>
                        </a:rPr>
                        <a:t> </a:t>
                      </a:r>
                      <a:r>
                        <a:rPr sz="900" spc="-10">
                          <a:latin typeface="Calibri"/>
                          <a:cs typeface="Calibri"/>
                        </a:rPr>
                        <a:t>leadership,</a:t>
                      </a:r>
                      <a:endParaRPr sz="900">
                        <a:latin typeface="Calibri"/>
                        <a:cs typeface="Calibri"/>
                      </a:endParaRPr>
                    </a:p>
                    <a:p>
                      <a:pPr marL="415290" marR="372745">
                        <a:lnSpc>
                          <a:spcPct val="99800"/>
                        </a:lnSpc>
                        <a:spcBef>
                          <a:spcPts val="50"/>
                        </a:spcBef>
                      </a:pPr>
                      <a:r>
                        <a:rPr sz="900" spc="-10">
                          <a:latin typeface="Calibri"/>
                          <a:cs typeface="Calibri"/>
                        </a:rPr>
                        <a:t>graduation</a:t>
                      </a:r>
                      <a:r>
                        <a:rPr sz="900" spc="-45">
                          <a:latin typeface="Calibri"/>
                          <a:cs typeface="Calibri"/>
                        </a:rPr>
                        <a:t> </a:t>
                      </a:r>
                      <a:r>
                        <a:rPr sz="900">
                          <a:latin typeface="Calibri"/>
                          <a:cs typeface="Calibri"/>
                        </a:rPr>
                        <a:t>coach,</a:t>
                      </a:r>
                      <a:r>
                        <a:rPr sz="900" spc="60">
                          <a:latin typeface="Calibri"/>
                          <a:cs typeface="Calibri"/>
                        </a:rPr>
                        <a:t> </a:t>
                      </a:r>
                      <a:r>
                        <a:rPr sz="900">
                          <a:latin typeface="Calibri"/>
                          <a:cs typeface="Calibri"/>
                        </a:rPr>
                        <a:t>counselors,</a:t>
                      </a:r>
                      <a:r>
                        <a:rPr sz="900" spc="-25">
                          <a:latin typeface="Calibri"/>
                          <a:cs typeface="Calibri"/>
                        </a:rPr>
                        <a:t> </a:t>
                      </a:r>
                      <a:r>
                        <a:rPr sz="900">
                          <a:latin typeface="Calibri"/>
                          <a:cs typeface="Calibri"/>
                        </a:rPr>
                        <a:t>and</a:t>
                      </a:r>
                      <a:r>
                        <a:rPr sz="900" spc="-40">
                          <a:latin typeface="Calibri"/>
                          <a:cs typeface="Calibri"/>
                        </a:rPr>
                        <a:t> </a:t>
                      </a:r>
                      <a:r>
                        <a:rPr sz="900" spc="-10">
                          <a:latin typeface="Calibri"/>
                          <a:cs typeface="Calibri"/>
                        </a:rPr>
                        <a:t>other</a:t>
                      </a:r>
                      <a:r>
                        <a:rPr sz="900" spc="-15">
                          <a:latin typeface="Calibri"/>
                          <a:cs typeface="Calibri"/>
                        </a:rPr>
                        <a:t> </a:t>
                      </a:r>
                      <a:r>
                        <a:rPr sz="900">
                          <a:latin typeface="Calibri"/>
                          <a:cs typeface="Calibri"/>
                        </a:rPr>
                        <a:t>support</a:t>
                      </a:r>
                      <a:r>
                        <a:rPr sz="900" spc="-75">
                          <a:latin typeface="Calibri"/>
                          <a:cs typeface="Calibri"/>
                        </a:rPr>
                        <a:t> </a:t>
                      </a:r>
                      <a:r>
                        <a:rPr sz="900" spc="-10">
                          <a:latin typeface="Calibri"/>
                          <a:cs typeface="Calibri"/>
                        </a:rPr>
                        <a:t>staff) </a:t>
                      </a:r>
                      <a:r>
                        <a:rPr sz="900">
                          <a:latin typeface="Calibri"/>
                          <a:cs typeface="Calibri"/>
                        </a:rPr>
                        <a:t>where</a:t>
                      </a:r>
                      <a:r>
                        <a:rPr sz="900" spc="-120">
                          <a:latin typeface="Calibri"/>
                          <a:cs typeface="Calibri"/>
                        </a:rPr>
                        <a:t> </a:t>
                      </a:r>
                      <a:r>
                        <a:rPr sz="900">
                          <a:latin typeface="Calibri"/>
                          <a:cs typeface="Calibri"/>
                        </a:rPr>
                        <a:t>they</a:t>
                      </a:r>
                      <a:r>
                        <a:rPr sz="900" spc="100">
                          <a:latin typeface="Calibri"/>
                          <a:cs typeface="Calibri"/>
                        </a:rPr>
                        <a:t> </a:t>
                      </a:r>
                      <a:r>
                        <a:rPr sz="900">
                          <a:latin typeface="Calibri"/>
                          <a:cs typeface="Calibri"/>
                        </a:rPr>
                        <a:t>discuss</a:t>
                      </a:r>
                      <a:r>
                        <a:rPr sz="900" spc="-20">
                          <a:latin typeface="Calibri"/>
                          <a:cs typeface="Calibri"/>
                        </a:rPr>
                        <a:t> </a:t>
                      </a:r>
                      <a:r>
                        <a:rPr sz="900" spc="-10">
                          <a:latin typeface="Calibri"/>
                          <a:cs typeface="Calibri"/>
                        </a:rPr>
                        <a:t>the</a:t>
                      </a:r>
                      <a:r>
                        <a:rPr sz="900" spc="-120">
                          <a:latin typeface="Calibri"/>
                          <a:cs typeface="Calibri"/>
                        </a:rPr>
                        <a:t> </a:t>
                      </a:r>
                      <a:r>
                        <a:rPr sz="900">
                          <a:latin typeface="Calibri"/>
                          <a:cs typeface="Calibri"/>
                        </a:rPr>
                        <a:t>weekly</a:t>
                      </a:r>
                      <a:r>
                        <a:rPr sz="900" spc="25">
                          <a:latin typeface="Calibri"/>
                          <a:cs typeface="Calibri"/>
                        </a:rPr>
                        <a:t> </a:t>
                      </a:r>
                      <a:r>
                        <a:rPr sz="900">
                          <a:latin typeface="Calibri"/>
                          <a:cs typeface="Calibri"/>
                        </a:rPr>
                        <a:t>and</a:t>
                      </a:r>
                      <a:r>
                        <a:rPr sz="900" spc="-5">
                          <a:latin typeface="Calibri"/>
                          <a:cs typeface="Calibri"/>
                        </a:rPr>
                        <a:t> </a:t>
                      </a:r>
                      <a:r>
                        <a:rPr sz="900" spc="-10">
                          <a:latin typeface="Calibri"/>
                          <a:cs typeface="Calibri"/>
                        </a:rPr>
                        <a:t>monthly</a:t>
                      </a:r>
                      <a:r>
                        <a:rPr sz="900" spc="-55">
                          <a:latin typeface="Calibri"/>
                          <a:cs typeface="Calibri"/>
                        </a:rPr>
                        <a:t> </a:t>
                      </a:r>
                      <a:r>
                        <a:rPr sz="900">
                          <a:latin typeface="Calibri"/>
                          <a:cs typeface="Calibri"/>
                        </a:rPr>
                        <a:t>action</a:t>
                      </a:r>
                      <a:r>
                        <a:rPr sz="900" spc="70">
                          <a:latin typeface="Calibri"/>
                          <a:cs typeface="Calibri"/>
                        </a:rPr>
                        <a:t> </a:t>
                      </a:r>
                      <a:r>
                        <a:rPr sz="900" spc="-10">
                          <a:latin typeface="Calibri"/>
                          <a:cs typeface="Calibri"/>
                        </a:rPr>
                        <a:t>steps </a:t>
                      </a:r>
                      <a:r>
                        <a:rPr sz="900">
                          <a:latin typeface="Calibri"/>
                          <a:cs typeface="Calibri"/>
                        </a:rPr>
                        <a:t>that</a:t>
                      </a:r>
                      <a:r>
                        <a:rPr sz="900" spc="15">
                          <a:latin typeface="Calibri"/>
                          <a:cs typeface="Calibri"/>
                        </a:rPr>
                        <a:t> </a:t>
                      </a:r>
                      <a:r>
                        <a:rPr sz="900">
                          <a:latin typeface="Calibri"/>
                          <a:cs typeface="Calibri"/>
                        </a:rPr>
                        <a:t>are</a:t>
                      </a:r>
                      <a:r>
                        <a:rPr sz="900" spc="-60">
                          <a:latin typeface="Calibri"/>
                          <a:cs typeface="Calibri"/>
                        </a:rPr>
                        <a:t> </a:t>
                      </a:r>
                      <a:r>
                        <a:rPr sz="900" spc="-10">
                          <a:latin typeface="Calibri"/>
                          <a:cs typeface="Calibri"/>
                        </a:rPr>
                        <a:t>aligned</a:t>
                      </a:r>
                      <a:r>
                        <a:rPr sz="900" spc="-25">
                          <a:latin typeface="Calibri"/>
                          <a:cs typeface="Calibri"/>
                        </a:rPr>
                        <a:t> </a:t>
                      </a:r>
                      <a:r>
                        <a:rPr sz="900">
                          <a:latin typeface="Calibri"/>
                          <a:cs typeface="Calibri"/>
                        </a:rPr>
                        <a:t>with</a:t>
                      </a:r>
                      <a:r>
                        <a:rPr sz="900" spc="-15">
                          <a:latin typeface="Calibri"/>
                          <a:cs typeface="Calibri"/>
                        </a:rPr>
                        <a:t> </a:t>
                      </a:r>
                      <a:r>
                        <a:rPr sz="900">
                          <a:latin typeface="Calibri"/>
                          <a:cs typeface="Calibri"/>
                        </a:rPr>
                        <a:t>the</a:t>
                      </a:r>
                      <a:r>
                        <a:rPr sz="900" spc="15">
                          <a:latin typeface="Calibri"/>
                          <a:cs typeface="Calibri"/>
                        </a:rPr>
                        <a:t> </a:t>
                      </a:r>
                      <a:r>
                        <a:rPr sz="900">
                          <a:latin typeface="Calibri"/>
                          <a:cs typeface="Calibri"/>
                        </a:rPr>
                        <a:t>specific</a:t>
                      </a:r>
                      <a:r>
                        <a:rPr sz="900" spc="-30">
                          <a:latin typeface="Calibri"/>
                          <a:cs typeface="Calibri"/>
                        </a:rPr>
                        <a:t> </a:t>
                      </a:r>
                      <a:r>
                        <a:rPr sz="900">
                          <a:latin typeface="Calibri"/>
                          <a:cs typeface="Calibri"/>
                        </a:rPr>
                        <a:t>goals</a:t>
                      </a:r>
                      <a:r>
                        <a:rPr sz="900" spc="-60">
                          <a:latin typeface="Calibri"/>
                          <a:cs typeface="Calibri"/>
                        </a:rPr>
                        <a:t> </a:t>
                      </a:r>
                      <a:r>
                        <a:rPr sz="900">
                          <a:latin typeface="Calibri"/>
                          <a:cs typeface="Calibri"/>
                        </a:rPr>
                        <a:t>and</a:t>
                      </a:r>
                      <a:r>
                        <a:rPr sz="900" spc="-25">
                          <a:latin typeface="Calibri"/>
                          <a:cs typeface="Calibri"/>
                        </a:rPr>
                        <a:t> </a:t>
                      </a:r>
                      <a:r>
                        <a:rPr sz="900">
                          <a:latin typeface="Calibri"/>
                          <a:cs typeface="Calibri"/>
                        </a:rPr>
                        <a:t>the</a:t>
                      </a:r>
                      <a:r>
                        <a:rPr sz="900" spc="10">
                          <a:latin typeface="Calibri"/>
                          <a:cs typeface="Calibri"/>
                        </a:rPr>
                        <a:t> </a:t>
                      </a:r>
                      <a:r>
                        <a:rPr sz="900" spc="-10">
                          <a:latin typeface="Calibri"/>
                          <a:cs typeface="Calibri"/>
                        </a:rPr>
                        <a:t>district </a:t>
                      </a:r>
                      <a:r>
                        <a:rPr sz="900">
                          <a:latin typeface="Calibri"/>
                          <a:cs typeface="Calibri"/>
                        </a:rPr>
                        <a:t>ACE</a:t>
                      </a:r>
                      <a:r>
                        <a:rPr sz="900" spc="-30">
                          <a:latin typeface="Calibri"/>
                          <a:cs typeface="Calibri"/>
                        </a:rPr>
                        <a:t> </a:t>
                      </a:r>
                      <a:r>
                        <a:rPr sz="900" spc="-10">
                          <a:latin typeface="Calibri"/>
                          <a:cs typeface="Calibri"/>
                        </a:rPr>
                        <a:t>expectations.</a:t>
                      </a:r>
                      <a:endParaRPr sz="900">
                        <a:latin typeface="Calibri"/>
                        <a:cs typeface="Calibri"/>
                      </a:endParaRPr>
                    </a:p>
                    <a:p>
                      <a:pPr marL="415290" indent="-343535">
                        <a:lnSpc>
                          <a:spcPts val="1650"/>
                        </a:lnSpc>
                        <a:buFont typeface="Arial"/>
                        <a:buChar char="•"/>
                        <a:tabLst>
                          <a:tab pos="414655" algn="l"/>
                          <a:tab pos="415290" algn="l"/>
                        </a:tabLst>
                      </a:pPr>
                      <a:r>
                        <a:rPr sz="900">
                          <a:latin typeface="Calibri"/>
                          <a:cs typeface="Calibri"/>
                        </a:rPr>
                        <a:t>Monthly</a:t>
                      </a:r>
                      <a:r>
                        <a:rPr sz="900" spc="-50">
                          <a:latin typeface="Calibri"/>
                          <a:cs typeface="Calibri"/>
                        </a:rPr>
                        <a:t> </a:t>
                      </a:r>
                      <a:r>
                        <a:rPr sz="900">
                          <a:latin typeface="Calibri"/>
                          <a:cs typeface="Calibri"/>
                        </a:rPr>
                        <a:t>cohort</a:t>
                      </a:r>
                      <a:r>
                        <a:rPr sz="900" spc="-120">
                          <a:latin typeface="Calibri"/>
                          <a:cs typeface="Calibri"/>
                        </a:rPr>
                        <a:t> </a:t>
                      </a:r>
                      <a:r>
                        <a:rPr sz="900">
                          <a:latin typeface="Calibri"/>
                          <a:cs typeface="Calibri"/>
                        </a:rPr>
                        <a:t>data</a:t>
                      </a:r>
                      <a:r>
                        <a:rPr sz="900" spc="-65">
                          <a:latin typeface="Calibri"/>
                          <a:cs typeface="Calibri"/>
                        </a:rPr>
                        <a:t> </a:t>
                      </a:r>
                      <a:r>
                        <a:rPr sz="900">
                          <a:latin typeface="Calibri"/>
                          <a:cs typeface="Calibri"/>
                        </a:rPr>
                        <a:t>meetings</a:t>
                      </a:r>
                      <a:r>
                        <a:rPr sz="900" spc="45">
                          <a:latin typeface="Calibri"/>
                          <a:cs typeface="Calibri"/>
                        </a:rPr>
                        <a:t> </a:t>
                      </a:r>
                      <a:r>
                        <a:rPr sz="900" spc="-10">
                          <a:latin typeface="Calibri"/>
                          <a:cs typeface="Calibri"/>
                        </a:rPr>
                        <a:t>discussing</a:t>
                      </a:r>
                      <a:endParaRPr sz="900">
                        <a:latin typeface="Calibri"/>
                        <a:cs typeface="Calibri"/>
                      </a:endParaRPr>
                    </a:p>
                    <a:p>
                      <a:pPr marL="415290">
                        <a:lnSpc>
                          <a:spcPts val="1664"/>
                        </a:lnSpc>
                        <a:spcBef>
                          <a:spcPts val="45"/>
                        </a:spcBef>
                      </a:pPr>
                      <a:r>
                        <a:rPr sz="900">
                          <a:latin typeface="Calibri"/>
                          <a:cs typeface="Calibri"/>
                        </a:rPr>
                        <a:t>grades,</a:t>
                      </a:r>
                      <a:r>
                        <a:rPr sz="900" spc="-40">
                          <a:latin typeface="Calibri"/>
                          <a:cs typeface="Calibri"/>
                        </a:rPr>
                        <a:t> </a:t>
                      </a:r>
                      <a:r>
                        <a:rPr sz="900" spc="-10">
                          <a:latin typeface="Calibri"/>
                          <a:cs typeface="Calibri"/>
                        </a:rPr>
                        <a:t>attendance,</a:t>
                      </a:r>
                      <a:r>
                        <a:rPr sz="900" spc="40">
                          <a:latin typeface="Calibri"/>
                          <a:cs typeface="Calibri"/>
                        </a:rPr>
                        <a:t> </a:t>
                      </a:r>
                      <a:r>
                        <a:rPr sz="900">
                          <a:latin typeface="Calibri"/>
                          <a:cs typeface="Calibri"/>
                        </a:rPr>
                        <a:t>AVA</a:t>
                      </a:r>
                      <a:r>
                        <a:rPr sz="900" spc="15">
                          <a:latin typeface="Calibri"/>
                          <a:cs typeface="Calibri"/>
                        </a:rPr>
                        <a:t> </a:t>
                      </a:r>
                      <a:r>
                        <a:rPr sz="900">
                          <a:latin typeface="Calibri"/>
                          <a:cs typeface="Calibri"/>
                        </a:rPr>
                        <a:t>progression,</a:t>
                      </a:r>
                      <a:r>
                        <a:rPr sz="900" spc="-50">
                          <a:latin typeface="Calibri"/>
                          <a:cs typeface="Calibri"/>
                        </a:rPr>
                        <a:t> </a:t>
                      </a:r>
                      <a:r>
                        <a:rPr sz="900">
                          <a:latin typeface="Calibri"/>
                          <a:cs typeface="Calibri"/>
                        </a:rPr>
                        <a:t>and</a:t>
                      </a:r>
                      <a:r>
                        <a:rPr sz="900" spc="-70">
                          <a:latin typeface="Calibri"/>
                          <a:cs typeface="Calibri"/>
                        </a:rPr>
                        <a:t> </a:t>
                      </a:r>
                      <a:r>
                        <a:rPr sz="900">
                          <a:latin typeface="Calibri"/>
                          <a:cs typeface="Calibri"/>
                        </a:rPr>
                        <a:t>dropouts</a:t>
                      </a:r>
                      <a:r>
                        <a:rPr sz="900" spc="-20">
                          <a:latin typeface="Calibri"/>
                          <a:cs typeface="Calibri"/>
                        </a:rPr>
                        <a:t> </a:t>
                      </a:r>
                      <a:r>
                        <a:rPr sz="900" spc="-25">
                          <a:latin typeface="Calibri"/>
                          <a:cs typeface="Calibri"/>
                        </a:rPr>
                        <a:t>by</a:t>
                      </a:r>
                      <a:endParaRPr sz="900">
                        <a:latin typeface="Calibri"/>
                        <a:cs typeface="Calibri"/>
                      </a:endParaRPr>
                    </a:p>
                    <a:p>
                      <a:pPr marL="415290">
                        <a:lnSpc>
                          <a:spcPts val="1650"/>
                        </a:lnSpc>
                      </a:pPr>
                      <a:r>
                        <a:rPr sz="900">
                          <a:latin typeface="Calibri"/>
                          <a:cs typeface="Calibri"/>
                        </a:rPr>
                        <a:t>whole</a:t>
                      </a:r>
                      <a:r>
                        <a:rPr sz="900" spc="-20">
                          <a:latin typeface="Calibri"/>
                          <a:cs typeface="Calibri"/>
                        </a:rPr>
                        <a:t> </a:t>
                      </a:r>
                      <a:r>
                        <a:rPr sz="900">
                          <a:latin typeface="Calibri"/>
                          <a:cs typeface="Calibri"/>
                        </a:rPr>
                        <a:t>cohort</a:t>
                      </a:r>
                      <a:r>
                        <a:rPr sz="900" spc="-95">
                          <a:latin typeface="Calibri"/>
                          <a:cs typeface="Calibri"/>
                        </a:rPr>
                        <a:t> </a:t>
                      </a:r>
                      <a:r>
                        <a:rPr sz="900">
                          <a:latin typeface="Calibri"/>
                          <a:cs typeface="Calibri"/>
                        </a:rPr>
                        <a:t>and</a:t>
                      </a:r>
                      <a:r>
                        <a:rPr sz="900" spc="20">
                          <a:latin typeface="Calibri"/>
                          <a:cs typeface="Calibri"/>
                        </a:rPr>
                        <a:t> </a:t>
                      </a:r>
                      <a:r>
                        <a:rPr sz="900" spc="-10">
                          <a:latin typeface="Calibri"/>
                          <a:cs typeface="Calibri"/>
                        </a:rPr>
                        <a:t>subgroups</a:t>
                      </a:r>
                      <a:endParaRPr sz="900">
                        <a:latin typeface="Calibri"/>
                        <a:cs typeface="Calibri"/>
                      </a:endParaRPr>
                    </a:p>
                    <a:p>
                      <a:pPr marL="415290" indent="-343535">
                        <a:lnSpc>
                          <a:spcPts val="1664"/>
                        </a:lnSpc>
                        <a:buFont typeface="Arial"/>
                        <a:buChar char="•"/>
                        <a:tabLst>
                          <a:tab pos="414655" algn="l"/>
                          <a:tab pos="415290" algn="l"/>
                        </a:tabLst>
                      </a:pPr>
                      <a:r>
                        <a:rPr sz="900">
                          <a:latin typeface="Calibri"/>
                          <a:cs typeface="Calibri"/>
                        </a:rPr>
                        <a:t>Review</a:t>
                      </a:r>
                      <a:r>
                        <a:rPr sz="900" spc="15">
                          <a:latin typeface="Calibri"/>
                          <a:cs typeface="Calibri"/>
                        </a:rPr>
                        <a:t> </a:t>
                      </a:r>
                      <a:r>
                        <a:rPr sz="900">
                          <a:latin typeface="Calibri"/>
                          <a:cs typeface="Calibri"/>
                        </a:rPr>
                        <a:t>specific</a:t>
                      </a:r>
                      <a:r>
                        <a:rPr sz="900" spc="-15">
                          <a:latin typeface="Calibri"/>
                          <a:cs typeface="Calibri"/>
                        </a:rPr>
                        <a:t> </a:t>
                      </a:r>
                      <a:r>
                        <a:rPr sz="900" spc="-10">
                          <a:latin typeface="Calibri"/>
                          <a:cs typeface="Calibri"/>
                        </a:rPr>
                        <a:t>students</a:t>
                      </a:r>
                      <a:r>
                        <a:rPr sz="900" spc="-50">
                          <a:latin typeface="Calibri"/>
                          <a:cs typeface="Calibri"/>
                        </a:rPr>
                        <a:t> </a:t>
                      </a:r>
                      <a:r>
                        <a:rPr sz="900">
                          <a:latin typeface="Calibri"/>
                          <a:cs typeface="Calibri"/>
                        </a:rPr>
                        <a:t>by</a:t>
                      </a:r>
                      <a:r>
                        <a:rPr sz="900" spc="15">
                          <a:latin typeface="Calibri"/>
                          <a:cs typeface="Calibri"/>
                        </a:rPr>
                        <a:t> </a:t>
                      </a:r>
                      <a:r>
                        <a:rPr sz="900">
                          <a:latin typeface="Calibri"/>
                          <a:cs typeface="Calibri"/>
                        </a:rPr>
                        <a:t>name</a:t>
                      </a:r>
                      <a:r>
                        <a:rPr sz="900" spc="-50">
                          <a:latin typeface="Calibri"/>
                          <a:cs typeface="Calibri"/>
                        </a:rPr>
                        <a:t> </a:t>
                      </a:r>
                      <a:r>
                        <a:rPr sz="900">
                          <a:latin typeface="Calibri"/>
                          <a:cs typeface="Calibri"/>
                        </a:rPr>
                        <a:t>and</a:t>
                      </a:r>
                      <a:r>
                        <a:rPr sz="900" spc="-15">
                          <a:latin typeface="Calibri"/>
                          <a:cs typeface="Calibri"/>
                        </a:rPr>
                        <a:t> </a:t>
                      </a:r>
                      <a:r>
                        <a:rPr sz="900">
                          <a:latin typeface="Calibri"/>
                          <a:cs typeface="Calibri"/>
                        </a:rPr>
                        <a:t>support</a:t>
                      </a:r>
                      <a:r>
                        <a:rPr sz="900" spc="-114">
                          <a:latin typeface="Calibri"/>
                          <a:cs typeface="Calibri"/>
                        </a:rPr>
                        <a:t> </a:t>
                      </a:r>
                      <a:r>
                        <a:rPr sz="900" spc="-10">
                          <a:latin typeface="Calibri"/>
                          <a:cs typeface="Calibri"/>
                        </a:rPr>
                        <a:t>needs</a:t>
                      </a:r>
                      <a:endParaRPr sz="900">
                        <a:latin typeface="Calibri"/>
                        <a:cs typeface="Calibri"/>
                      </a:endParaRPr>
                    </a:p>
                    <a:p>
                      <a:pPr marL="415290">
                        <a:lnSpc>
                          <a:spcPts val="1664"/>
                        </a:lnSpc>
                        <a:spcBef>
                          <a:spcPts val="50"/>
                        </a:spcBef>
                      </a:pPr>
                      <a:r>
                        <a:rPr sz="900">
                          <a:latin typeface="Calibri"/>
                          <a:cs typeface="Calibri"/>
                        </a:rPr>
                        <a:t>based</a:t>
                      </a:r>
                      <a:r>
                        <a:rPr sz="900" spc="-70">
                          <a:latin typeface="Calibri"/>
                          <a:cs typeface="Calibri"/>
                        </a:rPr>
                        <a:t> </a:t>
                      </a:r>
                      <a:r>
                        <a:rPr sz="900">
                          <a:latin typeface="Calibri"/>
                          <a:cs typeface="Calibri"/>
                        </a:rPr>
                        <a:t>upon</a:t>
                      </a:r>
                      <a:r>
                        <a:rPr sz="900" spc="20">
                          <a:latin typeface="Calibri"/>
                          <a:cs typeface="Calibri"/>
                        </a:rPr>
                        <a:t> </a:t>
                      </a:r>
                      <a:r>
                        <a:rPr sz="900">
                          <a:latin typeface="Calibri"/>
                          <a:cs typeface="Calibri"/>
                        </a:rPr>
                        <a:t>transcript</a:t>
                      </a:r>
                      <a:r>
                        <a:rPr sz="900" spc="-100">
                          <a:latin typeface="Calibri"/>
                          <a:cs typeface="Calibri"/>
                        </a:rPr>
                        <a:t> </a:t>
                      </a:r>
                      <a:r>
                        <a:rPr sz="900">
                          <a:latin typeface="Calibri"/>
                          <a:cs typeface="Calibri"/>
                        </a:rPr>
                        <a:t>audit</a:t>
                      </a:r>
                      <a:r>
                        <a:rPr sz="900" spc="-30">
                          <a:latin typeface="Calibri"/>
                          <a:cs typeface="Calibri"/>
                        </a:rPr>
                        <a:t> </a:t>
                      </a:r>
                      <a:r>
                        <a:rPr sz="900" spc="-10">
                          <a:latin typeface="Calibri"/>
                          <a:cs typeface="Calibri"/>
                        </a:rPr>
                        <a:t>reviews</a:t>
                      </a:r>
                      <a:endParaRPr sz="900">
                        <a:latin typeface="Calibri"/>
                        <a:cs typeface="Calibri"/>
                      </a:endParaRPr>
                    </a:p>
                    <a:p>
                      <a:pPr marL="415290" indent="-343535">
                        <a:lnSpc>
                          <a:spcPts val="1664"/>
                        </a:lnSpc>
                        <a:buFont typeface="Arial"/>
                        <a:buChar char="•"/>
                        <a:tabLst>
                          <a:tab pos="414655" algn="l"/>
                          <a:tab pos="415290" algn="l"/>
                        </a:tabLst>
                      </a:pPr>
                      <a:r>
                        <a:rPr sz="900">
                          <a:latin typeface="Calibri"/>
                          <a:cs typeface="Calibri"/>
                        </a:rPr>
                        <a:t>Review</a:t>
                      </a:r>
                      <a:r>
                        <a:rPr sz="900" spc="40">
                          <a:latin typeface="Calibri"/>
                          <a:cs typeface="Calibri"/>
                        </a:rPr>
                        <a:t> </a:t>
                      </a:r>
                      <a:r>
                        <a:rPr sz="900">
                          <a:latin typeface="Calibri"/>
                          <a:cs typeface="Calibri"/>
                        </a:rPr>
                        <a:t>APS</a:t>
                      </a:r>
                      <a:r>
                        <a:rPr sz="900" spc="-55">
                          <a:latin typeface="Calibri"/>
                          <a:cs typeface="Calibri"/>
                        </a:rPr>
                        <a:t> </a:t>
                      </a:r>
                      <a:r>
                        <a:rPr sz="900">
                          <a:latin typeface="Calibri"/>
                          <a:cs typeface="Calibri"/>
                        </a:rPr>
                        <a:t>graphs</a:t>
                      </a:r>
                      <a:r>
                        <a:rPr sz="900" spc="-30">
                          <a:latin typeface="Calibri"/>
                          <a:cs typeface="Calibri"/>
                        </a:rPr>
                        <a:t> </a:t>
                      </a:r>
                      <a:r>
                        <a:rPr sz="900">
                          <a:latin typeface="Calibri"/>
                          <a:cs typeface="Calibri"/>
                        </a:rPr>
                        <a:t>dashboard</a:t>
                      </a:r>
                      <a:r>
                        <a:rPr sz="900" spc="-75">
                          <a:latin typeface="Calibri"/>
                          <a:cs typeface="Calibri"/>
                        </a:rPr>
                        <a:t> </a:t>
                      </a:r>
                      <a:r>
                        <a:rPr sz="900">
                          <a:latin typeface="Calibri"/>
                          <a:cs typeface="Calibri"/>
                        </a:rPr>
                        <a:t>workbooks</a:t>
                      </a:r>
                      <a:r>
                        <a:rPr sz="900" spc="5">
                          <a:latin typeface="Calibri"/>
                          <a:cs typeface="Calibri"/>
                        </a:rPr>
                        <a:t> </a:t>
                      </a:r>
                      <a:r>
                        <a:rPr sz="900" spc="-10">
                          <a:latin typeface="Calibri"/>
                          <a:cs typeface="Calibri"/>
                        </a:rPr>
                        <a:t>(student</a:t>
                      </a:r>
                      <a:endParaRPr sz="900">
                        <a:latin typeface="Calibri"/>
                        <a:cs typeface="Calibri"/>
                      </a:endParaRPr>
                    </a:p>
                    <a:p>
                      <a:pPr marL="415290">
                        <a:lnSpc>
                          <a:spcPts val="1664"/>
                        </a:lnSpc>
                        <a:spcBef>
                          <a:spcPts val="45"/>
                        </a:spcBef>
                      </a:pPr>
                      <a:r>
                        <a:rPr sz="900">
                          <a:latin typeface="Calibri"/>
                          <a:cs typeface="Calibri"/>
                        </a:rPr>
                        <a:t>grade</a:t>
                      </a:r>
                      <a:r>
                        <a:rPr sz="900" spc="-25">
                          <a:latin typeface="Calibri"/>
                          <a:cs typeface="Calibri"/>
                        </a:rPr>
                        <a:t> </a:t>
                      </a:r>
                      <a:r>
                        <a:rPr sz="900" spc="-10">
                          <a:latin typeface="Calibri"/>
                          <a:cs typeface="Calibri"/>
                        </a:rPr>
                        <a:t>profile,</a:t>
                      </a:r>
                      <a:r>
                        <a:rPr sz="900" spc="-60">
                          <a:latin typeface="Calibri"/>
                          <a:cs typeface="Calibri"/>
                        </a:rPr>
                        <a:t> </a:t>
                      </a:r>
                      <a:r>
                        <a:rPr sz="900">
                          <a:latin typeface="Calibri"/>
                          <a:cs typeface="Calibri"/>
                        </a:rPr>
                        <a:t>student</a:t>
                      </a:r>
                      <a:r>
                        <a:rPr sz="900" spc="-25">
                          <a:latin typeface="Calibri"/>
                          <a:cs typeface="Calibri"/>
                        </a:rPr>
                        <a:t> </a:t>
                      </a:r>
                      <a:r>
                        <a:rPr sz="900">
                          <a:latin typeface="Calibri"/>
                          <a:cs typeface="Calibri"/>
                        </a:rPr>
                        <a:t>credit</a:t>
                      </a:r>
                      <a:r>
                        <a:rPr sz="900" spc="50">
                          <a:latin typeface="Calibri"/>
                          <a:cs typeface="Calibri"/>
                        </a:rPr>
                        <a:t> </a:t>
                      </a:r>
                      <a:r>
                        <a:rPr sz="900">
                          <a:latin typeface="Calibri"/>
                          <a:cs typeface="Calibri"/>
                        </a:rPr>
                        <a:t>check,</a:t>
                      </a:r>
                      <a:r>
                        <a:rPr sz="900" spc="-55">
                          <a:latin typeface="Calibri"/>
                          <a:cs typeface="Calibri"/>
                        </a:rPr>
                        <a:t> </a:t>
                      </a:r>
                      <a:r>
                        <a:rPr sz="900" spc="-10">
                          <a:latin typeface="Calibri"/>
                          <a:cs typeface="Calibri"/>
                        </a:rPr>
                        <a:t>student</a:t>
                      </a:r>
                      <a:endParaRPr sz="900">
                        <a:latin typeface="Calibri"/>
                        <a:cs typeface="Calibri"/>
                      </a:endParaRPr>
                    </a:p>
                    <a:p>
                      <a:pPr marL="415290">
                        <a:lnSpc>
                          <a:spcPts val="1650"/>
                        </a:lnSpc>
                      </a:pPr>
                      <a:r>
                        <a:rPr sz="900" spc="-10">
                          <a:latin typeface="Calibri"/>
                          <a:cs typeface="Calibri"/>
                        </a:rPr>
                        <a:t>attendance,</a:t>
                      </a:r>
                      <a:r>
                        <a:rPr sz="900" spc="20">
                          <a:latin typeface="Calibri"/>
                          <a:cs typeface="Calibri"/>
                        </a:rPr>
                        <a:t> </a:t>
                      </a:r>
                      <a:r>
                        <a:rPr sz="900">
                          <a:latin typeface="Calibri"/>
                          <a:cs typeface="Calibri"/>
                        </a:rPr>
                        <a:t>student</a:t>
                      </a:r>
                      <a:r>
                        <a:rPr sz="900" spc="-30">
                          <a:latin typeface="Calibri"/>
                          <a:cs typeface="Calibri"/>
                        </a:rPr>
                        <a:t> </a:t>
                      </a:r>
                      <a:r>
                        <a:rPr sz="900">
                          <a:latin typeface="Calibri"/>
                          <a:cs typeface="Calibri"/>
                        </a:rPr>
                        <a:t>behavior)</a:t>
                      </a:r>
                      <a:r>
                        <a:rPr sz="900" spc="350">
                          <a:latin typeface="Calibri"/>
                          <a:cs typeface="Calibri"/>
                        </a:rPr>
                        <a:t> </a:t>
                      </a:r>
                      <a:r>
                        <a:rPr sz="900">
                          <a:latin typeface="Calibri"/>
                          <a:cs typeface="Calibri"/>
                        </a:rPr>
                        <a:t>is</a:t>
                      </a:r>
                      <a:r>
                        <a:rPr sz="900" spc="-35">
                          <a:latin typeface="Calibri"/>
                          <a:cs typeface="Calibri"/>
                        </a:rPr>
                        <a:t> </a:t>
                      </a:r>
                      <a:r>
                        <a:rPr sz="900">
                          <a:latin typeface="Calibri"/>
                          <a:cs typeface="Calibri"/>
                        </a:rPr>
                        <a:t>discussed</a:t>
                      </a:r>
                      <a:r>
                        <a:rPr sz="900" spc="-80">
                          <a:latin typeface="Calibri"/>
                          <a:cs typeface="Calibri"/>
                        </a:rPr>
                        <a:t> </a:t>
                      </a:r>
                      <a:r>
                        <a:rPr sz="900">
                          <a:latin typeface="Calibri"/>
                          <a:cs typeface="Calibri"/>
                        </a:rPr>
                        <a:t>to inform</a:t>
                      </a:r>
                      <a:r>
                        <a:rPr sz="900" spc="-85">
                          <a:latin typeface="Calibri"/>
                          <a:cs typeface="Calibri"/>
                        </a:rPr>
                        <a:t> </a:t>
                      </a:r>
                      <a:r>
                        <a:rPr sz="900" spc="-20">
                          <a:latin typeface="Calibri"/>
                          <a:cs typeface="Calibri"/>
                        </a:rPr>
                        <a:t>next</a:t>
                      </a:r>
                      <a:endParaRPr sz="900">
                        <a:latin typeface="Calibri"/>
                        <a:cs typeface="Calibri"/>
                      </a:endParaRPr>
                    </a:p>
                    <a:p>
                      <a:pPr marL="415290">
                        <a:lnSpc>
                          <a:spcPts val="1664"/>
                        </a:lnSpc>
                      </a:pPr>
                      <a:r>
                        <a:rPr sz="900">
                          <a:latin typeface="Calibri"/>
                          <a:cs typeface="Calibri"/>
                        </a:rPr>
                        <a:t>steps</a:t>
                      </a:r>
                      <a:r>
                        <a:rPr sz="900" spc="-40">
                          <a:latin typeface="Calibri"/>
                          <a:cs typeface="Calibri"/>
                        </a:rPr>
                        <a:t> </a:t>
                      </a:r>
                      <a:r>
                        <a:rPr sz="900">
                          <a:latin typeface="Calibri"/>
                          <a:cs typeface="Calibri"/>
                        </a:rPr>
                        <a:t>towards</a:t>
                      </a:r>
                      <a:r>
                        <a:rPr sz="900" spc="-50">
                          <a:latin typeface="Calibri"/>
                          <a:cs typeface="Calibri"/>
                        </a:rPr>
                        <a:t> </a:t>
                      </a:r>
                      <a:r>
                        <a:rPr sz="900" spc="-10">
                          <a:latin typeface="Calibri"/>
                          <a:cs typeface="Calibri"/>
                        </a:rPr>
                        <a:t>reaching</a:t>
                      </a:r>
                      <a:r>
                        <a:rPr sz="900" spc="-80">
                          <a:latin typeface="Calibri"/>
                          <a:cs typeface="Calibri"/>
                        </a:rPr>
                        <a:t> </a:t>
                      </a:r>
                      <a:r>
                        <a:rPr sz="900">
                          <a:latin typeface="Calibri"/>
                          <a:cs typeface="Calibri"/>
                        </a:rPr>
                        <a:t>the</a:t>
                      </a:r>
                      <a:r>
                        <a:rPr sz="900" spc="35">
                          <a:latin typeface="Calibri"/>
                          <a:cs typeface="Calibri"/>
                        </a:rPr>
                        <a:t> </a:t>
                      </a:r>
                      <a:r>
                        <a:rPr sz="900">
                          <a:latin typeface="Calibri"/>
                          <a:cs typeface="Calibri"/>
                        </a:rPr>
                        <a:t>smart</a:t>
                      </a:r>
                      <a:r>
                        <a:rPr sz="900" spc="-114">
                          <a:latin typeface="Calibri"/>
                          <a:cs typeface="Calibri"/>
                        </a:rPr>
                        <a:t> </a:t>
                      </a:r>
                      <a:r>
                        <a:rPr sz="900">
                          <a:latin typeface="Calibri"/>
                          <a:cs typeface="Calibri"/>
                        </a:rPr>
                        <a:t>goals</a:t>
                      </a:r>
                      <a:r>
                        <a:rPr sz="900" spc="35">
                          <a:latin typeface="Calibri"/>
                          <a:cs typeface="Calibri"/>
                        </a:rPr>
                        <a:t> </a:t>
                      </a:r>
                      <a:r>
                        <a:rPr sz="900">
                          <a:latin typeface="Calibri"/>
                          <a:cs typeface="Calibri"/>
                        </a:rPr>
                        <a:t>listed</a:t>
                      </a:r>
                      <a:r>
                        <a:rPr sz="900" spc="10">
                          <a:latin typeface="Calibri"/>
                          <a:cs typeface="Calibri"/>
                        </a:rPr>
                        <a:t> </a:t>
                      </a:r>
                      <a:r>
                        <a:rPr sz="900" spc="-10">
                          <a:latin typeface="Calibri"/>
                          <a:cs typeface="Calibri"/>
                        </a:rPr>
                        <a:t>above</a:t>
                      </a:r>
                      <a:endParaRPr sz="900">
                        <a:latin typeface="Calibri"/>
                        <a:cs typeface="Calibri"/>
                      </a:endParaRPr>
                    </a:p>
                    <a:p>
                      <a:pPr marL="415290" indent="-343535">
                        <a:lnSpc>
                          <a:spcPct val="100000"/>
                        </a:lnSpc>
                        <a:spcBef>
                          <a:spcPts val="50"/>
                        </a:spcBef>
                        <a:buFont typeface="Arial"/>
                        <a:buChar char="•"/>
                        <a:tabLst>
                          <a:tab pos="414655" algn="l"/>
                          <a:tab pos="415290" algn="l"/>
                        </a:tabLst>
                      </a:pPr>
                      <a:r>
                        <a:rPr sz="900">
                          <a:latin typeface="Calibri"/>
                          <a:cs typeface="Calibri"/>
                        </a:rPr>
                        <a:t>Monthly</a:t>
                      </a:r>
                      <a:r>
                        <a:rPr sz="900" spc="5">
                          <a:latin typeface="Calibri"/>
                          <a:cs typeface="Calibri"/>
                        </a:rPr>
                        <a:t> </a:t>
                      </a:r>
                      <a:r>
                        <a:rPr sz="900" spc="-10">
                          <a:latin typeface="Calibri"/>
                          <a:cs typeface="Calibri"/>
                        </a:rPr>
                        <a:t>monitoring</a:t>
                      </a:r>
                      <a:r>
                        <a:rPr sz="900" spc="-90">
                          <a:latin typeface="Calibri"/>
                          <a:cs typeface="Calibri"/>
                        </a:rPr>
                        <a:t> </a:t>
                      </a:r>
                      <a:r>
                        <a:rPr sz="900">
                          <a:latin typeface="Calibri"/>
                          <a:cs typeface="Calibri"/>
                        </a:rPr>
                        <a:t>of</a:t>
                      </a:r>
                      <a:r>
                        <a:rPr sz="900" spc="-5">
                          <a:latin typeface="Calibri"/>
                          <a:cs typeface="Calibri"/>
                        </a:rPr>
                        <a:t> </a:t>
                      </a:r>
                      <a:r>
                        <a:rPr sz="900">
                          <a:latin typeface="Calibri"/>
                          <a:cs typeface="Calibri"/>
                        </a:rPr>
                        <a:t>students</a:t>
                      </a:r>
                      <a:r>
                        <a:rPr sz="900" spc="-60">
                          <a:latin typeface="Calibri"/>
                          <a:cs typeface="Calibri"/>
                        </a:rPr>
                        <a:t> </a:t>
                      </a:r>
                      <a:r>
                        <a:rPr sz="900">
                          <a:latin typeface="Calibri"/>
                          <a:cs typeface="Calibri"/>
                        </a:rPr>
                        <a:t>at</a:t>
                      </a:r>
                      <a:r>
                        <a:rPr sz="900" spc="20">
                          <a:latin typeface="Calibri"/>
                          <a:cs typeface="Calibri"/>
                        </a:rPr>
                        <a:t> </a:t>
                      </a:r>
                      <a:r>
                        <a:rPr sz="900">
                          <a:latin typeface="Calibri"/>
                          <a:cs typeface="Calibri"/>
                        </a:rPr>
                        <a:t>Phoenix</a:t>
                      </a:r>
                      <a:r>
                        <a:rPr sz="900" spc="-10">
                          <a:latin typeface="Calibri"/>
                          <a:cs typeface="Calibri"/>
                        </a:rPr>
                        <a:t> Academy</a:t>
                      </a:r>
                      <a:endParaRPr sz="900">
                        <a:latin typeface="Calibri"/>
                        <a:cs typeface="Calibri"/>
                      </a:endParaRPr>
                    </a:p>
                  </a:txBody>
                  <a:tcPr marL="0" marR="0" marT="1547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90099">
                        <a:alpha val="39999"/>
                      </a:srgbClr>
                    </a:solidFill>
                  </a:tcPr>
                </a:tc>
                <a:tc>
                  <a:txBody>
                    <a:bodyPr/>
                    <a:lstStyle/>
                    <a:p>
                      <a:pPr>
                        <a:lnSpc>
                          <a:spcPct val="100000"/>
                        </a:lnSpc>
                      </a:pPr>
                      <a:endParaRPr sz="9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90099">
                        <a:alpha val="29019"/>
                      </a:srgbClr>
                    </a:solidFill>
                  </a:tcPr>
                </a:tc>
                <a:tc>
                  <a:txBody>
                    <a:bodyPr/>
                    <a:lstStyle/>
                    <a:p>
                      <a:pPr>
                        <a:lnSpc>
                          <a:spcPct val="100000"/>
                        </a:lnSpc>
                      </a:pPr>
                      <a:endParaRPr sz="9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90099">
                        <a:alpha val="19999"/>
                      </a:srgbClr>
                    </a:solidFill>
                  </a:tcPr>
                </a:tc>
                <a:extLst>
                  <a:ext uri="{0D108BD9-81ED-4DB2-BD59-A6C34878D82A}">
                    <a16:rowId xmlns:a16="http://schemas.microsoft.com/office/drawing/2014/main" val="10001"/>
                  </a:ext>
                </a:extLst>
              </a:tr>
            </a:tbl>
          </a:graphicData>
        </a:graphic>
      </p:graphicFrame>
      <p:grpSp>
        <p:nvGrpSpPr>
          <p:cNvPr id="13" name="object 13"/>
          <p:cNvGrpSpPr/>
          <p:nvPr/>
        </p:nvGrpSpPr>
        <p:grpSpPr>
          <a:xfrm>
            <a:off x="1524000" y="1617503"/>
            <a:ext cx="9139238" cy="1623616"/>
            <a:chOff x="0" y="2588005"/>
            <a:chExt cx="14622780" cy="2597785"/>
          </a:xfrm>
        </p:grpSpPr>
        <p:sp>
          <p:nvSpPr>
            <p:cNvPr id="14" name="object 14"/>
            <p:cNvSpPr/>
            <p:nvPr/>
          </p:nvSpPr>
          <p:spPr>
            <a:xfrm>
              <a:off x="4862321" y="2922396"/>
              <a:ext cx="4876800" cy="2257425"/>
            </a:xfrm>
            <a:custGeom>
              <a:avLst/>
              <a:gdLst/>
              <a:ahLst/>
              <a:cxnLst/>
              <a:rect l="l" t="t" r="r" b="b"/>
              <a:pathLst>
                <a:path w="4876800" h="2257425">
                  <a:moveTo>
                    <a:pt x="4876800" y="0"/>
                  </a:moveTo>
                  <a:lnTo>
                    <a:pt x="0" y="0"/>
                  </a:lnTo>
                  <a:lnTo>
                    <a:pt x="0" y="2256916"/>
                  </a:lnTo>
                  <a:lnTo>
                    <a:pt x="4876800" y="2256916"/>
                  </a:lnTo>
                  <a:lnTo>
                    <a:pt x="4876800" y="0"/>
                  </a:lnTo>
                  <a:close/>
                </a:path>
              </a:pathLst>
            </a:custGeom>
            <a:solidFill>
              <a:srgbClr val="990099">
                <a:alpha val="29019"/>
              </a:srgbClr>
            </a:solidFill>
          </p:spPr>
          <p:txBody>
            <a:bodyPr wrap="square" lIns="0" tIns="0" rIns="0" bIns="0" rtlCol="0"/>
            <a:lstStyle/>
            <a:p>
              <a:pPr defTabSz="571500"/>
              <a:endParaRPr sz="1125" kern="0">
                <a:solidFill>
                  <a:sysClr val="windowText" lastClr="000000"/>
                </a:solidFill>
              </a:endParaRPr>
            </a:p>
          </p:txBody>
        </p:sp>
        <p:sp>
          <p:nvSpPr>
            <p:cNvPr id="15" name="object 15"/>
            <p:cNvSpPr/>
            <p:nvPr/>
          </p:nvSpPr>
          <p:spPr>
            <a:xfrm>
              <a:off x="9739121" y="2922396"/>
              <a:ext cx="4876800" cy="2257425"/>
            </a:xfrm>
            <a:custGeom>
              <a:avLst/>
              <a:gdLst/>
              <a:ahLst/>
              <a:cxnLst/>
              <a:rect l="l" t="t" r="r" b="b"/>
              <a:pathLst>
                <a:path w="4876800" h="2257425">
                  <a:moveTo>
                    <a:pt x="4876800" y="0"/>
                  </a:moveTo>
                  <a:lnTo>
                    <a:pt x="0" y="0"/>
                  </a:lnTo>
                  <a:lnTo>
                    <a:pt x="0" y="2256916"/>
                  </a:lnTo>
                  <a:lnTo>
                    <a:pt x="4876800" y="2256916"/>
                  </a:lnTo>
                  <a:lnTo>
                    <a:pt x="4876800" y="0"/>
                  </a:lnTo>
                  <a:close/>
                </a:path>
              </a:pathLst>
            </a:custGeom>
            <a:solidFill>
              <a:srgbClr val="990099">
                <a:alpha val="19999"/>
              </a:srgbClr>
            </a:solidFill>
          </p:spPr>
          <p:txBody>
            <a:bodyPr wrap="square" lIns="0" tIns="0" rIns="0" bIns="0" rtlCol="0"/>
            <a:lstStyle/>
            <a:p>
              <a:pPr defTabSz="571500"/>
              <a:endParaRPr sz="1125" kern="0">
                <a:solidFill>
                  <a:sysClr val="windowText" lastClr="000000"/>
                </a:solidFill>
              </a:endParaRPr>
            </a:p>
          </p:txBody>
        </p:sp>
        <p:sp>
          <p:nvSpPr>
            <p:cNvPr id="16" name="object 16"/>
            <p:cNvSpPr/>
            <p:nvPr/>
          </p:nvSpPr>
          <p:spPr>
            <a:xfrm>
              <a:off x="4862321" y="2903346"/>
              <a:ext cx="4876800" cy="2282825"/>
            </a:xfrm>
            <a:custGeom>
              <a:avLst/>
              <a:gdLst/>
              <a:ahLst/>
              <a:cxnLst/>
              <a:rect l="l" t="t" r="r" b="b"/>
              <a:pathLst>
                <a:path w="4876800" h="2282825">
                  <a:moveTo>
                    <a:pt x="0" y="0"/>
                  </a:moveTo>
                  <a:lnTo>
                    <a:pt x="0" y="2282316"/>
                  </a:lnTo>
                </a:path>
                <a:path w="4876800" h="2282825">
                  <a:moveTo>
                    <a:pt x="4876800" y="0"/>
                  </a:moveTo>
                  <a:lnTo>
                    <a:pt x="4876800" y="2282316"/>
                  </a:lnTo>
                </a:path>
              </a:pathLst>
            </a:custGeom>
            <a:ln w="12700">
              <a:solidFill>
                <a:srgbClr val="FFFFFF"/>
              </a:solidFill>
            </a:ln>
          </p:spPr>
          <p:txBody>
            <a:bodyPr wrap="square" lIns="0" tIns="0" rIns="0" bIns="0" rtlCol="0"/>
            <a:lstStyle/>
            <a:p>
              <a:pPr defTabSz="571500"/>
              <a:endParaRPr sz="1125" kern="0">
                <a:solidFill>
                  <a:sysClr val="windowText" lastClr="000000"/>
                </a:solidFill>
              </a:endParaRPr>
            </a:p>
          </p:txBody>
        </p:sp>
        <p:sp>
          <p:nvSpPr>
            <p:cNvPr id="17" name="object 17"/>
            <p:cNvSpPr/>
            <p:nvPr/>
          </p:nvSpPr>
          <p:spPr>
            <a:xfrm>
              <a:off x="0" y="2903346"/>
              <a:ext cx="14622780" cy="38100"/>
            </a:xfrm>
            <a:custGeom>
              <a:avLst/>
              <a:gdLst/>
              <a:ahLst/>
              <a:cxnLst/>
              <a:rect l="l" t="t" r="r" b="b"/>
              <a:pathLst>
                <a:path w="14622780" h="38100">
                  <a:moveTo>
                    <a:pt x="14622271" y="0"/>
                  </a:moveTo>
                  <a:lnTo>
                    <a:pt x="0" y="0"/>
                  </a:lnTo>
                  <a:lnTo>
                    <a:pt x="0" y="38100"/>
                  </a:lnTo>
                  <a:lnTo>
                    <a:pt x="14622271" y="38100"/>
                  </a:lnTo>
                  <a:lnTo>
                    <a:pt x="14622271" y="0"/>
                  </a:lnTo>
                  <a:close/>
                </a:path>
              </a:pathLst>
            </a:custGeom>
            <a:solidFill>
              <a:srgbClr val="FFFFFF">
                <a:alpha val="19999"/>
              </a:srgbClr>
            </a:solidFill>
          </p:spPr>
          <p:txBody>
            <a:bodyPr wrap="square" lIns="0" tIns="0" rIns="0" bIns="0" rtlCol="0"/>
            <a:lstStyle/>
            <a:p>
              <a:pPr defTabSz="571500"/>
              <a:endParaRPr sz="1125" kern="0">
                <a:solidFill>
                  <a:sysClr val="windowText" lastClr="000000"/>
                </a:solidFill>
              </a:endParaRPr>
            </a:p>
          </p:txBody>
        </p:sp>
        <p:sp>
          <p:nvSpPr>
            <p:cNvPr id="18" name="object 18"/>
            <p:cNvSpPr/>
            <p:nvPr/>
          </p:nvSpPr>
          <p:spPr>
            <a:xfrm>
              <a:off x="14615921" y="2588005"/>
              <a:ext cx="0" cy="2597785"/>
            </a:xfrm>
            <a:custGeom>
              <a:avLst/>
              <a:gdLst/>
              <a:ahLst/>
              <a:cxnLst/>
              <a:rect l="l" t="t" r="r" b="b"/>
              <a:pathLst>
                <a:path h="2597785">
                  <a:moveTo>
                    <a:pt x="0" y="0"/>
                  </a:moveTo>
                  <a:lnTo>
                    <a:pt x="0" y="2597658"/>
                  </a:lnTo>
                </a:path>
              </a:pathLst>
            </a:custGeom>
            <a:ln w="12700">
              <a:solidFill>
                <a:srgbClr val="FFFFFF"/>
              </a:solidFill>
            </a:ln>
          </p:spPr>
          <p:txBody>
            <a:bodyPr wrap="square" lIns="0" tIns="0" rIns="0" bIns="0" rtlCol="0"/>
            <a:lstStyle/>
            <a:p>
              <a:pPr defTabSz="571500"/>
              <a:endParaRPr sz="1125" kern="0">
                <a:solidFill>
                  <a:sysClr val="windowText" lastClr="000000"/>
                </a:solidFill>
              </a:endParaRPr>
            </a:p>
          </p:txBody>
        </p:sp>
        <p:sp>
          <p:nvSpPr>
            <p:cNvPr id="19" name="object 19"/>
            <p:cNvSpPr/>
            <p:nvPr/>
          </p:nvSpPr>
          <p:spPr>
            <a:xfrm>
              <a:off x="0" y="2588005"/>
              <a:ext cx="14622780" cy="2597785"/>
            </a:xfrm>
            <a:custGeom>
              <a:avLst/>
              <a:gdLst/>
              <a:ahLst/>
              <a:cxnLst/>
              <a:rect l="l" t="t" r="r" b="b"/>
              <a:pathLst>
                <a:path w="14622780" h="2597785">
                  <a:moveTo>
                    <a:pt x="14622272" y="2584958"/>
                  </a:moveTo>
                  <a:lnTo>
                    <a:pt x="0" y="2584958"/>
                  </a:lnTo>
                  <a:lnTo>
                    <a:pt x="0" y="2597658"/>
                  </a:lnTo>
                  <a:lnTo>
                    <a:pt x="14622272" y="2597658"/>
                  </a:lnTo>
                  <a:lnTo>
                    <a:pt x="14622272" y="2584958"/>
                  </a:lnTo>
                  <a:close/>
                </a:path>
                <a:path w="14622780" h="2597785">
                  <a:moveTo>
                    <a:pt x="14622272" y="0"/>
                  </a:moveTo>
                  <a:lnTo>
                    <a:pt x="0" y="0"/>
                  </a:lnTo>
                  <a:lnTo>
                    <a:pt x="0" y="12700"/>
                  </a:lnTo>
                  <a:lnTo>
                    <a:pt x="14622272" y="12700"/>
                  </a:lnTo>
                  <a:lnTo>
                    <a:pt x="14622272" y="0"/>
                  </a:lnTo>
                  <a:close/>
                </a:path>
              </a:pathLst>
            </a:custGeom>
            <a:solidFill>
              <a:srgbClr val="FFFFFF">
                <a:alpha val="19999"/>
              </a:srgbClr>
            </a:solidFill>
          </p:spPr>
          <p:txBody>
            <a:bodyPr wrap="square" lIns="0" tIns="0" rIns="0" bIns="0" rtlCol="0"/>
            <a:lstStyle/>
            <a:p>
              <a:pPr defTabSz="571500"/>
              <a:endParaRPr sz="1125" kern="0">
                <a:solidFill>
                  <a:sysClr val="windowText" lastClr="000000"/>
                </a:solidFill>
              </a:endParaRPr>
            </a:p>
          </p:txBody>
        </p:sp>
      </p:grpSp>
      <p:sp>
        <p:nvSpPr>
          <p:cNvPr id="20" name="object 20"/>
          <p:cNvSpPr txBox="1"/>
          <p:nvPr/>
        </p:nvSpPr>
        <p:spPr>
          <a:xfrm>
            <a:off x="1524000" y="1625441"/>
            <a:ext cx="9131300" cy="171185"/>
          </a:xfrm>
          <a:prstGeom prst="rect">
            <a:avLst/>
          </a:prstGeom>
          <a:solidFill>
            <a:srgbClr val="000000"/>
          </a:solidFill>
        </p:spPr>
        <p:txBody>
          <a:bodyPr vert="horz" wrap="square" lIns="0" tIns="21828" rIns="0" bIns="0" rtlCol="0">
            <a:spAutoFit/>
          </a:bodyPr>
          <a:lstStyle/>
          <a:p>
            <a:pPr marR="1984" algn="ctr" defTabSz="571500">
              <a:spcBef>
                <a:spcPts val="172"/>
              </a:spcBef>
            </a:pPr>
            <a:r>
              <a:rPr sz="969" b="1" kern="0">
                <a:solidFill>
                  <a:srgbClr val="FFFFFF"/>
                </a:solidFill>
                <a:latin typeface="Arial"/>
                <a:cs typeface="Arial"/>
              </a:rPr>
              <a:t>SMART</a:t>
            </a:r>
            <a:r>
              <a:rPr sz="969" b="1" kern="0" spc="75">
                <a:solidFill>
                  <a:srgbClr val="FFFFFF"/>
                </a:solidFill>
                <a:latin typeface="Arial"/>
                <a:cs typeface="Arial"/>
              </a:rPr>
              <a:t> </a:t>
            </a:r>
            <a:r>
              <a:rPr sz="969" b="1" kern="0">
                <a:solidFill>
                  <a:srgbClr val="FFFFFF"/>
                </a:solidFill>
                <a:latin typeface="Arial"/>
                <a:cs typeface="Arial"/>
              </a:rPr>
              <a:t>Goals</a:t>
            </a:r>
            <a:r>
              <a:rPr sz="969" b="1" kern="0" spc="38">
                <a:solidFill>
                  <a:srgbClr val="FFFFFF"/>
                </a:solidFill>
                <a:latin typeface="Arial"/>
                <a:cs typeface="Arial"/>
              </a:rPr>
              <a:t> </a:t>
            </a:r>
            <a:r>
              <a:rPr sz="969" b="1" kern="0">
                <a:solidFill>
                  <a:srgbClr val="FFFFFF"/>
                </a:solidFill>
                <a:latin typeface="Arial"/>
                <a:cs typeface="Arial"/>
              </a:rPr>
              <a:t>(High</a:t>
            </a:r>
            <a:r>
              <a:rPr sz="969" b="1" kern="0" spc="75">
                <a:solidFill>
                  <a:srgbClr val="FFFFFF"/>
                </a:solidFill>
                <a:latin typeface="Arial"/>
                <a:cs typeface="Arial"/>
              </a:rPr>
              <a:t> </a:t>
            </a:r>
            <a:r>
              <a:rPr sz="969" b="1" kern="0" spc="-6">
                <a:solidFill>
                  <a:srgbClr val="FFFFFF"/>
                </a:solidFill>
                <a:latin typeface="Arial"/>
                <a:cs typeface="Arial"/>
              </a:rPr>
              <a:t>School)</a:t>
            </a:r>
            <a:endParaRPr sz="969" kern="0">
              <a:solidFill>
                <a:sysClr val="windowText" lastClr="000000"/>
              </a:solidFill>
              <a:latin typeface="Arial"/>
              <a:cs typeface="Arial"/>
            </a:endParaRPr>
          </a:p>
        </p:txBody>
      </p:sp>
      <p:sp>
        <p:nvSpPr>
          <p:cNvPr id="21" name="object 21"/>
          <p:cNvSpPr txBox="1"/>
          <p:nvPr/>
        </p:nvSpPr>
        <p:spPr>
          <a:xfrm>
            <a:off x="1524000" y="1838404"/>
            <a:ext cx="3035300" cy="295081"/>
          </a:xfrm>
          <a:prstGeom prst="rect">
            <a:avLst/>
          </a:prstGeom>
          <a:solidFill>
            <a:srgbClr val="990099">
              <a:alpha val="39999"/>
            </a:srgbClr>
          </a:solidFill>
        </p:spPr>
        <p:txBody>
          <a:bodyPr vert="horz" wrap="square" lIns="0" tIns="6350" rIns="0" bIns="0" rtlCol="0">
            <a:spAutoFit/>
          </a:bodyPr>
          <a:lstStyle/>
          <a:p>
            <a:pPr marR="10319" algn="ctr" defTabSz="571500">
              <a:spcBef>
                <a:spcPts val="50"/>
              </a:spcBef>
            </a:pPr>
            <a:r>
              <a:rPr sz="938" kern="0">
                <a:solidFill>
                  <a:sysClr val="windowText" lastClr="000000"/>
                </a:solidFill>
                <a:latin typeface="Calibri"/>
                <a:cs typeface="Calibri"/>
              </a:rPr>
              <a:t>The</a:t>
            </a:r>
            <a:r>
              <a:rPr sz="938" kern="0" spc="9">
                <a:solidFill>
                  <a:sysClr val="windowText" lastClr="000000"/>
                </a:solidFill>
                <a:latin typeface="Calibri"/>
                <a:cs typeface="Calibri"/>
              </a:rPr>
              <a:t> </a:t>
            </a:r>
            <a:r>
              <a:rPr sz="938" kern="0">
                <a:solidFill>
                  <a:sysClr val="windowText" lastClr="000000"/>
                </a:solidFill>
                <a:latin typeface="Calibri"/>
                <a:cs typeface="Calibri"/>
              </a:rPr>
              <a:t>percentage</a:t>
            </a:r>
            <a:r>
              <a:rPr sz="938" kern="0" spc="-47">
                <a:solidFill>
                  <a:sysClr val="windowText" lastClr="000000"/>
                </a:solidFill>
                <a:latin typeface="Calibri"/>
                <a:cs typeface="Calibri"/>
              </a:rPr>
              <a:t> </a:t>
            </a:r>
            <a:r>
              <a:rPr sz="938" kern="0">
                <a:solidFill>
                  <a:sysClr val="windowText" lastClr="000000"/>
                </a:solidFill>
                <a:latin typeface="Calibri"/>
                <a:cs typeface="Calibri"/>
              </a:rPr>
              <a:t>of students</a:t>
            </a:r>
            <a:r>
              <a:rPr sz="938" kern="0" spc="-38">
                <a:solidFill>
                  <a:sysClr val="windowText" lastClr="000000"/>
                </a:solidFill>
                <a:latin typeface="Calibri"/>
                <a:cs typeface="Calibri"/>
              </a:rPr>
              <a:t> </a:t>
            </a:r>
            <a:r>
              <a:rPr sz="938" kern="0">
                <a:solidFill>
                  <a:sysClr val="windowText" lastClr="000000"/>
                </a:solidFill>
                <a:latin typeface="Calibri"/>
                <a:cs typeface="Calibri"/>
              </a:rPr>
              <a:t>who</a:t>
            </a:r>
            <a:r>
              <a:rPr sz="938" kern="0" spc="-25">
                <a:solidFill>
                  <a:sysClr val="windowText" lastClr="000000"/>
                </a:solidFill>
                <a:latin typeface="Calibri"/>
                <a:cs typeface="Calibri"/>
              </a:rPr>
              <a:t> </a:t>
            </a:r>
            <a:r>
              <a:rPr sz="938" kern="0">
                <a:solidFill>
                  <a:sysClr val="windowText" lastClr="000000"/>
                </a:solidFill>
                <a:latin typeface="Calibri"/>
                <a:cs typeface="Calibri"/>
              </a:rPr>
              <a:t>graduate</a:t>
            </a:r>
            <a:r>
              <a:rPr sz="938" kern="0" spc="-44">
                <a:solidFill>
                  <a:sysClr val="windowText" lastClr="000000"/>
                </a:solidFill>
                <a:latin typeface="Calibri"/>
                <a:cs typeface="Calibri"/>
              </a:rPr>
              <a:t> </a:t>
            </a:r>
            <a:r>
              <a:rPr sz="938" kern="0">
                <a:solidFill>
                  <a:sysClr val="windowText" lastClr="000000"/>
                </a:solidFill>
                <a:latin typeface="Calibri"/>
                <a:cs typeface="Calibri"/>
              </a:rPr>
              <a:t>in</a:t>
            </a:r>
            <a:r>
              <a:rPr sz="938" kern="0" spc="-22">
                <a:solidFill>
                  <a:sysClr val="windowText" lastClr="000000"/>
                </a:solidFill>
                <a:latin typeface="Calibri"/>
                <a:cs typeface="Calibri"/>
              </a:rPr>
              <a:t> </a:t>
            </a:r>
            <a:r>
              <a:rPr sz="938" kern="0">
                <a:solidFill>
                  <a:sysClr val="windowText" lastClr="000000"/>
                </a:solidFill>
                <a:latin typeface="Calibri"/>
                <a:cs typeface="Calibri"/>
              </a:rPr>
              <a:t>four</a:t>
            </a:r>
            <a:r>
              <a:rPr sz="938" kern="0" spc="9">
                <a:solidFill>
                  <a:sysClr val="windowText" lastClr="000000"/>
                </a:solidFill>
                <a:latin typeface="Calibri"/>
                <a:cs typeface="Calibri"/>
              </a:rPr>
              <a:t> </a:t>
            </a:r>
            <a:r>
              <a:rPr sz="938" kern="0">
                <a:solidFill>
                  <a:sysClr val="windowText" lastClr="000000"/>
                </a:solidFill>
                <a:latin typeface="Calibri"/>
                <a:cs typeface="Calibri"/>
              </a:rPr>
              <a:t>years</a:t>
            </a:r>
            <a:r>
              <a:rPr sz="938" kern="0" spc="19">
                <a:solidFill>
                  <a:sysClr val="windowText" lastClr="000000"/>
                </a:solidFill>
                <a:latin typeface="Calibri"/>
                <a:cs typeface="Calibri"/>
              </a:rPr>
              <a:t> </a:t>
            </a:r>
            <a:r>
              <a:rPr sz="938" kern="0" spc="-13">
                <a:solidFill>
                  <a:sysClr val="windowText" lastClr="000000"/>
                </a:solidFill>
                <a:latin typeface="Calibri"/>
                <a:cs typeface="Calibri"/>
              </a:rPr>
              <a:t>will</a:t>
            </a:r>
            <a:endParaRPr sz="938" kern="0">
              <a:solidFill>
                <a:sysClr val="windowText" lastClr="000000"/>
              </a:solidFill>
              <a:latin typeface="Calibri"/>
              <a:cs typeface="Calibri"/>
            </a:endParaRPr>
          </a:p>
          <a:p>
            <a:pPr algn="ctr" defTabSz="571500"/>
            <a:r>
              <a:rPr sz="938" kern="0">
                <a:solidFill>
                  <a:sysClr val="windowText" lastClr="000000"/>
                </a:solidFill>
                <a:latin typeface="Calibri"/>
                <a:cs typeface="Calibri"/>
              </a:rPr>
              <a:t>increase</a:t>
            </a:r>
            <a:r>
              <a:rPr sz="938" kern="0" spc="-56">
                <a:solidFill>
                  <a:sysClr val="windowText" lastClr="000000"/>
                </a:solidFill>
                <a:latin typeface="Calibri"/>
                <a:cs typeface="Calibri"/>
              </a:rPr>
              <a:t> </a:t>
            </a:r>
            <a:r>
              <a:rPr sz="938" kern="0">
                <a:solidFill>
                  <a:sysClr val="windowText" lastClr="000000"/>
                </a:solidFill>
                <a:latin typeface="Calibri"/>
                <a:cs typeface="Calibri"/>
              </a:rPr>
              <a:t>to</a:t>
            </a:r>
            <a:r>
              <a:rPr sz="938" kern="0" spc="16">
                <a:solidFill>
                  <a:sysClr val="windowText" lastClr="000000"/>
                </a:solidFill>
                <a:latin typeface="Calibri"/>
                <a:cs typeface="Calibri"/>
              </a:rPr>
              <a:t> </a:t>
            </a:r>
            <a:r>
              <a:rPr sz="938" kern="0">
                <a:solidFill>
                  <a:sysClr val="windowText" lastClr="000000"/>
                </a:solidFill>
                <a:latin typeface="Calibri"/>
                <a:cs typeface="Calibri"/>
              </a:rPr>
              <a:t>95%</a:t>
            </a:r>
            <a:r>
              <a:rPr sz="938" kern="0" spc="31">
                <a:solidFill>
                  <a:sysClr val="windowText" lastClr="000000"/>
                </a:solidFill>
                <a:latin typeface="Calibri"/>
                <a:cs typeface="Calibri"/>
              </a:rPr>
              <a:t> </a:t>
            </a:r>
            <a:r>
              <a:rPr sz="938" kern="0">
                <a:solidFill>
                  <a:sysClr val="windowText" lastClr="000000"/>
                </a:solidFill>
                <a:latin typeface="Calibri"/>
                <a:cs typeface="Calibri"/>
              </a:rPr>
              <a:t>in</a:t>
            </a:r>
            <a:r>
              <a:rPr sz="938" kern="0" spc="16">
                <a:solidFill>
                  <a:sysClr val="windowText" lastClr="000000"/>
                </a:solidFill>
                <a:latin typeface="Calibri"/>
                <a:cs typeface="Calibri"/>
              </a:rPr>
              <a:t> </a:t>
            </a:r>
            <a:r>
              <a:rPr sz="938" kern="0">
                <a:solidFill>
                  <a:sysClr val="windowText" lastClr="000000"/>
                </a:solidFill>
                <a:latin typeface="Calibri"/>
                <a:cs typeface="Calibri"/>
              </a:rPr>
              <a:t>June</a:t>
            </a:r>
            <a:r>
              <a:rPr sz="938" kern="0" spc="-3">
                <a:solidFill>
                  <a:sysClr val="windowText" lastClr="000000"/>
                </a:solidFill>
                <a:latin typeface="Calibri"/>
                <a:cs typeface="Calibri"/>
              </a:rPr>
              <a:t> </a:t>
            </a:r>
            <a:r>
              <a:rPr sz="938" kern="0" spc="-6">
                <a:solidFill>
                  <a:sysClr val="windowText" lastClr="000000"/>
                </a:solidFill>
                <a:latin typeface="Calibri"/>
                <a:cs typeface="Calibri"/>
              </a:rPr>
              <a:t>2023.</a:t>
            </a:r>
            <a:endParaRPr sz="938" kern="0">
              <a:solidFill>
                <a:sysClr val="windowText" lastClr="000000"/>
              </a:solidFill>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B8CC-E887-4C39-A032-E3471EDC043E}"/>
              </a:ext>
            </a:extLst>
          </p:cNvPr>
          <p:cNvSpPr>
            <a:spLocks noGrp="1"/>
          </p:cNvSpPr>
          <p:nvPr>
            <p:ph type="title"/>
          </p:nvPr>
        </p:nvSpPr>
        <p:spPr/>
        <p:txBody>
          <a:bodyPr/>
          <a:lstStyle/>
          <a:p>
            <a:r>
              <a:rPr lang="en-US" b="1">
                <a:solidFill>
                  <a:schemeClr val="tx2"/>
                </a:solidFill>
              </a:rPr>
              <a:t>Our Current</a:t>
            </a:r>
            <a:br>
              <a:rPr lang="en-US" b="1">
                <a:solidFill>
                  <a:schemeClr val="tx2"/>
                </a:solidFill>
              </a:rPr>
            </a:br>
            <a:r>
              <a:rPr lang="en-US" b="1">
                <a:solidFill>
                  <a:schemeClr val="tx2"/>
                </a:solidFill>
              </a:rPr>
              <a:t>Progress </a:t>
            </a:r>
            <a:r>
              <a:rPr lang="en-US" b="1" dirty="0">
                <a:solidFill>
                  <a:schemeClr val="tx2"/>
                </a:solidFill>
              </a:rPr>
              <a:t>Monitoring Measures </a:t>
            </a:r>
          </a:p>
        </p:txBody>
      </p:sp>
      <p:sp>
        <p:nvSpPr>
          <p:cNvPr id="3" name="Text Placeholder 2">
            <a:extLst>
              <a:ext uri="{FF2B5EF4-FFF2-40B4-BE49-F238E27FC236}">
                <a16:creationId xmlns:a16="http://schemas.microsoft.com/office/drawing/2014/main" id="{A4B28E79-36F1-4487-B6B6-7A33F5C3C0B2}"/>
              </a:ext>
            </a:extLst>
          </p:cNvPr>
          <p:cNvSpPr>
            <a:spLocks noGrp="1"/>
          </p:cNvSpPr>
          <p:nvPr>
            <p:ph type="body" idx="1"/>
          </p:nvPr>
        </p:nvSpPr>
        <p:spPr/>
        <p:txBody>
          <a:bodyPr/>
          <a:lstStyle/>
          <a:p>
            <a:r>
              <a:rPr lang="en-US" dirty="0">
                <a:solidFill>
                  <a:schemeClr val="accent2"/>
                </a:solidFill>
              </a:rPr>
              <a:t>Literacy</a:t>
            </a:r>
          </a:p>
        </p:txBody>
      </p:sp>
      <p:sp>
        <p:nvSpPr>
          <p:cNvPr id="4" name="Content Placeholder 3">
            <a:extLst>
              <a:ext uri="{FF2B5EF4-FFF2-40B4-BE49-F238E27FC236}">
                <a16:creationId xmlns:a16="http://schemas.microsoft.com/office/drawing/2014/main" id="{245DDB48-166A-4E16-B9DF-C5C6570A1BAD}"/>
              </a:ext>
            </a:extLst>
          </p:cNvPr>
          <p:cNvSpPr>
            <a:spLocks noGrp="1"/>
          </p:cNvSpPr>
          <p:nvPr>
            <p:ph sz="half" idx="2"/>
          </p:nvPr>
        </p:nvSpPr>
        <p:spPr/>
        <p:txBody>
          <a:bodyPr/>
          <a:lstStyle/>
          <a:p>
            <a:r>
              <a:rPr lang="en-US" sz="2000" dirty="0"/>
              <a:t> </a:t>
            </a:r>
          </a:p>
          <a:p>
            <a:r>
              <a:rPr lang="en-US" sz="2000" dirty="0"/>
              <a:t> </a:t>
            </a:r>
          </a:p>
          <a:p>
            <a:endParaRPr lang="en-US" dirty="0"/>
          </a:p>
        </p:txBody>
      </p:sp>
      <p:sp>
        <p:nvSpPr>
          <p:cNvPr id="5" name="Text Placeholder 4">
            <a:extLst>
              <a:ext uri="{FF2B5EF4-FFF2-40B4-BE49-F238E27FC236}">
                <a16:creationId xmlns:a16="http://schemas.microsoft.com/office/drawing/2014/main" id="{7A4C5B2A-12FB-43E3-8389-C0A5E65E6D91}"/>
              </a:ext>
            </a:extLst>
          </p:cNvPr>
          <p:cNvSpPr>
            <a:spLocks noGrp="1"/>
          </p:cNvSpPr>
          <p:nvPr>
            <p:ph type="body" sz="quarter" idx="3"/>
          </p:nvPr>
        </p:nvSpPr>
        <p:spPr/>
        <p:txBody>
          <a:bodyPr/>
          <a:lstStyle/>
          <a:p>
            <a:r>
              <a:rPr lang="en-US" dirty="0">
                <a:solidFill>
                  <a:schemeClr val="accent6"/>
                </a:solidFill>
              </a:rPr>
              <a:t>Numeracy</a:t>
            </a:r>
          </a:p>
        </p:txBody>
      </p:sp>
      <p:sp>
        <p:nvSpPr>
          <p:cNvPr id="6" name="Content Placeholder 5">
            <a:extLst>
              <a:ext uri="{FF2B5EF4-FFF2-40B4-BE49-F238E27FC236}">
                <a16:creationId xmlns:a16="http://schemas.microsoft.com/office/drawing/2014/main" id="{53C09F06-9236-4635-AFB4-5E7D384A6BAE}"/>
              </a:ext>
            </a:extLst>
          </p:cNvPr>
          <p:cNvSpPr>
            <a:spLocks noGrp="1"/>
          </p:cNvSpPr>
          <p:nvPr>
            <p:ph sz="quarter" idx="4"/>
          </p:nvPr>
        </p:nvSpPr>
        <p:spPr/>
        <p:txBody>
          <a:bodyPr/>
          <a:lstStyle/>
          <a:p>
            <a:r>
              <a:rPr lang="en-US" sz="2000" dirty="0"/>
              <a:t> </a:t>
            </a:r>
          </a:p>
          <a:p>
            <a:endParaRPr lang="en-US" dirty="0"/>
          </a:p>
        </p:txBody>
      </p:sp>
      <p:sp>
        <p:nvSpPr>
          <p:cNvPr id="7" name="Text Placeholder 6">
            <a:extLst>
              <a:ext uri="{FF2B5EF4-FFF2-40B4-BE49-F238E27FC236}">
                <a16:creationId xmlns:a16="http://schemas.microsoft.com/office/drawing/2014/main" id="{016D0387-7057-4207-9037-65B55A7B211B}"/>
              </a:ext>
            </a:extLst>
          </p:cNvPr>
          <p:cNvSpPr>
            <a:spLocks noGrp="1"/>
          </p:cNvSpPr>
          <p:nvPr>
            <p:ph type="body" sz="quarter" idx="13"/>
          </p:nvPr>
        </p:nvSpPr>
        <p:spPr/>
        <p:txBody>
          <a:bodyPr/>
          <a:lstStyle/>
          <a:p>
            <a:r>
              <a:rPr lang="en-US" dirty="0">
                <a:solidFill>
                  <a:schemeClr val="accent3"/>
                </a:solidFill>
              </a:rPr>
              <a:t>Whole Child</a:t>
            </a:r>
          </a:p>
        </p:txBody>
      </p:sp>
      <p:sp>
        <p:nvSpPr>
          <p:cNvPr id="8" name="Content Placeholder 7">
            <a:extLst>
              <a:ext uri="{FF2B5EF4-FFF2-40B4-BE49-F238E27FC236}">
                <a16:creationId xmlns:a16="http://schemas.microsoft.com/office/drawing/2014/main" id="{EE1302F8-9FA6-4CC4-AD07-E8137FCC99A5}"/>
              </a:ext>
            </a:extLst>
          </p:cNvPr>
          <p:cNvSpPr>
            <a:spLocks noGrp="1"/>
          </p:cNvSpPr>
          <p:nvPr>
            <p:ph sz="quarter" idx="14"/>
          </p:nvPr>
        </p:nvSpPr>
        <p:spPr/>
        <p:txBody>
          <a:bodyPr/>
          <a:lstStyle/>
          <a:p>
            <a:r>
              <a:rPr lang="en-US" sz="2000" dirty="0"/>
              <a:t> </a:t>
            </a:r>
          </a:p>
          <a:p>
            <a:endParaRPr lang="en-US" dirty="0"/>
          </a:p>
        </p:txBody>
      </p:sp>
      <p:sp>
        <p:nvSpPr>
          <p:cNvPr id="11" name="Slide Number Placeholder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34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MAP Data</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dirty="0">
                <a:solidFill>
                  <a:srgbClr val="FFFFFF"/>
                </a:solidFill>
              </a:rPr>
              <a:t>1</a:t>
            </a:r>
            <a:r>
              <a:rPr lang="en-US" baseline="30000" dirty="0">
                <a:solidFill>
                  <a:srgbClr val="FFFFFF"/>
                </a:solidFill>
              </a:rPr>
              <a:t>st</a:t>
            </a:r>
            <a:r>
              <a:rPr lang="en-US" dirty="0">
                <a:solidFill>
                  <a:srgbClr val="FFFFFF"/>
                </a:solidFill>
              </a:rPr>
              <a:t> Administration</a:t>
            </a:r>
          </a:p>
          <a:p>
            <a:endParaRPr lang="en-US" dirty="0"/>
          </a:p>
        </p:txBody>
      </p:sp>
    </p:spTree>
    <p:extLst>
      <p:ext uri="{BB962C8B-B14F-4D97-AF65-F5344CB8AC3E}">
        <p14:creationId xmlns:p14="http://schemas.microsoft.com/office/powerpoint/2010/main" val="244830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High School Aggregate Performance">
            <a:extLst>
              <a:ext uri="{FF2B5EF4-FFF2-40B4-BE49-F238E27FC236}">
                <a16:creationId xmlns:a16="http://schemas.microsoft.com/office/drawing/2014/main" id="{9A37A308-7F48-4E18-9C9A-C9C12AFEF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0"/>
            <a:ext cx="8572500" cy="6858000"/>
          </a:xfrm>
          <a:prstGeom prst="rect">
            <a:avLst/>
          </a:prstGeom>
        </p:spPr>
      </p:pic>
    </p:spTree>
    <p:extLst>
      <p:ext uri="{BB962C8B-B14F-4D97-AF65-F5344CB8AC3E}">
        <p14:creationId xmlns:p14="http://schemas.microsoft.com/office/powerpoint/2010/main" val="9599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4D0A8-2F2C-AF40-485C-D6C05F3ED861}"/>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n-US" b="1" kern="1200" dirty="0">
                <a:solidFill>
                  <a:schemeClr val="tx2"/>
                </a:solidFill>
                <a:latin typeface="+mj-lt"/>
                <a:ea typeface="+mj-ea"/>
                <a:cs typeface="+mj-cs"/>
              </a:rPr>
              <a:t>GO Team Discussion:</a:t>
            </a:r>
            <a:br>
              <a:rPr lang="en-US" b="1" kern="1200" dirty="0">
                <a:solidFill>
                  <a:schemeClr val="tx2"/>
                </a:solidFill>
                <a:latin typeface="+mj-lt"/>
                <a:ea typeface="+mj-ea"/>
                <a:cs typeface="+mj-cs"/>
              </a:rPr>
            </a:br>
            <a:r>
              <a:rPr lang="en-US" b="1" kern="1200" dirty="0">
                <a:solidFill>
                  <a:schemeClr val="tx2"/>
                </a:solidFill>
                <a:latin typeface="+mj-lt"/>
                <a:ea typeface="+mj-ea"/>
                <a:cs typeface="+mj-cs"/>
              </a:rPr>
              <a:t>Data Protocol</a:t>
            </a:r>
          </a:p>
        </p:txBody>
      </p:sp>
      <p:sp>
        <p:nvSpPr>
          <p:cNvPr id="23" name="Freeform: Shape 2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585A6FB-F62F-79F4-E009-DA0A8357F84B}"/>
              </a:ext>
            </a:extLst>
          </p:cNvPr>
          <p:cNvSpPr txBox="1"/>
          <p:nvPr/>
        </p:nvSpPr>
        <p:spPr>
          <a:xfrm>
            <a:off x="832725" y="2055813"/>
            <a:ext cx="5393361" cy="4351338"/>
          </a:xfrm>
          <a:prstGeom prst="rect">
            <a:avLst/>
          </a:prstGeom>
        </p:spPr>
        <p:txBody>
          <a:bodyPr vert="horz" lIns="91440" tIns="45720" rIns="91440" bIns="45720" rtlCol="0">
            <a:normAutofit/>
          </a:bodyPr>
          <a:lstStyle/>
          <a:p>
            <a:pPr marL="285750" marR="0" lvl="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venir Next LT Pro"/>
                <a:ea typeface="+mn-ea"/>
                <a:cs typeface="+mn-cs"/>
              </a:rPr>
              <a:t>What do you notice?</a:t>
            </a:r>
          </a:p>
          <a:p>
            <a:pPr marL="285750" marR="0" lvl="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venir Next LT Pro"/>
              <a:ea typeface="+mn-ea"/>
              <a:cs typeface="+mn-cs"/>
            </a:endParaRPr>
          </a:p>
          <a:p>
            <a:pPr marL="285750" marR="0" lvl="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venir Next LT Pro"/>
                <a:ea typeface="+mn-ea"/>
                <a:cs typeface="+mn-cs"/>
              </a:rPr>
              <a:t>What are your wonderings?</a:t>
            </a:r>
          </a:p>
          <a:p>
            <a:pPr marL="285750" marR="0" lvl="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venir Next LT Pro"/>
              <a:ea typeface="+mn-ea"/>
              <a:cs typeface="+mn-cs"/>
            </a:endParaRPr>
          </a:p>
          <a:p>
            <a:pPr marL="285750" marR="0" lvl="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venir Next LT Pro"/>
                <a:ea typeface="+mn-ea"/>
                <a:cs typeface="+mn-cs"/>
              </a:rPr>
              <a:t>What additional questions do you have?</a:t>
            </a:r>
          </a:p>
        </p:txBody>
      </p:sp>
      <p:sp>
        <p:nvSpPr>
          <p:cNvPr id="25" name="Oval 2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Help">
            <a:extLst>
              <a:ext uri="{FF2B5EF4-FFF2-40B4-BE49-F238E27FC236}">
                <a16:creationId xmlns:a16="http://schemas.microsoft.com/office/drawing/2014/main" id="{5B457E29-B861-6ECC-8A79-005C8E083B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7" name="Freeform: Shape 2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36B97A2-21DB-29BD-BDA2-E4CE7A191651}"/>
              </a:ext>
            </a:extLst>
          </p:cNvPr>
          <p:cNvSpPr>
            <a:spLocks noGrp="1"/>
          </p:cNvSpPr>
          <p:nvPr>
            <p:ph type="sldNum" sz="quarter" idx="12"/>
          </p:nvPr>
        </p:nvSpPr>
        <p:spPr>
          <a:xfrm>
            <a:off x="10030244" y="6356350"/>
            <a:ext cx="132355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Avenir Next LT Pro"/>
              <a:ea typeface="+mn-ea"/>
              <a:cs typeface="+mn-cs"/>
            </a:endParaRPr>
          </a:p>
        </p:txBody>
      </p:sp>
      <p:sp>
        <p:nvSpPr>
          <p:cNvPr id="35" name="Freeform: Shape 3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991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p:txBody>
          <a:bodyPr/>
          <a:lstStyle/>
          <a:p>
            <a:r>
              <a:rPr lang="en-US" sz="3200" dirty="0"/>
              <a:t>Strategic planning will help you fully uncover your available options, set priorities for them, and define the methods to achieve them.</a:t>
            </a:r>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dirty="0"/>
              <a:t>Robert J. </a:t>
            </a:r>
            <a:r>
              <a:rPr lang="en-US" dirty="0" err="1"/>
              <a:t>Mckain</a:t>
            </a:r>
            <a:endParaRPr lang="en-US" dirty="0"/>
          </a:p>
          <a:p>
            <a:endParaRPr lang="en-US" dirty="0"/>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Date Placeholder 16">
            <a:extLst>
              <a:ext uri="{FF2B5EF4-FFF2-40B4-BE49-F238E27FC236}">
                <a16:creationId xmlns:a16="http://schemas.microsoft.com/office/drawing/2014/main" id="{629F4044-902D-4034-8E90-44E0F885EEBD}"/>
              </a:ext>
            </a:extLst>
          </p:cNvPr>
          <p:cNvSpPr>
            <a:spLocks noGrp="1"/>
          </p:cNvSpPr>
          <p:nvPr>
            <p:ph type="dt" sz="half" idx="4294967295"/>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9/3/20XX</a:t>
            </a: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132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1122363"/>
            <a:ext cx="7096933" cy="2387600"/>
          </a:xfrm>
        </p:spPr>
        <p:txBody>
          <a:bodyPr/>
          <a:lstStyle/>
          <a:p>
            <a:r>
              <a:rPr lang="en-US"/>
              <a:t>45 Day Check-in</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a:lstStyle/>
          <a:p>
            <a:endParaRPr lang="en-US" dirty="0"/>
          </a:p>
        </p:txBody>
      </p:sp>
    </p:spTree>
    <p:extLst>
      <p:ext uri="{BB962C8B-B14F-4D97-AF65-F5344CB8AC3E}">
        <p14:creationId xmlns:p14="http://schemas.microsoft.com/office/powerpoint/2010/main" val="2259308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US"/>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366815"/>
          </a:xfrm>
        </p:spPr>
        <p:txBody>
          <a:bodyPr vert="horz" lIns="91440" tIns="45720" rIns="91440" bIns="45720" rtlCol="0" anchor="t">
            <a:normAutofit/>
          </a:bodyPr>
          <a:lstStyle/>
          <a:p>
            <a:r>
              <a:rPr lang="en-US" dirty="0"/>
              <a:t>CIP-45 Day Check-in</a:t>
            </a:r>
          </a:p>
          <a:p>
            <a:r>
              <a:rPr lang="en-US" dirty="0"/>
              <a:t>ACES Presentation</a:t>
            </a:r>
          </a:p>
          <a:p>
            <a:r>
              <a:rPr lang="en-US" dirty="0"/>
              <a:t>School Strategic Plan</a:t>
            </a:r>
          </a:p>
          <a:p>
            <a:r>
              <a:rPr lang="en-US" dirty="0"/>
              <a:t>Discussion on Strategic Plan and progress</a:t>
            </a:r>
          </a:p>
          <a:p>
            <a:r>
              <a:rPr lang="en-US" dirty="0"/>
              <a:t>Updates for Strategic Plan (</a:t>
            </a:r>
            <a:r>
              <a:rPr lang="en-US" i="1" dirty="0"/>
              <a:t>as necessary</a:t>
            </a:r>
            <a:r>
              <a:rPr lang="en-US" dirty="0"/>
              <a:t>)</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294967295"/>
          </p:nvPr>
        </p:nvSpPr>
        <p:spPr>
          <a:xfrm>
            <a:off x="10153276" y="6356350"/>
            <a:ext cx="1657723" cy="365125"/>
          </a:xfrm>
        </p:spPr>
        <p:txBody>
          <a:bodyPr/>
          <a:lstStyle/>
          <a:p>
            <a:fld id="{294A09A9-5501-47C1-A89A-A340965A2BE2}" type="slidenum">
              <a:rPr lang="en-US" smtClean="0"/>
              <a:pPr/>
              <a:t>17</a:t>
            </a:fld>
            <a:endParaRPr lang="en-US"/>
          </a:p>
        </p:txBody>
      </p:sp>
    </p:spTree>
    <p:extLst>
      <p:ext uri="{BB962C8B-B14F-4D97-AF65-F5344CB8AC3E}">
        <p14:creationId xmlns:p14="http://schemas.microsoft.com/office/powerpoint/2010/main" val="1325608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048620" y="76442"/>
            <a:ext cx="9779183" cy="814451"/>
          </a:xfrm>
        </p:spPr>
        <p:txBody>
          <a:bodyPr/>
          <a:lstStyle/>
          <a:p>
            <a:r>
              <a:rPr lang="en-US">
                <a:solidFill>
                  <a:schemeClr val="accent2"/>
                </a:solidFill>
              </a:rPr>
              <a:t>Quarterly CIP Check-in</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1167492" y="2386585"/>
            <a:ext cx="9779183" cy="3703066"/>
          </a:xfrm>
        </p:spPr>
        <p:txBody>
          <a:bodyPr vert="horz" lIns="91440" tIns="45720" rIns="91440" bIns="45720" rtlCol="0" anchor="t">
            <a:normAutofit/>
          </a:bodyPr>
          <a:lstStyle/>
          <a:p>
            <a:pPr>
              <a:lnSpc>
                <a:spcPct val="100000"/>
              </a:lnSpc>
              <a:spcBef>
                <a:spcPts val="600"/>
              </a:spcBef>
            </a:pPr>
            <a:r>
              <a:rPr lang="en-US" sz="3200" b="1" u="sng" dirty="0">
                <a:solidFill>
                  <a:schemeClr val="tx1">
                    <a:lumMod val="75000"/>
                    <a:lumOff val="25000"/>
                  </a:schemeClr>
                </a:solidFill>
              </a:rPr>
              <a:t>Questions to Consider</a:t>
            </a:r>
          </a:p>
          <a:p>
            <a:pPr marL="342900" indent="-342900">
              <a:lnSpc>
                <a:spcPct val="100000"/>
              </a:lnSpc>
              <a:spcBef>
                <a:spcPts val="0"/>
              </a:spcBef>
              <a:spcAft>
                <a:spcPts val="1200"/>
              </a:spcAft>
              <a:buFont typeface="Arial" panose="020B0604020202020204" pitchFamily="34" charset="0"/>
              <a:buChar char="•"/>
            </a:pPr>
            <a:r>
              <a:rPr lang="en-US" sz="3200" dirty="0">
                <a:solidFill>
                  <a:schemeClr val="tx1">
                    <a:lumMod val="75000"/>
                    <a:lumOff val="25000"/>
                  </a:schemeClr>
                </a:solidFill>
              </a:rPr>
              <a:t>Based on our year long CIP plan, what are the actions that the school has already completed?​  </a:t>
            </a:r>
          </a:p>
          <a:p>
            <a:pPr marL="342900" indent="-342900">
              <a:lnSpc>
                <a:spcPct val="100000"/>
              </a:lnSpc>
              <a:spcBef>
                <a:spcPts val="0"/>
              </a:spcBef>
              <a:spcAft>
                <a:spcPts val="1200"/>
              </a:spcAft>
              <a:buFont typeface="Arial" panose="020B0604020202020204" pitchFamily="34" charset="0"/>
              <a:buChar char="•"/>
            </a:pPr>
            <a:r>
              <a:rPr lang="en-US" sz="3200" dirty="0">
                <a:solidFill>
                  <a:schemeClr val="tx1">
                    <a:lumMod val="75000"/>
                    <a:lumOff val="25000"/>
                  </a:schemeClr>
                </a:solidFill>
              </a:rPr>
              <a:t>What data supports the completion of an action step and success criteria (both implementation and student achievement)? </a:t>
            </a:r>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a:lstStyle/>
          <a:p>
            <a:fld id="{294A09A9-5501-47C1-A89A-A340965A2BE2}" type="slidenum">
              <a:rPr lang="en-US" smtClean="0"/>
              <a:pPr/>
              <a:t>18</a:t>
            </a:fld>
            <a:endParaRPr lang="en-US"/>
          </a:p>
        </p:txBody>
      </p:sp>
      <p:sp>
        <p:nvSpPr>
          <p:cNvPr id="7" name="TextBox 6">
            <a:extLst>
              <a:ext uri="{FF2B5EF4-FFF2-40B4-BE49-F238E27FC236}">
                <a16:creationId xmlns:a16="http://schemas.microsoft.com/office/drawing/2014/main" id="{09A87AA7-37DD-6AF8-8076-B2578368A7B5}"/>
              </a:ext>
            </a:extLst>
          </p:cNvPr>
          <p:cNvSpPr txBox="1"/>
          <p:nvPr/>
        </p:nvSpPr>
        <p:spPr>
          <a:xfrm>
            <a:off x="1364197" y="890893"/>
            <a:ext cx="8421624" cy="1200329"/>
          </a:xfrm>
          <a:prstGeom prst="rect">
            <a:avLst/>
          </a:prstGeom>
          <a:noFill/>
        </p:spPr>
        <p:txBody>
          <a:bodyPr wrap="square" rtlCol="0">
            <a:spAutoFit/>
          </a:bodyPr>
          <a:lstStyle/>
          <a:p>
            <a:r>
              <a:rPr lang="en-US" sz="2400"/>
              <a:t>As part of the Continuous Improvement process, all APS schools are completing a quarterly check-in for the Continuous Improvement Plans.  </a:t>
            </a:r>
          </a:p>
        </p:txBody>
      </p:sp>
    </p:spTree>
    <p:extLst>
      <p:ext uri="{BB962C8B-B14F-4D97-AF65-F5344CB8AC3E}">
        <p14:creationId xmlns:p14="http://schemas.microsoft.com/office/powerpoint/2010/main" val="163979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3B4F02-1B46-60D4-DD16-14A9742A4D95}"/>
              </a:ext>
            </a:extLst>
          </p:cNvPr>
          <p:cNvSpPr>
            <a:spLocks noGrp="1"/>
          </p:cNvSpPr>
          <p:nvPr>
            <p:ph type="sldNum" sz="quarter" idx="12"/>
          </p:nvPr>
        </p:nvSpPr>
        <p:spPr/>
        <p:txBody>
          <a:bodyPr/>
          <a:lstStyle/>
          <a:p>
            <a:fld id="{294A09A9-5501-47C1-A89A-A340965A2BE2}" type="slidenum">
              <a:rPr lang="en-US" smtClean="0"/>
              <a:pPr/>
              <a:t>19</a:t>
            </a:fld>
            <a:endParaRPr lang="en-US"/>
          </a:p>
        </p:txBody>
      </p:sp>
      <p:pic>
        <p:nvPicPr>
          <p:cNvPr id="5" name="Picture 4">
            <a:extLst>
              <a:ext uri="{FF2B5EF4-FFF2-40B4-BE49-F238E27FC236}">
                <a16:creationId xmlns:a16="http://schemas.microsoft.com/office/drawing/2014/main" id="{620C97C9-67CD-4D48-4776-56A3C11F8F94}"/>
              </a:ext>
            </a:extLst>
          </p:cNvPr>
          <p:cNvPicPr>
            <a:picLocks noChangeAspect="1"/>
          </p:cNvPicPr>
          <p:nvPr/>
        </p:nvPicPr>
        <p:blipFill>
          <a:blip r:embed="rId2"/>
          <a:stretch>
            <a:fillRect/>
          </a:stretch>
        </p:blipFill>
        <p:spPr>
          <a:xfrm>
            <a:off x="2438083" y="685562"/>
            <a:ext cx="7315834" cy="5486875"/>
          </a:xfrm>
          <a:prstGeom prst="rect">
            <a:avLst/>
          </a:prstGeom>
        </p:spPr>
      </p:pic>
    </p:spTree>
    <p:extLst>
      <p:ext uri="{BB962C8B-B14F-4D97-AF65-F5344CB8AC3E}">
        <p14:creationId xmlns:p14="http://schemas.microsoft.com/office/powerpoint/2010/main" val="320096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a:blip r:embed="rId2"/>
          <a:srcRect t="16710" b="16710"/>
          <a:stretch/>
        </p:blipFill>
        <p:spPr>
          <a:xfrm>
            <a:off x="7200479" y="1150210"/>
            <a:ext cx="2207046" cy="2204178"/>
          </a:xfrm>
        </p:spPr>
      </p:pic>
      <p:pic>
        <p:nvPicPr>
          <p:cNvPr id="31" name="Picture Placeholder 30">
            <a:extLst>
              <a:ext uri="{FF2B5EF4-FFF2-40B4-BE49-F238E27FC236}">
                <a16:creationId xmlns:a16="http://schemas.microsoft.com/office/drawing/2014/main" id="{50462D04-8256-2897-C828-A919A265FBBE}"/>
              </a:ext>
            </a:extLst>
          </p:cNvPr>
          <p:cNvPicPr>
            <a:picLocks noGrp="1" noChangeAspect="1"/>
          </p:cNvPicPr>
          <p:nvPr>
            <p:ph type="pic" sz="quarter" idx="14"/>
          </p:nvPr>
        </p:nvPicPr>
        <p:blipFill>
          <a:blip r:embed="rId3"/>
          <a:srcRect l="16667" r="16667"/>
          <a:stretch/>
        </p:blipFill>
        <p:spPr>
          <a:xfrm>
            <a:off x="8444632" y="2579683"/>
            <a:ext cx="3096807" cy="3096807"/>
          </a:xfrm>
        </p:spPr>
      </p:pic>
      <p:sp>
        <p:nvSpPr>
          <p:cNvPr id="14" name="Title 3">
            <a:extLst>
              <a:ext uri="{FF2B5EF4-FFF2-40B4-BE49-F238E27FC236}">
                <a16:creationId xmlns:a16="http://schemas.microsoft.com/office/drawing/2014/main" id="{7D0D2671-6061-E2F4-AFFE-367E642E0F2C}"/>
              </a:ext>
            </a:extLst>
          </p:cNvPr>
          <p:cNvSpPr>
            <a:spLocks noGrp="1"/>
          </p:cNvSpPr>
          <p:nvPr>
            <p:ph type="title"/>
          </p:nvPr>
        </p:nvSpPr>
        <p:spPr>
          <a:xfrm>
            <a:off x="539496" y="365124"/>
            <a:ext cx="5806440" cy="1325880"/>
          </a:xfrm>
        </p:spPr>
        <p:txBody>
          <a:bodyPr/>
          <a:lstStyle/>
          <a:p>
            <a:r>
              <a:rPr lang="en-US" b="1" dirty="0">
                <a:solidFill>
                  <a:schemeClr val="tx2"/>
                </a:solidFill>
              </a:rPr>
              <a:t>Where We Are</a:t>
            </a:r>
          </a:p>
        </p:txBody>
      </p:sp>
      <p:sp>
        <p:nvSpPr>
          <p:cNvPr id="15" name="Content Placeholder 4">
            <a:extLst>
              <a:ext uri="{FF2B5EF4-FFF2-40B4-BE49-F238E27FC236}">
                <a16:creationId xmlns:a16="http://schemas.microsoft.com/office/drawing/2014/main" id="{D066109B-AA0B-E079-AE77-787BD6D96905}"/>
              </a:ext>
            </a:extLst>
          </p:cNvPr>
          <p:cNvSpPr>
            <a:spLocks noGrp="1"/>
          </p:cNvSpPr>
          <p:nvPr>
            <p:ph idx="1"/>
          </p:nvPr>
        </p:nvSpPr>
        <p:spPr>
          <a:xfrm>
            <a:off x="539496" y="1825625"/>
            <a:ext cx="5806440" cy="4352544"/>
          </a:xfrm>
        </p:spPr>
        <p:txBody>
          <a:bodyPr/>
          <a:lstStyle/>
          <a:p>
            <a:r>
              <a:rPr lang="en-US" dirty="0"/>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p>
        </p:txBody>
      </p:sp>
    </p:spTree>
    <p:extLst>
      <p:ext uri="{BB962C8B-B14F-4D97-AF65-F5344CB8AC3E}">
        <p14:creationId xmlns:p14="http://schemas.microsoft.com/office/powerpoint/2010/main" val="2179511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33;p26">
            <a:extLst>
              <a:ext uri="{FF2B5EF4-FFF2-40B4-BE49-F238E27FC236}">
                <a16:creationId xmlns:a16="http://schemas.microsoft.com/office/drawing/2014/main" id="{E4B41B92-402F-5766-E8FF-63ABF8920E9C}"/>
              </a:ext>
            </a:extLst>
          </p:cNvPr>
          <p:cNvSpPr txBox="1"/>
          <p:nvPr/>
        </p:nvSpPr>
        <p:spPr>
          <a:xfrm>
            <a:off x="2233945" y="320116"/>
            <a:ext cx="4472555" cy="215440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200" b="1" dirty="0">
                <a:solidFill>
                  <a:srgbClr val="4472C4"/>
                </a:solidFill>
              </a:rPr>
              <a:t>A</a:t>
            </a:r>
            <a:r>
              <a:rPr lang="en" sz="3200" b="1" dirty="0">
                <a:solidFill>
                  <a:srgbClr val="ED7D31"/>
                </a:solidFill>
              </a:rPr>
              <a:t>ccountability</a:t>
            </a:r>
            <a:r>
              <a:rPr lang="en" sz="3200" b="1" dirty="0"/>
              <a:t> </a:t>
            </a:r>
            <a:endParaRPr sz="3200" b="1" dirty="0"/>
          </a:p>
          <a:p>
            <a:pPr marL="0" lvl="0" indent="0" algn="l" rtl="0">
              <a:spcBef>
                <a:spcPts val="0"/>
              </a:spcBef>
              <a:spcAft>
                <a:spcPts val="0"/>
              </a:spcAft>
              <a:buNone/>
            </a:pPr>
            <a:r>
              <a:rPr lang="en" sz="3200" b="1" dirty="0">
                <a:solidFill>
                  <a:srgbClr val="4472C4"/>
                </a:solidFill>
              </a:rPr>
              <a:t>C</a:t>
            </a:r>
            <a:r>
              <a:rPr lang="en" sz="3200" b="1" dirty="0">
                <a:solidFill>
                  <a:srgbClr val="ED7D31"/>
                </a:solidFill>
              </a:rPr>
              <a:t>ollaboration</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E</a:t>
            </a:r>
            <a:r>
              <a:rPr lang="en" sz="3200" b="1" dirty="0">
                <a:solidFill>
                  <a:srgbClr val="ED7D31"/>
                </a:solidFill>
              </a:rPr>
              <a:t>quity</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S</a:t>
            </a:r>
            <a:r>
              <a:rPr lang="en" sz="3200" b="1" dirty="0">
                <a:solidFill>
                  <a:srgbClr val="ED7D31"/>
                </a:solidFill>
              </a:rPr>
              <a:t>upport </a:t>
            </a:r>
            <a:endParaRPr sz="3200" b="1" dirty="0">
              <a:solidFill>
                <a:srgbClr val="ED7D31"/>
              </a:solidFill>
            </a:endParaRPr>
          </a:p>
        </p:txBody>
      </p:sp>
      <p:pic>
        <p:nvPicPr>
          <p:cNvPr id="12" name="Google Shape;135;p26" descr="Graphical user interface, application&#10;&#10;Description automatically generated">
            <a:extLst>
              <a:ext uri="{FF2B5EF4-FFF2-40B4-BE49-F238E27FC236}">
                <a16:creationId xmlns:a16="http://schemas.microsoft.com/office/drawing/2014/main" id="{9D27199E-BBEB-3390-FFC0-4F8E9F00AF2E}"/>
              </a:ext>
            </a:extLst>
          </p:cNvPr>
          <p:cNvPicPr preferRelativeResize="0"/>
          <p:nvPr/>
        </p:nvPicPr>
        <p:blipFill rotWithShape="1">
          <a:blip r:embed="rId2">
            <a:alphaModFix/>
          </a:blip>
          <a:srcRect/>
          <a:stretch/>
        </p:blipFill>
        <p:spPr>
          <a:xfrm rot="20682179">
            <a:off x="646667" y="362828"/>
            <a:ext cx="1351583" cy="1968271"/>
          </a:xfrm>
          <a:prstGeom prst="rect">
            <a:avLst/>
          </a:prstGeom>
          <a:noFill/>
          <a:ln>
            <a:noFill/>
          </a:ln>
        </p:spPr>
      </p:pic>
      <p:sp>
        <p:nvSpPr>
          <p:cNvPr id="13" name="TextBox 12">
            <a:extLst>
              <a:ext uri="{FF2B5EF4-FFF2-40B4-BE49-F238E27FC236}">
                <a16:creationId xmlns:a16="http://schemas.microsoft.com/office/drawing/2014/main" id="{C1195DF1-B5CF-8EA3-676E-BC50B786E45F}"/>
              </a:ext>
            </a:extLst>
          </p:cNvPr>
          <p:cNvSpPr txBox="1"/>
          <p:nvPr/>
        </p:nvSpPr>
        <p:spPr>
          <a:xfrm>
            <a:off x="1636294" y="3157086"/>
            <a:ext cx="9567512" cy="1015663"/>
          </a:xfrm>
          <a:prstGeom prst="rect">
            <a:avLst/>
          </a:prstGeom>
          <a:noFill/>
        </p:spPr>
        <p:txBody>
          <a:bodyPr wrap="square" rtlCol="0">
            <a:spAutoFit/>
          </a:bodyPr>
          <a:lstStyle/>
          <a:p>
            <a:r>
              <a:rPr lang="en-US" sz="6000" b="1" dirty="0">
                <a:solidFill>
                  <a:schemeClr val="tx1">
                    <a:lumMod val="65000"/>
                    <a:lumOff val="35000"/>
                  </a:schemeClr>
                </a:solidFill>
              </a:rPr>
              <a:t>Fall 2022 ACES Presentation</a:t>
            </a:r>
          </a:p>
        </p:txBody>
      </p:sp>
      <p:sp>
        <p:nvSpPr>
          <p:cNvPr id="14" name="TextBox 13">
            <a:extLst>
              <a:ext uri="{FF2B5EF4-FFF2-40B4-BE49-F238E27FC236}">
                <a16:creationId xmlns:a16="http://schemas.microsoft.com/office/drawing/2014/main" id="{64E5E3F6-76B0-E7F3-2CB0-A2BDFFC2C412}"/>
              </a:ext>
            </a:extLst>
          </p:cNvPr>
          <p:cNvSpPr txBox="1"/>
          <p:nvPr/>
        </p:nvSpPr>
        <p:spPr>
          <a:xfrm>
            <a:off x="6297502" y="863541"/>
            <a:ext cx="4210639" cy="646331"/>
          </a:xfrm>
          <a:prstGeom prst="rect">
            <a:avLst/>
          </a:prstGeom>
          <a:solidFill>
            <a:schemeClr val="accent1">
              <a:lumMod val="20000"/>
              <a:lumOff val="80000"/>
            </a:schemeClr>
          </a:solidFill>
          <a:ln w="38100">
            <a:solidFill>
              <a:schemeClr val="accent4"/>
            </a:solidFill>
          </a:ln>
        </p:spPr>
        <p:txBody>
          <a:bodyPr wrap="square" rtlCol="0">
            <a:spAutoFit/>
          </a:bodyPr>
          <a:lstStyle/>
          <a:p>
            <a:r>
              <a:rPr lang="en-US" b="1" u="sng" dirty="0">
                <a:solidFill>
                  <a:schemeClr val="accent4"/>
                </a:solidFill>
              </a:rPr>
              <a:t>NOTE to Principal:</a:t>
            </a:r>
            <a:r>
              <a:rPr lang="en-US" u="sng" dirty="0">
                <a:solidFill>
                  <a:schemeClr val="accent4"/>
                </a:solidFill>
              </a:rPr>
              <a:t> </a:t>
            </a:r>
            <a:r>
              <a:rPr lang="en-US" dirty="0"/>
              <a:t>Please insert your ACES presentation after this slide.</a:t>
            </a:r>
            <a:endParaRPr lang="en-US" b="1" dirty="0"/>
          </a:p>
        </p:txBody>
      </p:sp>
    </p:spTree>
    <p:extLst>
      <p:ext uri="{BB962C8B-B14F-4D97-AF65-F5344CB8AC3E}">
        <p14:creationId xmlns:p14="http://schemas.microsoft.com/office/powerpoint/2010/main" val="2716253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22"/>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sz="1400" kern="0">
                <a:solidFill>
                  <a:srgbClr val="000000"/>
                </a:solidFill>
                <a:latin typeface="Arial"/>
                <a:cs typeface="Arial"/>
                <a:sym typeface="Arial"/>
              </a:rPr>
              <a:pPr>
                <a:buClr>
                  <a:srgbClr val="000000"/>
                </a:buClr>
              </a:pPr>
              <a:t>21</a:t>
            </a:fld>
            <a:endParaRPr sz="1400" kern="0">
              <a:solidFill>
                <a:srgbClr val="000000"/>
              </a:solidFill>
              <a:latin typeface="Arial"/>
              <a:cs typeface="Arial"/>
              <a:sym typeface="Arial"/>
            </a:endParaRPr>
          </a:p>
        </p:txBody>
      </p:sp>
      <p:sp>
        <p:nvSpPr>
          <p:cNvPr id="832" name="Google Shape;832;p122"/>
          <p:cNvSpPr txBox="1"/>
          <p:nvPr/>
        </p:nvSpPr>
        <p:spPr>
          <a:xfrm>
            <a:off x="2857500" y="1914361"/>
            <a:ext cx="12192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12 years</a:t>
            </a:r>
            <a:endParaRPr sz="1400" kern="0">
              <a:solidFill>
                <a:srgbClr val="000000"/>
              </a:solidFill>
              <a:latin typeface="Arial"/>
              <a:cs typeface="Arial"/>
              <a:sym typeface="Arial"/>
            </a:endParaRPr>
          </a:p>
        </p:txBody>
      </p:sp>
      <p:sp>
        <p:nvSpPr>
          <p:cNvPr id="833" name="Google Shape;833;p122"/>
          <p:cNvSpPr txBox="1"/>
          <p:nvPr/>
        </p:nvSpPr>
        <p:spPr>
          <a:xfrm>
            <a:off x="3173125" y="2152074"/>
            <a:ext cx="12192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12 years</a:t>
            </a:r>
            <a:endParaRPr sz="1400" kern="0">
              <a:solidFill>
                <a:srgbClr val="000000"/>
              </a:solidFill>
              <a:latin typeface="Arial"/>
              <a:cs typeface="Arial"/>
              <a:sym typeface="Arial"/>
            </a:endParaRPr>
          </a:p>
        </p:txBody>
      </p:sp>
      <p:sp>
        <p:nvSpPr>
          <p:cNvPr id="834" name="Google Shape;834;p122"/>
          <p:cNvSpPr txBox="1"/>
          <p:nvPr/>
        </p:nvSpPr>
        <p:spPr>
          <a:xfrm>
            <a:off x="9786047" y="1914348"/>
            <a:ext cx="12192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1</a:t>
            </a:r>
            <a:endParaRPr sz="1400" kern="0">
              <a:solidFill>
                <a:srgbClr val="000000"/>
              </a:solidFill>
              <a:latin typeface="Arial"/>
              <a:cs typeface="Arial"/>
              <a:sym typeface="Arial"/>
            </a:endParaRPr>
          </a:p>
        </p:txBody>
      </p:sp>
      <p:sp>
        <p:nvSpPr>
          <p:cNvPr id="835" name="Google Shape;835;p122"/>
          <p:cNvSpPr txBox="1"/>
          <p:nvPr/>
        </p:nvSpPr>
        <p:spPr>
          <a:xfrm>
            <a:off x="9072482" y="2152073"/>
            <a:ext cx="15048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2</a:t>
            </a:r>
            <a:endParaRPr sz="1400" kern="0">
              <a:solidFill>
                <a:srgbClr val="000000"/>
              </a:solidFill>
              <a:latin typeface="Arial"/>
              <a:cs typeface="Arial"/>
              <a:sym typeface="Arial"/>
            </a:endParaRPr>
          </a:p>
        </p:txBody>
      </p:sp>
      <p:sp>
        <p:nvSpPr>
          <p:cNvPr id="836" name="Google Shape;836;p122"/>
          <p:cNvSpPr txBox="1"/>
          <p:nvPr/>
        </p:nvSpPr>
        <p:spPr>
          <a:xfrm>
            <a:off x="3289225" y="2579200"/>
            <a:ext cx="1922400" cy="469832"/>
          </a:xfrm>
          <a:prstGeom prst="rect">
            <a:avLst/>
          </a:prstGeom>
          <a:noFill/>
          <a:ln>
            <a:noFill/>
          </a:ln>
        </p:spPr>
        <p:txBody>
          <a:bodyPr spcFirstLastPara="1" wrap="square" lIns="91425" tIns="45700" rIns="91425" bIns="45700" anchor="t" anchorCtr="0">
            <a:spAutoFit/>
          </a:bodyPr>
          <a:lstStyle/>
          <a:p>
            <a:pPr>
              <a:lnSpc>
                <a:spcPct val="90000"/>
              </a:lnSpc>
              <a:spcBef>
                <a:spcPts val="1000"/>
              </a:spcBef>
              <a:buClr>
                <a:srgbClr val="000000"/>
              </a:buClr>
              <a:buSzPts val="1100"/>
            </a:pPr>
            <a:r>
              <a:rPr lang="en-US" b="1" kern="0">
                <a:solidFill>
                  <a:srgbClr val="0E6F98"/>
                </a:solidFill>
                <a:latin typeface="Calibri"/>
                <a:ea typeface="Calibri"/>
                <a:cs typeface="Calibri"/>
                <a:sym typeface="Calibri"/>
              </a:rPr>
              <a:t>STEAM</a:t>
            </a:r>
            <a:endParaRPr b="1" kern="0">
              <a:solidFill>
                <a:srgbClr val="4472C4"/>
              </a:solidFill>
              <a:latin typeface="Calibri"/>
              <a:ea typeface="Calibri"/>
              <a:cs typeface="Calibri"/>
              <a:sym typeface="Calibri"/>
            </a:endParaRPr>
          </a:p>
        </p:txBody>
      </p:sp>
      <p:sp>
        <p:nvSpPr>
          <p:cNvPr id="837" name="Google Shape;837;p122"/>
          <p:cNvSpPr txBox="1"/>
          <p:nvPr/>
        </p:nvSpPr>
        <p:spPr>
          <a:xfrm>
            <a:off x="8601774" y="4135343"/>
            <a:ext cx="16479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32 students</a:t>
            </a:r>
            <a:endParaRPr sz="1400" kern="0">
              <a:solidFill>
                <a:srgbClr val="000000"/>
              </a:solidFill>
              <a:latin typeface="Arial"/>
              <a:cs typeface="Arial"/>
              <a:sym typeface="Arial"/>
            </a:endParaRPr>
          </a:p>
        </p:txBody>
      </p:sp>
      <p:sp>
        <p:nvSpPr>
          <p:cNvPr id="838" name="Google Shape;838;p122"/>
          <p:cNvSpPr txBox="1"/>
          <p:nvPr/>
        </p:nvSpPr>
        <p:spPr>
          <a:xfrm>
            <a:off x="9351124" y="4428964"/>
            <a:ext cx="17241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151 students</a:t>
            </a:r>
            <a:endParaRPr sz="1400" kern="0">
              <a:solidFill>
                <a:srgbClr val="000000"/>
              </a:solidFill>
              <a:latin typeface="Arial"/>
              <a:cs typeface="Arial"/>
              <a:sym typeface="Arial"/>
            </a:endParaRPr>
          </a:p>
        </p:txBody>
      </p:sp>
      <p:sp>
        <p:nvSpPr>
          <p:cNvPr id="839" name="Google Shape;839;p122"/>
          <p:cNvSpPr txBox="1"/>
          <p:nvPr/>
        </p:nvSpPr>
        <p:spPr>
          <a:xfrm>
            <a:off x="7808549" y="4650585"/>
            <a:ext cx="15906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39 students</a:t>
            </a:r>
            <a:endParaRPr sz="1400" kern="0">
              <a:solidFill>
                <a:srgbClr val="000000"/>
              </a:solidFill>
              <a:latin typeface="Arial"/>
              <a:cs typeface="Arial"/>
              <a:sym typeface="Arial"/>
            </a:endParaRPr>
          </a:p>
        </p:txBody>
      </p:sp>
      <p:sp>
        <p:nvSpPr>
          <p:cNvPr id="840" name="Google Shape;840;p122"/>
          <p:cNvSpPr txBox="1"/>
          <p:nvPr/>
        </p:nvSpPr>
        <p:spPr>
          <a:xfrm>
            <a:off x="3173124" y="4281268"/>
            <a:ext cx="16479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931</a:t>
            </a:r>
            <a:endParaRPr sz="1400" kern="0">
              <a:solidFill>
                <a:srgbClr val="000000"/>
              </a:solidFill>
              <a:latin typeface="Arial"/>
              <a:cs typeface="Arial"/>
              <a:sym typeface="Arial"/>
            </a:endParaRPr>
          </a:p>
        </p:txBody>
      </p:sp>
      <p:sp>
        <p:nvSpPr>
          <p:cNvPr id="841" name="Google Shape;841;p122"/>
          <p:cNvSpPr txBox="1"/>
          <p:nvPr/>
        </p:nvSpPr>
        <p:spPr>
          <a:xfrm>
            <a:off x="3173124" y="4618843"/>
            <a:ext cx="16479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881</a:t>
            </a:r>
            <a:endParaRPr sz="1400" kern="0">
              <a:solidFill>
                <a:srgbClr val="000000"/>
              </a:solidFill>
              <a:latin typeface="Arial"/>
              <a:cs typeface="Arial"/>
              <a:sym typeface="Arial"/>
            </a:endParaRPr>
          </a:p>
        </p:txBody>
      </p:sp>
      <p:sp>
        <p:nvSpPr>
          <p:cNvPr id="842" name="Google Shape;842;p122"/>
          <p:cNvSpPr txBox="1"/>
          <p:nvPr/>
        </p:nvSpPr>
        <p:spPr>
          <a:xfrm>
            <a:off x="3366550" y="4972175"/>
            <a:ext cx="16479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+39</a:t>
            </a:r>
            <a:endParaRPr sz="1400" kern="0">
              <a:solidFill>
                <a:srgbClr val="000000"/>
              </a:solidFill>
              <a:latin typeface="Arial"/>
              <a:cs typeface="Arial"/>
              <a:sym typeface="Arial"/>
            </a:endParaRPr>
          </a:p>
        </p:txBody>
      </p:sp>
      <p:sp>
        <p:nvSpPr>
          <p:cNvPr id="843" name="Google Shape;843;p122"/>
          <p:cNvSpPr txBox="1"/>
          <p:nvPr/>
        </p:nvSpPr>
        <p:spPr>
          <a:xfrm>
            <a:off x="9739075" y="2753250"/>
            <a:ext cx="586800" cy="927916"/>
          </a:xfrm>
          <a:prstGeom prst="rect">
            <a:avLst/>
          </a:prstGeom>
          <a:noFill/>
          <a:ln>
            <a:noFill/>
          </a:ln>
        </p:spPr>
        <p:txBody>
          <a:bodyPr spcFirstLastPara="1" wrap="square" lIns="91425" tIns="91425" rIns="91425" bIns="91425" anchor="t" anchorCtr="0">
            <a:spAutoFit/>
          </a:bodyPr>
          <a:lstStyle/>
          <a:p>
            <a:pPr marL="457200">
              <a:lnSpc>
                <a:spcPct val="115000"/>
              </a:lnSpc>
              <a:buClr>
                <a:srgbClr val="000000"/>
              </a:buClr>
            </a:pPr>
            <a:r>
              <a:rPr lang="en-US" sz="1400" kern="0">
                <a:solidFill>
                  <a:srgbClr val="000000"/>
                </a:solidFill>
                <a:latin typeface="Arial"/>
                <a:cs typeface="Arial"/>
                <a:sym typeface="Arial"/>
              </a:rPr>
              <a:t> </a:t>
            </a:r>
            <a:endParaRPr sz="1400" kern="0">
              <a:solidFill>
                <a:srgbClr val="000000"/>
              </a:solidFill>
              <a:latin typeface="Arial"/>
              <a:cs typeface="Arial"/>
              <a:sym typeface="Arial"/>
            </a:endParaRPr>
          </a:p>
          <a:p>
            <a:pPr marL="457200" indent="-317500">
              <a:lnSpc>
                <a:spcPct val="115000"/>
              </a:lnSpc>
              <a:buClr>
                <a:srgbClr val="000000"/>
              </a:buClr>
              <a:buSzPts val="1400"/>
              <a:buFont typeface="Arial"/>
              <a:buChar char="✓"/>
            </a:pPr>
            <a:r>
              <a:rPr lang="en-US" sz="1400" kern="0">
                <a:solidFill>
                  <a:srgbClr val="000000"/>
                </a:solidFill>
                <a:latin typeface="Arial"/>
                <a:cs typeface="Arial"/>
                <a:sym typeface="Arial"/>
              </a:rPr>
              <a:t> </a:t>
            </a:r>
            <a:endParaRPr sz="1400" kern="0">
              <a:solidFill>
                <a:srgbClr val="000000"/>
              </a:solidFill>
              <a:latin typeface="Arial"/>
              <a:cs typeface="Arial"/>
              <a:sym typeface="Arial"/>
            </a:endParaRPr>
          </a:p>
          <a:p>
            <a:pPr marL="457200">
              <a:lnSpc>
                <a:spcPct val="115000"/>
              </a:lnSpc>
              <a:buClr>
                <a:srgbClr val="000000"/>
              </a:buClr>
            </a:pPr>
            <a:endParaRPr sz="1400" kern="0">
              <a:solidFill>
                <a:srgbClr val="000000"/>
              </a:solidFill>
              <a:latin typeface="Arial"/>
              <a:cs typeface="Arial"/>
              <a:sym typeface="Arial"/>
            </a:endParaRPr>
          </a:p>
        </p:txBody>
      </p:sp>
      <p:sp>
        <p:nvSpPr>
          <p:cNvPr id="844" name="Google Shape;844;p122"/>
          <p:cNvSpPr txBox="1"/>
          <p:nvPr/>
        </p:nvSpPr>
        <p:spPr>
          <a:xfrm>
            <a:off x="3835151" y="3340225"/>
            <a:ext cx="2816100" cy="369300"/>
          </a:xfrm>
          <a:prstGeom prst="rect">
            <a:avLst/>
          </a:prstGeom>
          <a:noFill/>
          <a:ln>
            <a:noFill/>
          </a:ln>
        </p:spPr>
        <p:txBody>
          <a:bodyPr spcFirstLastPara="1" wrap="square" lIns="91425" tIns="45700" rIns="91425" bIns="45700" anchor="t" anchorCtr="0">
            <a:spAutoFit/>
          </a:bodyPr>
          <a:lstStyle/>
          <a:p>
            <a:pPr>
              <a:buClr>
                <a:srgbClr val="000000"/>
              </a:buClr>
              <a:buSzPts val="1800"/>
            </a:pPr>
            <a:r>
              <a:rPr lang="en-US" kern="0">
                <a:solidFill>
                  <a:srgbClr val="000000"/>
                </a:solidFill>
                <a:latin typeface="Calibri"/>
                <a:ea typeface="Calibri"/>
                <a:cs typeface="Calibri"/>
                <a:sym typeface="Calibri"/>
              </a:rPr>
              <a:t>Cognia (2022) / GA (2024)</a:t>
            </a:r>
            <a:endParaRPr kern="0">
              <a:solidFill>
                <a:srgbClr val="000000"/>
              </a:solidFill>
              <a:latin typeface="Calibri"/>
              <a:ea typeface="Calibri"/>
              <a:cs typeface="Calibri"/>
              <a:sym typeface="Calibri"/>
            </a:endParaRPr>
          </a:p>
        </p:txBody>
      </p:sp>
      <p:sp>
        <p:nvSpPr>
          <p:cNvPr id="845" name="Google Shape;845;p122"/>
          <p:cNvSpPr txBox="1"/>
          <p:nvPr/>
        </p:nvSpPr>
        <p:spPr>
          <a:xfrm>
            <a:off x="3116875" y="3653375"/>
            <a:ext cx="3313200" cy="769500"/>
          </a:xfrm>
          <a:prstGeom prst="rect">
            <a:avLst/>
          </a:prstGeom>
          <a:noFill/>
          <a:ln>
            <a:noFill/>
          </a:ln>
        </p:spPr>
        <p:txBody>
          <a:bodyPr spcFirstLastPara="1" wrap="square" lIns="91425" tIns="45700" rIns="91425" bIns="45700" anchor="t" anchorCtr="0">
            <a:spAutoFit/>
          </a:bodyPr>
          <a:lstStyle/>
          <a:p>
            <a:pPr>
              <a:buClr>
                <a:srgbClr val="000000"/>
              </a:buClr>
              <a:buSzPts val="1800"/>
            </a:pPr>
            <a:r>
              <a:rPr lang="en-US" sz="1300" kern="0">
                <a:solidFill>
                  <a:srgbClr val="000000"/>
                </a:solidFill>
                <a:latin typeface="Calibri"/>
                <a:ea typeface="Calibri"/>
                <a:cs typeface="Calibri"/>
                <a:sym typeface="Calibri"/>
              </a:rPr>
              <a:t>Purpose and Governance (All) AND Culture and Environment (All)</a:t>
            </a:r>
            <a:endParaRPr sz="1300" kern="0">
              <a:solidFill>
                <a:srgbClr val="000000"/>
              </a:solidFill>
              <a:latin typeface="Calibri"/>
              <a:ea typeface="Calibri"/>
              <a:cs typeface="Calibri"/>
              <a:sym typeface="Calibri"/>
            </a:endParaRPr>
          </a:p>
          <a:p>
            <a:pPr>
              <a:buClr>
                <a:srgbClr val="000000"/>
              </a:buClr>
            </a:pPr>
            <a:endParaRPr kern="0">
              <a:solidFill>
                <a:srgbClr val="000000"/>
              </a:solidFill>
              <a:latin typeface="Calibri"/>
              <a:ea typeface="Calibri"/>
              <a:cs typeface="Calibri"/>
              <a:sym typeface="Calibri"/>
            </a:endParaRPr>
          </a:p>
        </p:txBody>
      </p:sp>
      <p:sp>
        <p:nvSpPr>
          <p:cNvPr id="846" name="Google Shape;846;p122"/>
          <p:cNvSpPr txBox="1"/>
          <p:nvPr/>
        </p:nvSpPr>
        <p:spPr>
          <a:xfrm>
            <a:off x="2786825" y="2853925"/>
            <a:ext cx="4046700" cy="6465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Cognia Certified (Whole School)</a:t>
            </a:r>
            <a:endParaRPr kern="0">
              <a:solidFill>
                <a:srgbClr val="000000"/>
              </a:solidFill>
              <a:latin typeface="Calibri"/>
              <a:ea typeface="Calibri"/>
              <a:cs typeface="Calibri"/>
              <a:sym typeface="Calibri"/>
            </a:endParaRPr>
          </a:p>
          <a:p>
            <a:pPr>
              <a:buClr>
                <a:srgbClr val="000000"/>
              </a:buClr>
            </a:pPr>
            <a:endParaRPr kern="0">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123"/>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22</a:t>
            </a:fld>
            <a:endParaRPr kern="0">
              <a:solidFill>
                <a:srgbClr val="000000"/>
              </a:solidFill>
            </a:endParaRPr>
          </a:p>
        </p:txBody>
      </p:sp>
      <p:sp>
        <p:nvSpPr>
          <p:cNvPr id="852" name="Google Shape;852;p123"/>
          <p:cNvSpPr txBox="1"/>
          <p:nvPr/>
        </p:nvSpPr>
        <p:spPr>
          <a:xfrm>
            <a:off x="6711246" y="5711120"/>
            <a:ext cx="3305400" cy="246300"/>
          </a:xfrm>
          <a:prstGeom prst="rect">
            <a:avLst/>
          </a:prstGeom>
          <a:noFill/>
          <a:ln>
            <a:noFill/>
          </a:ln>
        </p:spPr>
        <p:txBody>
          <a:bodyPr spcFirstLastPara="1" wrap="square" lIns="91425" tIns="45700" rIns="91425" bIns="45700" anchor="t" anchorCtr="0">
            <a:spAutoFit/>
          </a:bodyPr>
          <a:lstStyle/>
          <a:p>
            <a:pPr>
              <a:buClr>
                <a:srgbClr val="000000"/>
              </a:buClr>
            </a:pPr>
            <a:r>
              <a:rPr lang="en-US" sz="1000" kern="0">
                <a:solidFill>
                  <a:srgbClr val="000000"/>
                </a:solidFill>
                <a:latin typeface="Calibri"/>
                <a:ea typeface="Calibri"/>
                <a:cs typeface="Calibri"/>
                <a:sym typeface="Calibri"/>
              </a:rPr>
              <a:t>*As of xx/xx/2022</a:t>
            </a:r>
            <a:endParaRPr sz="1000" kern="0">
              <a:solidFill>
                <a:srgbClr val="000000"/>
              </a:solidFill>
              <a:latin typeface="Arial"/>
              <a:cs typeface="Arial"/>
              <a:sym typeface="Arial"/>
            </a:endParaRPr>
          </a:p>
        </p:txBody>
      </p:sp>
      <p:graphicFrame>
        <p:nvGraphicFramePr>
          <p:cNvPr id="853" name="Google Shape;853;p123"/>
          <p:cNvGraphicFramePr/>
          <p:nvPr/>
        </p:nvGraphicFramePr>
        <p:xfrm>
          <a:off x="1600553" y="1973796"/>
          <a:ext cx="4302475" cy="2198710"/>
        </p:xfrm>
        <a:graphic>
          <a:graphicData uri="http://schemas.openxmlformats.org/drawingml/2006/table">
            <a:tbl>
              <a:tblPr firstRow="1" bandRow="1">
                <a:noFill/>
              </a:tblPr>
              <a:tblGrid>
                <a:gridCol w="1956350">
                  <a:extLst>
                    <a:ext uri="{9D8B030D-6E8A-4147-A177-3AD203B41FA5}">
                      <a16:colId xmlns:a16="http://schemas.microsoft.com/office/drawing/2014/main" val="20000"/>
                    </a:ext>
                  </a:extLst>
                </a:gridCol>
                <a:gridCol w="1145375">
                  <a:extLst>
                    <a:ext uri="{9D8B030D-6E8A-4147-A177-3AD203B41FA5}">
                      <a16:colId xmlns:a16="http://schemas.microsoft.com/office/drawing/2014/main" val="20001"/>
                    </a:ext>
                  </a:extLst>
                </a:gridCol>
                <a:gridCol w="1200750">
                  <a:extLst>
                    <a:ext uri="{9D8B030D-6E8A-4147-A177-3AD203B41FA5}">
                      <a16:colId xmlns:a16="http://schemas.microsoft.com/office/drawing/2014/main" val="20002"/>
                    </a:ext>
                  </a:extLst>
                </a:gridCol>
              </a:tblGrid>
              <a:tr h="426475">
                <a:tc>
                  <a:txBody>
                    <a:bodyPr/>
                    <a:lstStyle/>
                    <a:p>
                      <a:pPr marL="0" marR="0" lvl="0" indent="0" algn="ctr" rtl="0">
                        <a:spcBef>
                          <a:spcPts val="0"/>
                        </a:spcBef>
                        <a:spcAft>
                          <a:spcPts val="0"/>
                        </a:spcAft>
                        <a:buNone/>
                      </a:pPr>
                      <a:r>
                        <a:rPr lang="en-US" sz="1300"/>
                        <a:t>Indicator </a:t>
                      </a:r>
                      <a:endParaRPr sz="1300"/>
                    </a:p>
                  </a:txBody>
                  <a:tcPr marL="91450" marR="91450" marT="45725" marB="45725" anchor="b"/>
                </a:tc>
                <a:tc gridSpan="2">
                  <a:txBody>
                    <a:bodyPr/>
                    <a:lstStyle/>
                    <a:p>
                      <a:pPr marL="0" lvl="0" indent="0" algn="ctr" rtl="0">
                        <a:spcBef>
                          <a:spcPts val="0"/>
                        </a:spcBef>
                        <a:spcAft>
                          <a:spcPts val="0"/>
                        </a:spcAft>
                        <a:buNone/>
                      </a:pPr>
                      <a:r>
                        <a:rPr lang="en-US" sz="1300"/>
                        <a:t>Time Frame</a:t>
                      </a:r>
                      <a:endParaRPr sz="1300" b="1">
                        <a:solidFill>
                          <a:srgbClr val="FFFFFF"/>
                        </a:solidFill>
                        <a:latin typeface="Calibri"/>
                        <a:ea typeface="Calibri"/>
                        <a:cs typeface="Calibri"/>
                        <a:sym typeface="Calibri"/>
                      </a:endParaRPr>
                    </a:p>
                  </a:txBody>
                  <a:tcPr marL="91450" marR="91450" marT="45725" marB="45725" anchor="b"/>
                </a:tc>
                <a:tc hMerge="1">
                  <a:txBody>
                    <a:bodyPr/>
                    <a:lstStyle/>
                    <a:p>
                      <a:endParaRPr lang="en-US"/>
                    </a:p>
                  </a:txBody>
                  <a:tcPr/>
                </a:tc>
                <a:extLst>
                  <a:ext uri="{0D108BD9-81ED-4DB2-BD59-A6C34878D82A}">
                    <a16:rowId xmlns:a16="http://schemas.microsoft.com/office/drawing/2014/main" val="10000"/>
                  </a:ext>
                </a:extLst>
              </a:tr>
              <a:tr h="302775">
                <a:tc>
                  <a:txBody>
                    <a:bodyPr/>
                    <a:lstStyle/>
                    <a:p>
                      <a:pPr marL="0" marR="0" lvl="0" indent="0" algn="l" rtl="0">
                        <a:spcBef>
                          <a:spcPts val="0"/>
                        </a:spcBef>
                        <a:spcAft>
                          <a:spcPts val="0"/>
                        </a:spcAft>
                        <a:buNone/>
                      </a:pPr>
                      <a:endParaRPr sz="1300" b="1"/>
                    </a:p>
                  </a:txBody>
                  <a:tcPr marL="91450" marR="91450" marT="45725" marB="45725"/>
                </a:tc>
                <a:tc>
                  <a:txBody>
                    <a:bodyPr/>
                    <a:lstStyle/>
                    <a:p>
                      <a:pPr marL="0" marR="0" lvl="0" indent="0" algn="ctr" rtl="0">
                        <a:spcBef>
                          <a:spcPts val="0"/>
                        </a:spcBef>
                        <a:spcAft>
                          <a:spcPts val="0"/>
                        </a:spcAft>
                        <a:buNone/>
                      </a:pPr>
                      <a:r>
                        <a:rPr lang="en-US" sz="1300"/>
                        <a:t>September 2021</a:t>
                      </a:r>
                      <a:endParaRPr sz="1300"/>
                    </a:p>
                  </a:txBody>
                  <a:tcPr marL="91450" marR="91450" marT="45725" marB="45725"/>
                </a:tc>
                <a:tc>
                  <a:txBody>
                    <a:bodyPr/>
                    <a:lstStyle/>
                    <a:p>
                      <a:pPr marL="0" marR="0" lvl="0" indent="0" algn="ctr" rtl="0">
                        <a:spcBef>
                          <a:spcPts val="0"/>
                        </a:spcBef>
                        <a:spcAft>
                          <a:spcPts val="0"/>
                        </a:spcAft>
                        <a:buNone/>
                      </a:pPr>
                      <a:r>
                        <a:rPr lang="en-US" sz="1300"/>
                        <a:t>September 2022</a:t>
                      </a:r>
                      <a:endParaRPr sz="1300"/>
                    </a:p>
                  </a:txBody>
                  <a:tcPr marL="91450" marR="91450" marT="45725" marB="45725"/>
                </a:tc>
                <a:extLst>
                  <a:ext uri="{0D108BD9-81ED-4DB2-BD59-A6C34878D82A}">
                    <a16:rowId xmlns:a16="http://schemas.microsoft.com/office/drawing/2014/main" val="10001"/>
                  </a:ext>
                </a:extLst>
              </a:tr>
              <a:tr h="388625">
                <a:tc>
                  <a:txBody>
                    <a:bodyPr/>
                    <a:lstStyle/>
                    <a:p>
                      <a:pPr marL="0" lvl="0" indent="0" algn="l" rtl="0">
                        <a:spcBef>
                          <a:spcPts val="0"/>
                        </a:spcBef>
                        <a:spcAft>
                          <a:spcPts val="0"/>
                        </a:spcAft>
                        <a:buNone/>
                      </a:pPr>
                      <a:r>
                        <a:rPr lang="en-US"/>
                        <a:t>Attendance Take Rate </a:t>
                      </a:r>
                      <a:endParaRPr/>
                    </a:p>
                  </a:txBody>
                  <a:tcPr marL="91450" marR="91450" marT="45725" marB="45725"/>
                </a:tc>
                <a:tc>
                  <a:txBody>
                    <a:bodyPr/>
                    <a:lstStyle/>
                    <a:p>
                      <a:pPr marL="0" marR="0" lvl="0" indent="0" algn="ctr" rtl="0">
                        <a:spcBef>
                          <a:spcPts val="0"/>
                        </a:spcBef>
                        <a:spcAft>
                          <a:spcPts val="0"/>
                        </a:spcAft>
                        <a:buNone/>
                      </a:pPr>
                      <a:r>
                        <a:rPr lang="en-US" sz="1300"/>
                        <a:t>98.9</a:t>
                      </a:r>
                      <a:endParaRPr sz="1300"/>
                    </a:p>
                  </a:txBody>
                  <a:tcPr marL="91450" marR="91450" marT="45725" marB="45725"/>
                </a:tc>
                <a:tc>
                  <a:txBody>
                    <a:bodyPr/>
                    <a:lstStyle/>
                    <a:p>
                      <a:pPr marL="0" marR="0" lvl="0" indent="0" algn="ctr" rtl="0">
                        <a:spcBef>
                          <a:spcPts val="0"/>
                        </a:spcBef>
                        <a:spcAft>
                          <a:spcPts val="0"/>
                        </a:spcAft>
                        <a:buNone/>
                      </a:pPr>
                      <a:r>
                        <a:rPr lang="en-US" sz="1300"/>
                        <a:t>96.7</a:t>
                      </a:r>
                      <a:endParaRPr sz="1300"/>
                    </a:p>
                  </a:txBody>
                  <a:tcPr marL="91450" marR="91450" marT="45725" marB="45725"/>
                </a:tc>
                <a:extLst>
                  <a:ext uri="{0D108BD9-81ED-4DB2-BD59-A6C34878D82A}">
                    <a16:rowId xmlns:a16="http://schemas.microsoft.com/office/drawing/2014/main" val="10002"/>
                  </a:ext>
                </a:extLst>
              </a:tr>
              <a:tr h="377750">
                <a:tc>
                  <a:txBody>
                    <a:bodyPr/>
                    <a:lstStyle/>
                    <a:p>
                      <a:pPr marL="0" lvl="0" indent="0" algn="l" rtl="0">
                        <a:spcBef>
                          <a:spcPts val="0"/>
                        </a:spcBef>
                        <a:spcAft>
                          <a:spcPts val="0"/>
                        </a:spcAft>
                        <a:buNone/>
                      </a:pPr>
                      <a:r>
                        <a:rPr lang="en-US"/>
                        <a:t>ADA Attendance Rate</a:t>
                      </a:r>
                      <a:endParaRPr/>
                    </a:p>
                  </a:txBody>
                  <a:tcPr marL="91450" marR="91450" marT="45725" marB="45725">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a:t>82.6</a:t>
                      </a:r>
                      <a:endParaRPr sz="1300"/>
                    </a:p>
                  </a:txBody>
                  <a:tcPr marL="91450" marR="91450" marT="45725" marB="45725">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a:t>83.8</a:t>
                      </a:r>
                      <a:endParaRPr sz="1300"/>
                    </a:p>
                  </a:txBody>
                  <a:tcPr marL="91450" marR="91450" marT="45725" marB="45725">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377750">
                <a:tc>
                  <a:txBody>
                    <a:bodyPr/>
                    <a:lstStyle/>
                    <a:p>
                      <a:pPr marL="0" lvl="0" indent="0" algn="l" rtl="0">
                        <a:spcBef>
                          <a:spcPts val="0"/>
                        </a:spcBef>
                        <a:spcAft>
                          <a:spcPts val="0"/>
                        </a:spcAft>
                        <a:buNone/>
                      </a:pPr>
                      <a:r>
                        <a:rPr lang="en-US"/>
                        <a:t>Students not chronically absent</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300"/>
                        <a:t>53.5                       51.1</a:t>
                      </a:r>
                      <a:endParaRPr sz="13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bl>
          </a:graphicData>
        </a:graphic>
      </p:graphicFrame>
      <p:graphicFrame>
        <p:nvGraphicFramePr>
          <p:cNvPr id="854" name="Google Shape;854;p123"/>
          <p:cNvGraphicFramePr/>
          <p:nvPr/>
        </p:nvGraphicFramePr>
        <p:xfrm>
          <a:off x="6730090" y="2688023"/>
          <a:ext cx="3305400" cy="3944394"/>
        </p:xfrm>
        <a:graphic>
          <a:graphicData uri="http://schemas.openxmlformats.org/drawingml/2006/table">
            <a:tbl>
              <a:tblPr firstRow="1" bandRow="1">
                <a:noFill/>
              </a:tblPr>
              <a:tblGrid>
                <a:gridCol w="1129200">
                  <a:extLst>
                    <a:ext uri="{9D8B030D-6E8A-4147-A177-3AD203B41FA5}">
                      <a16:colId xmlns:a16="http://schemas.microsoft.com/office/drawing/2014/main" val="20000"/>
                    </a:ext>
                  </a:extLst>
                </a:gridCol>
                <a:gridCol w="1118550">
                  <a:extLst>
                    <a:ext uri="{9D8B030D-6E8A-4147-A177-3AD203B41FA5}">
                      <a16:colId xmlns:a16="http://schemas.microsoft.com/office/drawing/2014/main" val="20001"/>
                    </a:ext>
                  </a:extLst>
                </a:gridCol>
                <a:gridCol w="1057650">
                  <a:extLst>
                    <a:ext uri="{9D8B030D-6E8A-4147-A177-3AD203B41FA5}">
                      <a16:colId xmlns:a16="http://schemas.microsoft.com/office/drawing/2014/main" val="20002"/>
                    </a:ext>
                  </a:extLst>
                </a:gridCol>
              </a:tblGrid>
              <a:tr h="540700">
                <a:tc>
                  <a:txBody>
                    <a:bodyPr/>
                    <a:lstStyle/>
                    <a:p>
                      <a:pPr marL="0" marR="0" lvl="0" indent="0" algn="ctr" rtl="0">
                        <a:spcBef>
                          <a:spcPts val="0"/>
                        </a:spcBef>
                        <a:spcAft>
                          <a:spcPts val="0"/>
                        </a:spcAft>
                        <a:buNone/>
                      </a:pPr>
                      <a:r>
                        <a:rPr lang="en-US" sz="1300" u="none" strike="noStrike" cap="none">
                          <a:solidFill>
                            <a:srgbClr val="FFFFFF"/>
                          </a:solidFill>
                        </a:rPr>
                        <a:t>Subgroup</a:t>
                      </a:r>
                      <a:endParaRPr/>
                    </a:p>
                  </a:txBody>
                  <a:tcPr marL="91450" marR="91450" marT="45725" marB="45725" anchor="b"/>
                </a:tc>
                <a:tc>
                  <a:txBody>
                    <a:bodyPr/>
                    <a:lstStyle/>
                    <a:p>
                      <a:pPr marL="0" marR="0" lvl="0" indent="0" algn="ctr" rtl="0">
                        <a:spcBef>
                          <a:spcPts val="0"/>
                        </a:spcBef>
                        <a:spcAft>
                          <a:spcPts val="0"/>
                        </a:spcAft>
                        <a:buNone/>
                      </a:pPr>
                      <a:r>
                        <a:rPr lang="en-US" sz="1300"/>
                        <a:t>Total number of students</a:t>
                      </a:r>
                      <a:endParaRPr sz="1300" u="none" strike="noStrike" cap="none">
                        <a:solidFill>
                          <a:srgbClr val="FFFFFF"/>
                        </a:solidFill>
                      </a:endParaRPr>
                    </a:p>
                  </a:txBody>
                  <a:tcPr marL="91450" marR="91450" marT="45725" marB="45725" anchor="b"/>
                </a:tc>
                <a:tc>
                  <a:txBody>
                    <a:bodyPr/>
                    <a:lstStyle/>
                    <a:p>
                      <a:pPr marL="0" marR="0" lvl="0" indent="0" algn="ctr" rtl="0">
                        <a:spcBef>
                          <a:spcPts val="0"/>
                        </a:spcBef>
                        <a:spcAft>
                          <a:spcPts val="0"/>
                        </a:spcAft>
                        <a:buNone/>
                      </a:pPr>
                      <a:r>
                        <a:rPr lang="en-US" sz="1300" u="none" strike="noStrike" cap="none">
                          <a:solidFill>
                            <a:srgbClr val="FFFFFF"/>
                          </a:solidFill>
                        </a:rPr>
                        <a:t>OSS Suspension Rate</a:t>
                      </a:r>
                      <a:endParaRPr/>
                    </a:p>
                  </a:txBody>
                  <a:tcPr marL="91450" marR="91450" marT="45725" marB="45725" anchor="b"/>
                </a:tc>
                <a:extLst>
                  <a:ext uri="{0D108BD9-81ED-4DB2-BD59-A6C34878D82A}">
                    <a16:rowId xmlns:a16="http://schemas.microsoft.com/office/drawing/2014/main" val="10000"/>
                  </a:ext>
                </a:extLst>
              </a:tr>
              <a:tr h="293350">
                <a:tc>
                  <a:txBody>
                    <a:bodyPr/>
                    <a:lstStyle/>
                    <a:p>
                      <a:pPr marL="0" marR="0" lvl="0" indent="0" algn="l" rtl="0">
                        <a:spcBef>
                          <a:spcPts val="0"/>
                        </a:spcBef>
                        <a:spcAft>
                          <a:spcPts val="0"/>
                        </a:spcAft>
                        <a:buNone/>
                      </a:pPr>
                      <a:r>
                        <a:rPr lang="en-US" sz="1300" b="1" u="none" strike="noStrike" cap="none"/>
                        <a:t>Female</a:t>
                      </a:r>
                      <a:endParaRPr/>
                    </a:p>
                  </a:txBody>
                  <a:tcPr marL="91450" marR="91450" marT="45725" marB="45725"/>
                </a:tc>
                <a:tc>
                  <a:txBody>
                    <a:bodyPr/>
                    <a:lstStyle/>
                    <a:p>
                      <a:pPr marL="0" lvl="0" indent="0" algn="r" rtl="0">
                        <a:lnSpc>
                          <a:spcPct val="115000"/>
                        </a:lnSpc>
                        <a:spcBef>
                          <a:spcPts val="0"/>
                        </a:spcBef>
                        <a:spcAft>
                          <a:spcPts val="0"/>
                        </a:spcAft>
                        <a:buNone/>
                      </a:pPr>
                      <a:r>
                        <a:rPr lang="en-US"/>
                        <a:t>472</a:t>
                      </a:r>
                      <a:endParaRPr sz="1300"/>
                    </a:p>
                  </a:txBody>
                  <a:tcPr marL="91425" marR="91425" marT="91425" marB="91425"/>
                </a:tc>
                <a:tc>
                  <a:txBody>
                    <a:bodyPr/>
                    <a:lstStyle/>
                    <a:p>
                      <a:pPr marL="0" lvl="0" indent="0" algn="r" rtl="0">
                        <a:lnSpc>
                          <a:spcPct val="115000"/>
                        </a:lnSpc>
                        <a:spcBef>
                          <a:spcPts val="0"/>
                        </a:spcBef>
                        <a:spcAft>
                          <a:spcPts val="0"/>
                        </a:spcAft>
                        <a:buNone/>
                      </a:pPr>
                      <a:r>
                        <a:rPr lang="en-US"/>
                        <a:t>1.39</a:t>
                      </a:r>
                      <a:endParaRPr sz="1300"/>
                    </a:p>
                  </a:txBody>
                  <a:tcPr marL="91425" marR="91425" marT="91425" marB="91425"/>
                </a:tc>
                <a:extLst>
                  <a:ext uri="{0D108BD9-81ED-4DB2-BD59-A6C34878D82A}">
                    <a16:rowId xmlns:a16="http://schemas.microsoft.com/office/drawing/2014/main" val="10001"/>
                  </a:ext>
                </a:extLst>
              </a:tr>
              <a:tr h="226300">
                <a:tc>
                  <a:txBody>
                    <a:bodyPr/>
                    <a:lstStyle/>
                    <a:p>
                      <a:pPr marL="0" marR="0" lvl="0" indent="0" algn="l" rtl="0">
                        <a:spcBef>
                          <a:spcPts val="0"/>
                        </a:spcBef>
                        <a:spcAft>
                          <a:spcPts val="0"/>
                        </a:spcAft>
                        <a:buNone/>
                      </a:pPr>
                      <a:r>
                        <a:rPr lang="en-US" sz="1300" b="1"/>
                        <a:t>Male</a:t>
                      </a:r>
                      <a:endParaRPr/>
                    </a:p>
                  </a:txBody>
                  <a:tcPr marL="91450" marR="91450" marT="45725" marB="45725"/>
                </a:tc>
                <a:tc>
                  <a:txBody>
                    <a:bodyPr/>
                    <a:lstStyle/>
                    <a:p>
                      <a:pPr marL="0" lvl="0" indent="0" algn="r" rtl="0">
                        <a:lnSpc>
                          <a:spcPct val="115000"/>
                        </a:lnSpc>
                        <a:spcBef>
                          <a:spcPts val="0"/>
                        </a:spcBef>
                        <a:spcAft>
                          <a:spcPts val="0"/>
                        </a:spcAft>
                        <a:buNone/>
                      </a:pPr>
                      <a:r>
                        <a:rPr lang="en-US"/>
                        <a:t>463</a:t>
                      </a:r>
                      <a:endParaRPr sz="1300"/>
                    </a:p>
                  </a:txBody>
                  <a:tcPr marL="91425" marR="91425" marT="91425" marB="91425"/>
                </a:tc>
                <a:tc>
                  <a:txBody>
                    <a:bodyPr/>
                    <a:lstStyle/>
                    <a:p>
                      <a:pPr marL="0" lvl="0" indent="0" algn="r" rtl="0">
                        <a:lnSpc>
                          <a:spcPct val="115000"/>
                        </a:lnSpc>
                        <a:spcBef>
                          <a:spcPts val="0"/>
                        </a:spcBef>
                        <a:spcAft>
                          <a:spcPts val="0"/>
                        </a:spcAft>
                        <a:buNone/>
                      </a:pPr>
                      <a:r>
                        <a:rPr lang="en-US"/>
                        <a:t>2</a:t>
                      </a:r>
                      <a:endParaRPr sz="1300"/>
                    </a:p>
                  </a:txBody>
                  <a:tcPr marL="91425" marR="91425" marT="91425" marB="91425"/>
                </a:tc>
                <a:extLst>
                  <a:ext uri="{0D108BD9-81ED-4DB2-BD59-A6C34878D82A}">
                    <a16:rowId xmlns:a16="http://schemas.microsoft.com/office/drawing/2014/main" val="10002"/>
                  </a:ext>
                </a:extLst>
              </a:tr>
              <a:tr h="235975">
                <a:tc>
                  <a:txBody>
                    <a:bodyPr/>
                    <a:lstStyle/>
                    <a:p>
                      <a:pPr marL="0" marR="0" lvl="0" indent="0" algn="l" rtl="0">
                        <a:spcBef>
                          <a:spcPts val="0"/>
                        </a:spcBef>
                        <a:spcAft>
                          <a:spcPts val="0"/>
                        </a:spcAft>
                        <a:buNone/>
                      </a:pPr>
                      <a:r>
                        <a:rPr lang="en-US" sz="1300" b="1"/>
                        <a:t>SWD</a:t>
                      </a:r>
                      <a:endParaRPr/>
                    </a:p>
                  </a:txBody>
                  <a:tcPr marL="91450" marR="91450" marT="45725" marB="45725"/>
                </a:tc>
                <a:tc>
                  <a:txBody>
                    <a:bodyPr/>
                    <a:lstStyle/>
                    <a:p>
                      <a:pPr marL="0" lvl="0" indent="0" algn="r" rtl="0">
                        <a:lnSpc>
                          <a:spcPct val="115000"/>
                        </a:lnSpc>
                        <a:spcBef>
                          <a:spcPts val="0"/>
                        </a:spcBef>
                        <a:spcAft>
                          <a:spcPts val="0"/>
                        </a:spcAft>
                        <a:buNone/>
                      </a:pPr>
                      <a:r>
                        <a:rPr lang="en-US"/>
                        <a:t>153</a:t>
                      </a:r>
                      <a:endParaRPr sz="1300"/>
                    </a:p>
                  </a:txBody>
                  <a:tcPr marL="91425" marR="91425" marT="91425" marB="91425"/>
                </a:tc>
                <a:tc>
                  <a:txBody>
                    <a:bodyPr/>
                    <a:lstStyle/>
                    <a:p>
                      <a:pPr marL="0" lvl="0" indent="0" algn="r" rtl="0">
                        <a:lnSpc>
                          <a:spcPct val="115000"/>
                        </a:lnSpc>
                        <a:spcBef>
                          <a:spcPts val="0"/>
                        </a:spcBef>
                        <a:spcAft>
                          <a:spcPts val="0"/>
                        </a:spcAft>
                        <a:buNone/>
                      </a:pPr>
                      <a:r>
                        <a:rPr lang="en-US"/>
                        <a:t>3.38</a:t>
                      </a:r>
                      <a:endParaRPr sz="1300"/>
                    </a:p>
                  </a:txBody>
                  <a:tcPr marL="91425" marR="91425" marT="91425" marB="91425"/>
                </a:tc>
                <a:extLst>
                  <a:ext uri="{0D108BD9-81ED-4DB2-BD59-A6C34878D82A}">
                    <a16:rowId xmlns:a16="http://schemas.microsoft.com/office/drawing/2014/main" val="10003"/>
                  </a:ext>
                </a:extLst>
              </a:tr>
              <a:tr h="216625">
                <a:tc>
                  <a:txBody>
                    <a:bodyPr/>
                    <a:lstStyle/>
                    <a:p>
                      <a:pPr marL="0" marR="0" lvl="0" indent="0" algn="l" rtl="0">
                        <a:spcBef>
                          <a:spcPts val="0"/>
                        </a:spcBef>
                        <a:spcAft>
                          <a:spcPts val="0"/>
                        </a:spcAft>
                        <a:buNone/>
                      </a:pPr>
                      <a:r>
                        <a:rPr lang="en-US" sz="1300" b="1"/>
                        <a:t>Black </a:t>
                      </a:r>
                      <a:endParaRPr/>
                    </a:p>
                  </a:txBody>
                  <a:tcPr marL="91450" marR="91450" marT="45725" marB="45725"/>
                </a:tc>
                <a:tc>
                  <a:txBody>
                    <a:bodyPr/>
                    <a:lstStyle/>
                    <a:p>
                      <a:pPr marL="0" lvl="0" indent="0" algn="r" rtl="0">
                        <a:lnSpc>
                          <a:spcPct val="115000"/>
                        </a:lnSpc>
                        <a:spcBef>
                          <a:spcPts val="0"/>
                        </a:spcBef>
                        <a:spcAft>
                          <a:spcPts val="0"/>
                        </a:spcAft>
                        <a:buNone/>
                      </a:pPr>
                      <a:r>
                        <a:rPr lang="en-US"/>
                        <a:t>853</a:t>
                      </a:r>
                      <a:endParaRPr sz="1300"/>
                    </a:p>
                  </a:txBody>
                  <a:tcPr marL="91425" marR="91425" marT="91425" marB="91425"/>
                </a:tc>
                <a:tc>
                  <a:txBody>
                    <a:bodyPr/>
                    <a:lstStyle/>
                    <a:p>
                      <a:pPr marL="0" lvl="0" indent="0" algn="r" rtl="0">
                        <a:lnSpc>
                          <a:spcPct val="115000"/>
                        </a:lnSpc>
                        <a:spcBef>
                          <a:spcPts val="0"/>
                        </a:spcBef>
                        <a:spcAft>
                          <a:spcPts val="0"/>
                        </a:spcAft>
                        <a:buNone/>
                      </a:pPr>
                      <a:r>
                        <a:rPr lang="en-US"/>
                        <a:t>1.78</a:t>
                      </a:r>
                      <a:endParaRPr sz="1300"/>
                    </a:p>
                  </a:txBody>
                  <a:tcPr marL="91425" marR="91425" marT="91425" marB="91425"/>
                </a:tc>
                <a:extLst>
                  <a:ext uri="{0D108BD9-81ED-4DB2-BD59-A6C34878D82A}">
                    <a16:rowId xmlns:a16="http://schemas.microsoft.com/office/drawing/2014/main" val="10004"/>
                  </a:ext>
                </a:extLst>
              </a:tr>
              <a:tr h="302050">
                <a:tc>
                  <a:txBody>
                    <a:bodyPr/>
                    <a:lstStyle/>
                    <a:p>
                      <a:pPr marL="0" marR="0" lvl="0" indent="0" algn="l" rtl="0">
                        <a:spcBef>
                          <a:spcPts val="0"/>
                        </a:spcBef>
                        <a:spcAft>
                          <a:spcPts val="0"/>
                        </a:spcAft>
                        <a:buNone/>
                      </a:pPr>
                      <a:r>
                        <a:rPr lang="en-US" sz="1300" b="1"/>
                        <a:t>Hispanic</a:t>
                      </a:r>
                      <a:endParaRPr/>
                    </a:p>
                  </a:txBody>
                  <a:tcPr marL="91450" marR="91450" marT="45725" marB="45725"/>
                </a:tc>
                <a:tc>
                  <a:txBody>
                    <a:bodyPr/>
                    <a:lstStyle/>
                    <a:p>
                      <a:pPr marL="0" lvl="0" indent="0" algn="r" rtl="0">
                        <a:lnSpc>
                          <a:spcPct val="115000"/>
                        </a:lnSpc>
                        <a:spcBef>
                          <a:spcPts val="0"/>
                        </a:spcBef>
                        <a:spcAft>
                          <a:spcPts val="0"/>
                        </a:spcAft>
                        <a:buNone/>
                      </a:pPr>
                      <a:r>
                        <a:rPr lang="en-US"/>
                        <a:t>71</a:t>
                      </a:r>
                      <a:endParaRPr sz="1300"/>
                    </a:p>
                  </a:txBody>
                  <a:tcPr marL="91425" marR="91425" marT="91425" marB="91425"/>
                </a:tc>
                <a:tc>
                  <a:txBody>
                    <a:bodyPr/>
                    <a:lstStyle/>
                    <a:p>
                      <a:pPr marL="0" lvl="0" indent="0" algn="r" rtl="0">
                        <a:lnSpc>
                          <a:spcPct val="115000"/>
                        </a:lnSpc>
                        <a:spcBef>
                          <a:spcPts val="0"/>
                        </a:spcBef>
                        <a:spcAft>
                          <a:spcPts val="0"/>
                        </a:spcAft>
                        <a:buNone/>
                      </a:pPr>
                      <a:r>
                        <a:rPr lang="en-US"/>
                        <a:t>0.59</a:t>
                      </a:r>
                      <a:endParaRPr sz="1300"/>
                    </a:p>
                  </a:txBody>
                  <a:tcPr marL="91425" marR="91425" marT="91425" marB="91425"/>
                </a:tc>
                <a:extLst>
                  <a:ext uri="{0D108BD9-81ED-4DB2-BD59-A6C34878D82A}">
                    <a16:rowId xmlns:a16="http://schemas.microsoft.com/office/drawing/2014/main" val="10005"/>
                  </a:ext>
                </a:extLst>
              </a:tr>
              <a:tr h="228600">
                <a:tc>
                  <a:txBody>
                    <a:bodyPr/>
                    <a:lstStyle/>
                    <a:p>
                      <a:pPr marL="0" marR="0" lvl="0" indent="0" algn="l" rtl="0">
                        <a:spcBef>
                          <a:spcPts val="0"/>
                        </a:spcBef>
                        <a:spcAft>
                          <a:spcPts val="0"/>
                        </a:spcAft>
                        <a:buNone/>
                      </a:pPr>
                      <a:r>
                        <a:rPr lang="en-US" sz="1300" b="1"/>
                        <a:t>Multi-race</a:t>
                      </a:r>
                      <a:endParaRPr/>
                    </a:p>
                  </a:txBody>
                  <a:tcPr marL="91450" marR="91450" marT="45725" marB="45725"/>
                </a:tc>
                <a:tc>
                  <a:txBody>
                    <a:bodyPr/>
                    <a:lstStyle/>
                    <a:p>
                      <a:pPr marL="0" lvl="0" indent="0" algn="r" rtl="0">
                        <a:lnSpc>
                          <a:spcPct val="115000"/>
                        </a:lnSpc>
                        <a:spcBef>
                          <a:spcPts val="0"/>
                        </a:spcBef>
                        <a:spcAft>
                          <a:spcPts val="0"/>
                        </a:spcAft>
                        <a:buNone/>
                      </a:pPr>
                      <a:r>
                        <a:rPr lang="en-US"/>
                        <a:t>N/A (&lt;10)</a:t>
                      </a:r>
                      <a:endParaRPr sz="1300"/>
                    </a:p>
                  </a:txBody>
                  <a:tcPr marL="91425" marR="91425" marT="91425" marB="91425"/>
                </a:tc>
                <a:tc>
                  <a:txBody>
                    <a:bodyPr/>
                    <a:lstStyle/>
                    <a:p>
                      <a:pPr marL="0" lvl="0" indent="0" algn="l" rtl="0">
                        <a:spcBef>
                          <a:spcPts val="0"/>
                        </a:spcBef>
                        <a:spcAft>
                          <a:spcPts val="0"/>
                        </a:spcAft>
                        <a:buNone/>
                      </a:pPr>
                      <a:endParaRPr sz="1300"/>
                    </a:p>
                  </a:txBody>
                  <a:tcPr marL="91425" marR="91425" marT="91425" marB="91425"/>
                </a:tc>
                <a:extLst>
                  <a:ext uri="{0D108BD9-81ED-4DB2-BD59-A6C34878D82A}">
                    <a16:rowId xmlns:a16="http://schemas.microsoft.com/office/drawing/2014/main" val="10006"/>
                  </a:ext>
                </a:extLst>
              </a:tr>
              <a:tr h="235950">
                <a:tc>
                  <a:txBody>
                    <a:bodyPr/>
                    <a:lstStyle/>
                    <a:p>
                      <a:pPr marL="0" marR="0" lvl="0" indent="0" algn="l" rtl="0">
                        <a:spcBef>
                          <a:spcPts val="0"/>
                        </a:spcBef>
                        <a:spcAft>
                          <a:spcPts val="0"/>
                        </a:spcAft>
                        <a:buNone/>
                      </a:pPr>
                      <a:r>
                        <a:rPr lang="en-US" sz="1300" b="1"/>
                        <a:t>White</a:t>
                      </a:r>
                      <a:endParaRPr/>
                    </a:p>
                  </a:txBody>
                  <a:tcPr marL="91450" marR="91450" marT="45725" marB="45725"/>
                </a:tc>
                <a:tc>
                  <a:txBody>
                    <a:bodyPr/>
                    <a:lstStyle/>
                    <a:p>
                      <a:pPr marL="0" lvl="0" indent="0" algn="r" rtl="0">
                        <a:lnSpc>
                          <a:spcPct val="115000"/>
                        </a:lnSpc>
                        <a:spcBef>
                          <a:spcPts val="0"/>
                        </a:spcBef>
                        <a:spcAft>
                          <a:spcPts val="0"/>
                        </a:spcAft>
                        <a:buNone/>
                      </a:pPr>
                      <a:r>
                        <a:rPr lang="en-US"/>
                        <a:t>N/A (&lt;10)</a:t>
                      </a:r>
                      <a:endParaRPr sz="1300"/>
                    </a:p>
                  </a:txBody>
                  <a:tcPr marL="91425" marR="91425" marT="91425" marB="91425"/>
                </a:tc>
                <a:tc>
                  <a:txBody>
                    <a:bodyPr/>
                    <a:lstStyle/>
                    <a:p>
                      <a:pPr marL="0" lvl="0" indent="0" algn="l" rtl="0">
                        <a:spcBef>
                          <a:spcPts val="0"/>
                        </a:spcBef>
                        <a:spcAft>
                          <a:spcPts val="0"/>
                        </a:spcAft>
                        <a:buNone/>
                      </a:pPr>
                      <a:endParaRPr sz="1300"/>
                    </a:p>
                  </a:txBody>
                  <a:tcPr marL="91425" marR="91425" marT="91425" marB="91425"/>
                </a:tc>
                <a:extLst>
                  <a:ext uri="{0D108BD9-81ED-4DB2-BD59-A6C34878D82A}">
                    <a16:rowId xmlns:a16="http://schemas.microsoft.com/office/drawing/2014/main" val="10007"/>
                  </a:ext>
                </a:extLst>
              </a:tr>
              <a:tr h="303675">
                <a:tc>
                  <a:txBody>
                    <a:bodyPr/>
                    <a:lstStyle/>
                    <a:p>
                      <a:pPr marL="0" marR="0" lvl="0" indent="0" algn="l" rtl="0">
                        <a:spcBef>
                          <a:spcPts val="0"/>
                        </a:spcBef>
                        <a:spcAft>
                          <a:spcPts val="0"/>
                        </a:spcAft>
                        <a:buNone/>
                      </a:pPr>
                      <a:r>
                        <a:rPr lang="en-US" sz="1300" b="1"/>
                        <a:t>Asian</a:t>
                      </a:r>
                      <a:endParaRPr sz="1300" b="1"/>
                    </a:p>
                  </a:txBody>
                  <a:tcPr marL="91450" marR="91450" marT="45725" marB="45725"/>
                </a:tc>
                <a:tc>
                  <a:txBody>
                    <a:bodyPr/>
                    <a:lstStyle/>
                    <a:p>
                      <a:pPr marL="0" lvl="0" indent="0" algn="r" rtl="0">
                        <a:lnSpc>
                          <a:spcPct val="115000"/>
                        </a:lnSpc>
                        <a:spcBef>
                          <a:spcPts val="0"/>
                        </a:spcBef>
                        <a:spcAft>
                          <a:spcPts val="0"/>
                        </a:spcAft>
                        <a:buNone/>
                      </a:pPr>
                      <a:r>
                        <a:rPr lang="en-US"/>
                        <a:t>N/A (&lt;10)</a:t>
                      </a:r>
                      <a:endParaRPr sz="1300"/>
                    </a:p>
                  </a:txBody>
                  <a:tcPr marL="91425" marR="91425" marT="91425" marB="91425"/>
                </a:tc>
                <a:tc>
                  <a:txBody>
                    <a:bodyPr/>
                    <a:lstStyle/>
                    <a:p>
                      <a:pPr marL="0" lvl="0" indent="0" algn="l" rtl="0">
                        <a:spcBef>
                          <a:spcPts val="0"/>
                        </a:spcBef>
                        <a:spcAft>
                          <a:spcPts val="0"/>
                        </a:spcAft>
                        <a:buNone/>
                      </a:pPr>
                      <a:endParaRPr sz="1300"/>
                    </a:p>
                  </a:txBody>
                  <a:tcPr marL="91425" marR="91425" marT="91425" marB="91425"/>
                </a:tc>
                <a:extLst>
                  <a:ext uri="{0D108BD9-81ED-4DB2-BD59-A6C34878D82A}">
                    <a16:rowId xmlns:a16="http://schemas.microsoft.com/office/drawing/2014/main" val="10008"/>
                  </a:ext>
                </a:extLst>
              </a:tr>
            </a:tbl>
          </a:graphicData>
        </a:graphic>
      </p:graphicFrame>
      <p:sp>
        <p:nvSpPr>
          <p:cNvPr id="855" name="Google Shape;855;p123"/>
          <p:cNvSpPr txBox="1"/>
          <p:nvPr/>
        </p:nvSpPr>
        <p:spPr>
          <a:xfrm>
            <a:off x="8934575" y="1983400"/>
            <a:ext cx="542700" cy="400200"/>
          </a:xfrm>
          <a:prstGeom prst="rect">
            <a:avLst/>
          </a:prstGeom>
          <a:noFill/>
          <a:ln>
            <a:noFill/>
          </a:ln>
        </p:spPr>
        <p:txBody>
          <a:bodyPr spcFirstLastPara="1" wrap="square" lIns="91425" tIns="91425" rIns="91425" bIns="91425" anchor="t" anchorCtr="0">
            <a:spAutoFit/>
          </a:bodyPr>
          <a:lstStyle/>
          <a:p>
            <a:pPr>
              <a:buClr>
                <a:srgbClr val="000000"/>
              </a:buClr>
            </a:pPr>
            <a:r>
              <a:rPr lang="en-US" sz="1400" kern="0">
                <a:solidFill>
                  <a:srgbClr val="000000"/>
                </a:solidFill>
                <a:latin typeface="Arial"/>
                <a:cs typeface="Arial"/>
                <a:sym typeface="Arial"/>
              </a:rPr>
              <a:t>1.78</a:t>
            </a:r>
            <a:endParaRPr sz="1400" kern="0">
              <a:solidFill>
                <a:srgbClr val="000000"/>
              </a:solidFill>
              <a:latin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124"/>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23</a:t>
            </a:fld>
            <a:endParaRPr kern="0">
              <a:solidFill>
                <a:srgbClr val="000000"/>
              </a:solidFill>
            </a:endParaRPr>
          </a:p>
        </p:txBody>
      </p:sp>
      <p:graphicFrame>
        <p:nvGraphicFramePr>
          <p:cNvPr id="861" name="Google Shape;861;p124"/>
          <p:cNvGraphicFramePr/>
          <p:nvPr/>
        </p:nvGraphicFramePr>
        <p:xfrm>
          <a:off x="6327221" y="1950629"/>
          <a:ext cx="4112175" cy="1937570"/>
        </p:xfrm>
        <a:graphic>
          <a:graphicData uri="http://schemas.openxmlformats.org/drawingml/2006/table">
            <a:tbl>
              <a:tblPr firstRow="1" bandRow="1">
                <a:noFill/>
              </a:tblPr>
              <a:tblGrid>
                <a:gridCol w="783275">
                  <a:extLst>
                    <a:ext uri="{9D8B030D-6E8A-4147-A177-3AD203B41FA5}">
                      <a16:colId xmlns:a16="http://schemas.microsoft.com/office/drawing/2014/main" val="20000"/>
                    </a:ext>
                  </a:extLst>
                </a:gridCol>
                <a:gridCol w="1253450">
                  <a:extLst>
                    <a:ext uri="{9D8B030D-6E8A-4147-A177-3AD203B41FA5}">
                      <a16:colId xmlns:a16="http://schemas.microsoft.com/office/drawing/2014/main" val="20001"/>
                    </a:ext>
                  </a:extLst>
                </a:gridCol>
                <a:gridCol w="824925">
                  <a:extLst>
                    <a:ext uri="{9D8B030D-6E8A-4147-A177-3AD203B41FA5}">
                      <a16:colId xmlns:a16="http://schemas.microsoft.com/office/drawing/2014/main" val="20002"/>
                    </a:ext>
                  </a:extLst>
                </a:gridCol>
                <a:gridCol w="1250525">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200"/>
                        <a:t>Cohort</a:t>
                      </a:r>
                      <a:endParaRPr sz="1200"/>
                    </a:p>
                  </a:txBody>
                  <a:tcPr marL="91450" marR="91450" marT="45725" marB="45725" anchor="b"/>
                </a:tc>
                <a:tc>
                  <a:txBody>
                    <a:bodyPr/>
                    <a:lstStyle/>
                    <a:p>
                      <a:pPr marL="0" marR="0" lvl="0" indent="0" algn="ctr" rtl="0">
                        <a:spcBef>
                          <a:spcPts val="0"/>
                        </a:spcBef>
                        <a:spcAft>
                          <a:spcPts val="0"/>
                        </a:spcAft>
                        <a:buNone/>
                      </a:pPr>
                      <a:r>
                        <a:rPr lang="en-US" sz="1200"/>
                        <a:t>N Enrolled in expected    grade level</a:t>
                      </a:r>
                      <a:endParaRPr sz="1200"/>
                    </a:p>
                  </a:txBody>
                  <a:tcPr marL="91450" marR="91450" marT="45725" marB="45725" anchor="b"/>
                </a:tc>
                <a:tc>
                  <a:txBody>
                    <a:bodyPr/>
                    <a:lstStyle/>
                    <a:p>
                      <a:pPr marL="0" marR="0" lvl="0" indent="0" algn="ctr" rtl="0">
                        <a:spcBef>
                          <a:spcPts val="0"/>
                        </a:spcBef>
                        <a:spcAft>
                          <a:spcPts val="0"/>
                        </a:spcAft>
                        <a:buNone/>
                      </a:pPr>
                      <a:r>
                        <a:rPr lang="en-US" sz="1200"/>
                        <a:t>Total Enrolled</a:t>
                      </a:r>
                      <a:endParaRPr sz="1200"/>
                    </a:p>
                  </a:txBody>
                  <a:tcPr marL="91450" marR="91450" marT="45725" marB="45725" anchor="b"/>
                </a:tc>
                <a:tc>
                  <a:txBody>
                    <a:bodyPr/>
                    <a:lstStyle/>
                    <a:p>
                      <a:pPr marL="0" marR="0" lvl="0" indent="0" algn="ctr" rtl="0">
                        <a:spcBef>
                          <a:spcPts val="0"/>
                        </a:spcBef>
                        <a:spcAft>
                          <a:spcPts val="0"/>
                        </a:spcAft>
                        <a:buNone/>
                      </a:pPr>
                      <a:r>
                        <a:rPr lang="en-US" sz="1200"/>
                        <a:t>% Enrolled in expected grade level</a:t>
                      </a:r>
                      <a:endParaRPr sz="1200"/>
                    </a:p>
                  </a:txBody>
                  <a:tcPr marL="91450" marR="91450" marT="45725" marB="45725" anchor="b"/>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200"/>
                        <a:t>2023</a:t>
                      </a:r>
                      <a:endParaRPr sz="1200"/>
                    </a:p>
                  </a:txBody>
                  <a:tcPr marL="91450" marR="91450" marT="45725" marB="45725"/>
                </a:tc>
                <a:tc>
                  <a:txBody>
                    <a:bodyPr/>
                    <a:lstStyle/>
                    <a:p>
                      <a:pPr marL="0" marR="0" lvl="0" indent="0" algn="ctr" rtl="0">
                        <a:spcBef>
                          <a:spcPts val="0"/>
                        </a:spcBef>
                        <a:spcAft>
                          <a:spcPts val="0"/>
                        </a:spcAft>
                        <a:buNone/>
                      </a:pPr>
                      <a:r>
                        <a:rPr lang="en-US" sz="1200"/>
                        <a:t>185</a:t>
                      </a:r>
                      <a:endParaRPr sz="1200"/>
                    </a:p>
                  </a:txBody>
                  <a:tcPr marL="91450" marR="91450" marT="45725" marB="45725"/>
                </a:tc>
                <a:tc>
                  <a:txBody>
                    <a:bodyPr/>
                    <a:lstStyle/>
                    <a:p>
                      <a:pPr marL="0" marR="0" lvl="0" indent="0" algn="ctr" rtl="0">
                        <a:spcBef>
                          <a:spcPts val="0"/>
                        </a:spcBef>
                        <a:spcAft>
                          <a:spcPts val="0"/>
                        </a:spcAft>
                        <a:buNone/>
                      </a:pPr>
                      <a:r>
                        <a:rPr lang="en-US" sz="1200"/>
                        <a:t>204</a:t>
                      </a:r>
                      <a:endParaRPr sz="1200"/>
                    </a:p>
                  </a:txBody>
                  <a:tcPr marL="91450" marR="91450" marT="45725" marB="45725"/>
                </a:tc>
                <a:tc>
                  <a:txBody>
                    <a:bodyPr/>
                    <a:lstStyle/>
                    <a:p>
                      <a:pPr marL="0" marR="0" lvl="0" indent="0" algn="ctr" rtl="0">
                        <a:spcBef>
                          <a:spcPts val="0"/>
                        </a:spcBef>
                        <a:spcAft>
                          <a:spcPts val="0"/>
                        </a:spcAft>
                        <a:buNone/>
                      </a:pPr>
                      <a:r>
                        <a:rPr lang="en-US" sz="1200"/>
                        <a:t>91%</a:t>
                      </a:r>
                      <a:endParaRPr sz="1200"/>
                    </a:p>
                  </a:txBody>
                  <a:tcPr marL="91450" marR="91450" marT="45725" marB="45725"/>
                </a:tc>
                <a:extLst>
                  <a:ext uri="{0D108BD9-81ED-4DB2-BD59-A6C34878D82A}">
                    <a16:rowId xmlns:a16="http://schemas.microsoft.com/office/drawing/2014/main" val="10001"/>
                  </a:ext>
                </a:extLst>
              </a:tr>
              <a:tr h="272500">
                <a:tc>
                  <a:txBody>
                    <a:bodyPr/>
                    <a:lstStyle/>
                    <a:p>
                      <a:pPr marL="0" marR="0" lvl="0" indent="0" algn="l" rtl="0">
                        <a:spcBef>
                          <a:spcPts val="0"/>
                        </a:spcBef>
                        <a:spcAft>
                          <a:spcPts val="0"/>
                        </a:spcAft>
                        <a:buNone/>
                      </a:pPr>
                      <a:r>
                        <a:rPr lang="en-US" sz="1200"/>
                        <a:t>2024</a:t>
                      </a:r>
                      <a:endParaRPr sz="1200"/>
                    </a:p>
                  </a:txBody>
                  <a:tcPr marL="91450" marR="91450" marT="45725" marB="45725"/>
                </a:tc>
                <a:tc>
                  <a:txBody>
                    <a:bodyPr/>
                    <a:lstStyle/>
                    <a:p>
                      <a:pPr marL="0" marR="0" lvl="0" indent="0" algn="ctr" rtl="0">
                        <a:spcBef>
                          <a:spcPts val="0"/>
                        </a:spcBef>
                        <a:spcAft>
                          <a:spcPts val="0"/>
                        </a:spcAft>
                        <a:buNone/>
                      </a:pPr>
                      <a:r>
                        <a:rPr lang="en-US" sz="1200"/>
                        <a:t>155</a:t>
                      </a:r>
                      <a:endParaRPr sz="1200"/>
                    </a:p>
                  </a:txBody>
                  <a:tcPr marL="91450" marR="91450" marT="45725" marB="45725"/>
                </a:tc>
                <a:tc>
                  <a:txBody>
                    <a:bodyPr/>
                    <a:lstStyle/>
                    <a:p>
                      <a:pPr marL="0" marR="0" lvl="0" indent="0" algn="ctr" rtl="0">
                        <a:spcBef>
                          <a:spcPts val="0"/>
                        </a:spcBef>
                        <a:spcAft>
                          <a:spcPts val="0"/>
                        </a:spcAft>
                        <a:buNone/>
                      </a:pPr>
                      <a:r>
                        <a:rPr lang="en-US" sz="1200"/>
                        <a:t>220</a:t>
                      </a:r>
                      <a:endParaRPr sz="1200"/>
                    </a:p>
                  </a:txBody>
                  <a:tcPr marL="91450" marR="91450" marT="45725" marB="45725"/>
                </a:tc>
                <a:tc>
                  <a:txBody>
                    <a:bodyPr/>
                    <a:lstStyle/>
                    <a:p>
                      <a:pPr marL="0" marR="0" lvl="0" indent="0" algn="ctr" rtl="0">
                        <a:spcBef>
                          <a:spcPts val="0"/>
                        </a:spcBef>
                        <a:spcAft>
                          <a:spcPts val="0"/>
                        </a:spcAft>
                        <a:buNone/>
                      </a:pPr>
                      <a:r>
                        <a:rPr lang="en-US" sz="1200"/>
                        <a:t>70%</a:t>
                      </a:r>
                      <a:endParaRPr sz="1200"/>
                    </a:p>
                  </a:txBody>
                  <a:tcPr marL="91450" marR="91450" marT="45725" marB="45725"/>
                </a:tc>
                <a:extLst>
                  <a:ext uri="{0D108BD9-81ED-4DB2-BD59-A6C34878D82A}">
                    <a16:rowId xmlns:a16="http://schemas.microsoft.com/office/drawing/2014/main" val="10002"/>
                  </a:ext>
                </a:extLst>
              </a:tr>
              <a:tr h="281450">
                <a:tc>
                  <a:txBody>
                    <a:bodyPr/>
                    <a:lstStyle/>
                    <a:p>
                      <a:pPr marL="0" marR="0" lvl="0" indent="0" algn="l" rtl="0">
                        <a:spcBef>
                          <a:spcPts val="0"/>
                        </a:spcBef>
                        <a:spcAft>
                          <a:spcPts val="0"/>
                        </a:spcAft>
                        <a:buNone/>
                      </a:pPr>
                      <a:r>
                        <a:rPr lang="en-US" sz="1200"/>
                        <a:t>2025</a:t>
                      </a:r>
                      <a:endParaRPr sz="1200"/>
                    </a:p>
                  </a:txBody>
                  <a:tcPr marL="91450" marR="91450" marT="45725" marB="45725"/>
                </a:tc>
                <a:tc>
                  <a:txBody>
                    <a:bodyPr/>
                    <a:lstStyle/>
                    <a:p>
                      <a:pPr marL="0" marR="0" lvl="0" indent="0" algn="ctr" rtl="0">
                        <a:spcBef>
                          <a:spcPts val="0"/>
                        </a:spcBef>
                        <a:spcAft>
                          <a:spcPts val="0"/>
                        </a:spcAft>
                        <a:buNone/>
                      </a:pPr>
                      <a:r>
                        <a:rPr lang="en-US" sz="1200"/>
                        <a:t>211</a:t>
                      </a:r>
                      <a:endParaRPr sz="1200"/>
                    </a:p>
                  </a:txBody>
                  <a:tcPr marL="91450" marR="91450" marT="45725" marB="45725"/>
                </a:tc>
                <a:tc>
                  <a:txBody>
                    <a:bodyPr/>
                    <a:lstStyle/>
                    <a:p>
                      <a:pPr marL="0" marR="0" lvl="0" indent="0" algn="ctr" rtl="0">
                        <a:spcBef>
                          <a:spcPts val="0"/>
                        </a:spcBef>
                        <a:spcAft>
                          <a:spcPts val="0"/>
                        </a:spcAft>
                        <a:buNone/>
                      </a:pPr>
                      <a:r>
                        <a:rPr lang="en-US" sz="1200"/>
                        <a:t>250</a:t>
                      </a:r>
                      <a:endParaRPr sz="1200"/>
                    </a:p>
                  </a:txBody>
                  <a:tcPr marL="91450" marR="91450" marT="45725" marB="45725"/>
                </a:tc>
                <a:tc>
                  <a:txBody>
                    <a:bodyPr/>
                    <a:lstStyle/>
                    <a:p>
                      <a:pPr marL="0" marR="0" lvl="0" indent="0" algn="ctr" rtl="0">
                        <a:spcBef>
                          <a:spcPts val="0"/>
                        </a:spcBef>
                        <a:spcAft>
                          <a:spcPts val="0"/>
                        </a:spcAft>
                        <a:buNone/>
                      </a:pPr>
                      <a:r>
                        <a:rPr lang="en-US" sz="1200"/>
                        <a:t>84%</a:t>
                      </a:r>
                      <a:endParaRPr sz="12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200"/>
                        <a:t>2026</a:t>
                      </a:r>
                      <a:endParaRPr sz="1200"/>
                    </a:p>
                  </a:txBody>
                  <a:tcPr marL="91450" marR="91450" marT="45725" marB="45725"/>
                </a:tc>
                <a:tc>
                  <a:txBody>
                    <a:bodyPr/>
                    <a:lstStyle/>
                    <a:p>
                      <a:pPr marL="0" marR="0" lvl="0" indent="0" algn="ctr" rtl="0">
                        <a:spcBef>
                          <a:spcPts val="0"/>
                        </a:spcBef>
                        <a:spcAft>
                          <a:spcPts val="0"/>
                        </a:spcAft>
                        <a:buNone/>
                      </a:pPr>
                      <a:r>
                        <a:rPr lang="en-US" sz="1200"/>
                        <a:t>252</a:t>
                      </a:r>
                      <a:endParaRPr sz="1200"/>
                    </a:p>
                  </a:txBody>
                  <a:tcPr marL="91450" marR="91450" marT="45725" marB="45725"/>
                </a:tc>
                <a:tc>
                  <a:txBody>
                    <a:bodyPr/>
                    <a:lstStyle/>
                    <a:p>
                      <a:pPr marL="0" marR="0" lvl="0" indent="0" algn="ctr" rtl="0">
                        <a:spcBef>
                          <a:spcPts val="0"/>
                        </a:spcBef>
                        <a:spcAft>
                          <a:spcPts val="0"/>
                        </a:spcAft>
                        <a:buNone/>
                      </a:pPr>
                      <a:r>
                        <a:rPr lang="en-US" sz="1200"/>
                        <a:t>253</a:t>
                      </a:r>
                      <a:endParaRPr sz="1200"/>
                    </a:p>
                  </a:txBody>
                  <a:tcPr marL="91450" marR="91450" marT="45725" marB="45725"/>
                </a:tc>
                <a:tc>
                  <a:txBody>
                    <a:bodyPr/>
                    <a:lstStyle/>
                    <a:p>
                      <a:pPr marL="0" marR="0" lvl="0" indent="0" algn="ctr" rtl="0">
                        <a:spcBef>
                          <a:spcPts val="0"/>
                        </a:spcBef>
                        <a:spcAft>
                          <a:spcPts val="0"/>
                        </a:spcAft>
                        <a:buNone/>
                      </a:pPr>
                      <a:r>
                        <a:rPr lang="en-US" sz="1200"/>
                        <a:t>99%</a:t>
                      </a:r>
                      <a:endParaRPr sz="1200"/>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862" name="Google Shape;862;p124"/>
          <p:cNvGraphicFramePr/>
          <p:nvPr/>
        </p:nvGraphicFramePr>
        <p:xfrm>
          <a:off x="6327216" y="4094172"/>
          <a:ext cx="4112175" cy="2259815"/>
        </p:xfrm>
        <a:graphic>
          <a:graphicData uri="http://schemas.openxmlformats.org/drawingml/2006/table">
            <a:tbl>
              <a:tblPr firstRow="1" bandRow="1">
                <a:noFill/>
              </a:tblPr>
              <a:tblGrid>
                <a:gridCol w="1427425">
                  <a:extLst>
                    <a:ext uri="{9D8B030D-6E8A-4147-A177-3AD203B41FA5}">
                      <a16:colId xmlns:a16="http://schemas.microsoft.com/office/drawing/2014/main" val="20000"/>
                    </a:ext>
                  </a:extLst>
                </a:gridCol>
                <a:gridCol w="1393500">
                  <a:extLst>
                    <a:ext uri="{9D8B030D-6E8A-4147-A177-3AD203B41FA5}">
                      <a16:colId xmlns:a16="http://schemas.microsoft.com/office/drawing/2014/main" val="20001"/>
                    </a:ext>
                  </a:extLst>
                </a:gridCol>
                <a:gridCol w="1291250">
                  <a:extLst>
                    <a:ext uri="{9D8B030D-6E8A-4147-A177-3AD203B41FA5}">
                      <a16:colId xmlns:a16="http://schemas.microsoft.com/office/drawing/2014/main" val="20002"/>
                    </a:ext>
                  </a:extLst>
                </a:gridCol>
              </a:tblGrid>
              <a:tr h="313900">
                <a:tc>
                  <a:txBody>
                    <a:bodyPr/>
                    <a:lstStyle/>
                    <a:p>
                      <a:pPr marL="0" marR="0" lvl="0" indent="0" algn="ctr" rtl="0">
                        <a:spcBef>
                          <a:spcPts val="0"/>
                        </a:spcBef>
                        <a:spcAft>
                          <a:spcPts val="0"/>
                        </a:spcAft>
                        <a:buNone/>
                      </a:pPr>
                      <a:r>
                        <a:rPr lang="en-US" sz="1300"/>
                        <a:t>Program</a:t>
                      </a:r>
                      <a:endParaRPr sz="1300"/>
                    </a:p>
                  </a:txBody>
                  <a:tcPr marL="91450" marR="91450" marT="45725" marB="45725" anchor="b"/>
                </a:tc>
                <a:tc gridSpan="2">
                  <a:txBody>
                    <a:bodyPr/>
                    <a:lstStyle/>
                    <a:p>
                      <a:pPr marL="0" lvl="0" indent="0" algn="ctr" rtl="0">
                        <a:spcBef>
                          <a:spcPts val="0"/>
                        </a:spcBef>
                        <a:spcAft>
                          <a:spcPts val="0"/>
                        </a:spcAft>
                        <a:buNone/>
                      </a:pPr>
                      <a:r>
                        <a:rPr lang="en-US" sz="1300" b="1">
                          <a:solidFill>
                            <a:srgbClr val="FFFFFF"/>
                          </a:solidFill>
                          <a:latin typeface="Calibri"/>
                          <a:ea typeface="Calibri"/>
                          <a:cs typeface="Calibri"/>
                          <a:sym typeface="Calibri"/>
                        </a:rPr>
                        <a:t>Participation Rate (%)</a:t>
                      </a:r>
                      <a:endParaRPr sz="1300" b="1">
                        <a:solidFill>
                          <a:srgbClr val="FFFFFF"/>
                        </a:solidFill>
                        <a:latin typeface="Calibri"/>
                        <a:ea typeface="Calibri"/>
                        <a:cs typeface="Calibri"/>
                        <a:sym typeface="Calibri"/>
                      </a:endParaRPr>
                    </a:p>
                  </a:txBody>
                  <a:tcPr marL="91450" marR="91450" marT="45725" marB="45725" anchor="b"/>
                </a:tc>
                <a:tc hMerge="1">
                  <a:txBody>
                    <a:bodyPr/>
                    <a:lstStyle/>
                    <a:p>
                      <a:endParaRPr lang="en-US"/>
                    </a:p>
                  </a:txBody>
                  <a:tcPr/>
                </a:tc>
                <a:extLst>
                  <a:ext uri="{0D108BD9-81ED-4DB2-BD59-A6C34878D82A}">
                    <a16:rowId xmlns:a16="http://schemas.microsoft.com/office/drawing/2014/main" val="10000"/>
                  </a:ext>
                </a:extLst>
              </a:tr>
              <a:tr h="299925">
                <a:tc>
                  <a:txBody>
                    <a:bodyPr/>
                    <a:lstStyle/>
                    <a:p>
                      <a:pPr marL="0" marR="0" lvl="0" indent="0" algn="l" rtl="0">
                        <a:spcBef>
                          <a:spcPts val="0"/>
                        </a:spcBef>
                        <a:spcAft>
                          <a:spcPts val="0"/>
                        </a:spcAft>
                        <a:buNone/>
                      </a:pPr>
                      <a:endParaRPr sz="1300" b="1"/>
                    </a:p>
                  </a:txBody>
                  <a:tcPr marL="91450" marR="91450" marT="45725" marB="45725"/>
                </a:tc>
                <a:tc>
                  <a:txBody>
                    <a:bodyPr/>
                    <a:lstStyle/>
                    <a:p>
                      <a:pPr marL="0" marR="0" lvl="0" indent="0" algn="ctr" rtl="0">
                        <a:spcBef>
                          <a:spcPts val="0"/>
                        </a:spcBef>
                        <a:spcAft>
                          <a:spcPts val="0"/>
                        </a:spcAft>
                        <a:buNone/>
                      </a:pPr>
                      <a:r>
                        <a:rPr lang="en-US" sz="1300"/>
                        <a:t>Cohort 2022</a:t>
                      </a:r>
                      <a:endParaRPr sz="1300"/>
                    </a:p>
                  </a:txBody>
                  <a:tcPr marL="91450" marR="91450" marT="45725" marB="45725"/>
                </a:tc>
                <a:tc>
                  <a:txBody>
                    <a:bodyPr/>
                    <a:lstStyle/>
                    <a:p>
                      <a:pPr marL="0" marR="0" lvl="0" indent="0" algn="ctr" rtl="0">
                        <a:spcBef>
                          <a:spcPts val="0"/>
                        </a:spcBef>
                        <a:spcAft>
                          <a:spcPts val="0"/>
                        </a:spcAft>
                        <a:buNone/>
                      </a:pPr>
                      <a:r>
                        <a:rPr lang="en-US" sz="1300"/>
                        <a:t>Cohort 2023</a:t>
                      </a:r>
                      <a:endParaRPr sz="1300"/>
                    </a:p>
                  </a:txBody>
                  <a:tcPr marL="91450" marR="91450" marT="45725" marB="45725"/>
                </a:tc>
                <a:extLst>
                  <a:ext uri="{0D108BD9-81ED-4DB2-BD59-A6C34878D82A}">
                    <a16:rowId xmlns:a16="http://schemas.microsoft.com/office/drawing/2014/main" val="10001"/>
                  </a:ext>
                </a:extLst>
              </a:tr>
              <a:tr h="289575">
                <a:tc>
                  <a:txBody>
                    <a:bodyPr/>
                    <a:lstStyle/>
                    <a:p>
                      <a:pPr marL="0" marR="0" lvl="0" indent="0" algn="l" rtl="0">
                        <a:spcBef>
                          <a:spcPts val="0"/>
                        </a:spcBef>
                        <a:spcAft>
                          <a:spcPts val="0"/>
                        </a:spcAft>
                        <a:buNone/>
                      </a:pPr>
                      <a:r>
                        <a:rPr lang="en-US" sz="1300" b="1"/>
                        <a:t>WBL</a:t>
                      </a:r>
                      <a:endParaRPr sz="1300" b="1" u="none" strike="noStrike" cap="none"/>
                    </a:p>
                  </a:txBody>
                  <a:tcPr marL="91450" marR="91450" marT="45725" marB="45725"/>
                </a:tc>
                <a:tc>
                  <a:txBody>
                    <a:bodyPr/>
                    <a:lstStyle/>
                    <a:p>
                      <a:pPr marL="0" marR="0" lvl="0" indent="0" algn="ctr" rtl="0">
                        <a:spcBef>
                          <a:spcPts val="0"/>
                        </a:spcBef>
                        <a:spcAft>
                          <a:spcPts val="0"/>
                        </a:spcAft>
                        <a:buNone/>
                      </a:pPr>
                      <a:r>
                        <a:rPr lang="en-US" sz="1300"/>
                        <a:t>7%</a:t>
                      </a:r>
                      <a:endParaRPr sz="1300"/>
                    </a:p>
                  </a:txBody>
                  <a:tcPr marL="91450" marR="91450" marT="45725" marB="45725"/>
                </a:tc>
                <a:tc>
                  <a:txBody>
                    <a:bodyPr/>
                    <a:lstStyle/>
                    <a:p>
                      <a:pPr marL="0" marR="0" lvl="0" indent="0" algn="ctr" rtl="0">
                        <a:spcBef>
                          <a:spcPts val="0"/>
                        </a:spcBef>
                        <a:spcAft>
                          <a:spcPts val="0"/>
                        </a:spcAft>
                        <a:buNone/>
                      </a:pPr>
                      <a:r>
                        <a:rPr lang="en-US" sz="1300"/>
                        <a:t>0%</a:t>
                      </a:r>
                      <a:endParaRPr sz="1300"/>
                    </a:p>
                  </a:txBody>
                  <a:tcPr marL="91450" marR="91450" marT="45725" marB="45725"/>
                </a:tc>
                <a:extLst>
                  <a:ext uri="{0D108BD9-81ED-4DB2-BD59-A6C34878D82A}">
                    <a16:rowId xmlns:a16="http://schemas.microsoft.com/office/drawing/2014/main" val="10002"/>
                  </a:ext>
                </a:extLst>
              </a:tr>
              <a:tr h="289575">
                <a:tc>
                  <a:txBody>
                    <a:bodyPr/>
                    <a:lstStyle/>
                    <a:p>
                      <a:pPr marL="0" marR="0" lvl="0" indent="0" algn="l" rtl="0">
                        <a:spcBef>
                          <a:spcPts val="0"/>
                        </a:spcBef>
                        <a:spcAft>
                          <a:spcPts val="0"/>
                        </a:spcAft>
                        <a:buNone/>
                      </a:pPr>
                      <a:r>
                        <a:rPr lang="en-US" sz="1300" b="1"/>
                        <a:t>CTAE</a:t>
                      </a:r>
                      <a:endParaRPr sz="1300"/>
                    </a:p>
                  </a:txBody>
                  <a:tcPr marL="91450" marR="91450" marT="45725" marB="45725"/>
                </a:tc>
                <a:tc>
                  <a:txBody>
                    <a:bodyPr/>
                    <a:lstStyle/>
                    <a:p>
                      <a:pPr marL="0" marR="0" lvl="0" indent="0" algn="ctr" rtl="0">
                        <a:spcBef>
                          <a:spcPts val="0"/>
                        </a:spcBef>
                        <a:spcAft>
                          <a:spcPts val="0"/>
                        </a:spcAft>
                        <a:buNone/>
                      </a:pPr>
                      <a:r>
                        <a:rPr lang="en-US" sz="1300"/>
                        <a:t>77%</a:t>
                      </a:r>
                      <a:endParaRPr sz="1300"/>
                    </a:p>
                  </a:txBody>
                  <a:tcPr marL="91450" marR="91450" marT="45725" marB="45725"/>
                </a:tc>
                <a:tc>
                  <a:txBody>
                    <a:bodyPr/>
                    <a:lstStyle/>
                    <a:p>
                      <a:pPr marL="0" marR="0" lvl="0" indent="0" algn="ctr" rtl="0">
                        <a:spcBef>
                          <a:spcPts val="0"/>
                        </a:spcBef>
                        <a:spcAft>
                          <a:spcPts val="0"/>
                        </a:spcAft>
                        <a:buNone/>
                      </a:pPr>
                      <a:r>
                        <a:rPr lang="en-US" sz="1300"/>
                        <a:t>82%</a:t>
                      </a:r>
                      <a:endParaRPr sz="1300"/>
                    </a:p>
                  </a:txBody>
                  <a:tcPr marL="91450" marR="91450" marT="45725" marB="45725"/>
                </a:tc>
                <a:extLst>
                  <a:ext uri="{0D108BD9-81ED-4DB2-BD59-A6C34878D82A}">
                    <a16:rowId xmlns:a16="http://schemas.microsoft.com/office/drawing/2014/main" val="10003"/>
                  </a:ext>
                </a:extLst>
              </a:tr>
              <a:tr h="291000">
                <a:tc>
                  <a:txBody>
                    <a:bodyPr/>
                    <a:lstStyle/>
                    <a:p>
                      <a:pPr marL="0" marR="0" lvl="0" indent="0" algn="l" rtl="0">
                        <a:spcBef>
                          <a:spcPts val="0"/>
                        </a:spcBef>
                        <a:spcAft>
                          <a:spcPts val="0"/>
                        </a:spcAft>
                        <a:buNone/>
                      </a:pPr>
                      <a:r>
                        <a:rPr lang="en-US" sz="1300" b="1"/>
                        <a:t>Dual Enrollment</a:t>
                      </a:r>
                      <a:endParaRPr sz="1300"/>
                    </a:p>
                  </a:txBody>
                  <a:tcPr marL="91450" marR="91450" marT="45725" marB="45725"/>
                </a:tc>
                <a:tc>
                  <a:txBody>
                    <a:bodyPr/>
                    <a:lstStyle/>
                    <a:p>
                      <a:pPr marL="0" marR="0" lvl="0" indent="0" algn="ctr" rtl="0">
                        <a:spcBef>
                          <a:spcPts val="0"/>
                        </a:spcBef>
                        <a:spcAft>
                          <a:spcPts val="0"/>
                        </a:spcAft>
                        <a:buNone/>
                      </a:pPr>
                      <a:r>
                        <a:rPr lang="en-US" sz="1300"/>
                        <a:t>5%</a:t>
                      </a:r>
                      <a:endParaRPr sz="1300"/>
                    </a:p>
                  </a:txBody>
                  <a:tcPr marL="91450" marR="91450" marT="45725" marB="45725"/>
                </a:tc>
                <a:tc>
                  <a:txBody>
                    <a:bodyPr/>
                    <a:lstStyle/>
                    <a:p>
                      <a:pPr marL="0" marR="0" lvl="0" indent="0" algn="ctr" rtl="0">
                        <a:spcBef>
                          <a:spcPts val="0"/>
                        </a:spcBef>
                        <a:spcAft>
                          <a:spcPts val="0"/>
                        </a:spcAft>
                        <a:buNone/>
                      </a:pPr>
                      <a:r>
                        <a:rPr lang="en-US" sz="1300"/>
                        <a:t>3%</a:t>
                      </a:r>
                      <a:endParaRPr sz="1300"/>
                    </a:p>
                  </a:txBody>
                  <a:tcPr marL="91450" marR="91450" marT="45725" marB="45725"/>
                </a:tc>
                <a:extLst>
                  <a:ext uri="{0D108BD9-81ED-4DB2-BD59-A6C34878D82A}">
                    <a16:rowId xmlns:a16="http://schemas.microsoft.com/office/drawing/2014/main" val="10004"/>
                  </a:ext>
                </a:extLst>
              </a:tr>
              <a:tr h="289575">
                <a:tc>
                  <a:txBody>
                    <a:bodyPr/>
                    <a:lstStyle/>
                    <a:p>
                      <a:pPr marL="0" marR="0" lvl="0" indent="0" algn="l" rtl="0">
                        <a:spcBef>
                          <a:spcPts val="0"/>
                        </a:spcBef>
                        <a:spcAft>
                          <a:spcPts val="0"/>
                        </a:spcAft>
                        <a:buNone/>
                      </a:pPr>
                      <a:r>
                        <a:rPr lang="en-US" sz="1300" b="1"/>
                        <a:t>AP</a:t>
                      </a:r>
                      <a:endParaRPr sz="1300" b="1"/>
                    </a:p>
                  </a:txBody>
                  <a:tcPr marL="91450" marR="91450" marT="45725" marB="45725"/>
                </a:tc>
                <a:tc>
                  <a:txBody>
                    <a:bodyPr/>
                    <a:lstStyle/>
                    <a:p>
                      <a:pPr marL="0" marR="0" lvl="0" indent="0" algn="ctr" rtl="0">
                        <a:spcBef>
                          <a:spcPts val="0"/>
                        </a:spcBef>
                        <a:spcAft>
                          <a:spcPts val="0"/>
                        </a:spcAft>
                        <a:buNone/>
                      </a:pPr>
                      <a:r>
                        <a:rPr lang="en-US" sz="1300"/>
                        <a:t>36%</a:t>
                      </a:r>
                      <a:endParaRPr sz="1300"/>
                    </a:p>
                  </a:txBody>
                  <a:tcPr marL="91450" marR="91450" marT="45725" marB="45725"/>
                </a:tc>
                <a:tc>
                  <a:txBody>
                    <a:bodyPr/>
                    <a:lstStyle/>
                    <a:p>
                      <a:pPr marL="0" marR="0" lvl="0" indent="0" algn="ctr" rtl="0">
                        <a:spcBef>
                          <a:spcPts val="0"/>
                        </a:spcBef>
                        <a:spcAft>
                          <a:spcPts val="0"/>
                        </a:spcAft>
                        <a:buNone/>
                      </a:pPr>
                      <a:r>
                        <a:rPr lang="en-US" sz="1300"/>
                        <a:t>31%</a:t>
                      </a:r>
                      <a:endParaRPr sz="1300"/>
                    </a:p>
                  </a:txBody>
                  <a:tcPr marL="91450" marR="91450" marT="45725" marB="45725"/>
                </a:tc>
                <a:extLst>
                  <a:ext uri="{0D108BD9-81ED-4DB2-BD59-A6C34878D82A}">
                    <a16:rowId xmlns:a16="http://schemas.microsoft.com/office/drawing/2014/main" val="10005"/>
                  </a:ext>
                </a:extLst>
              </a:tr>
              <a:tr h="289575">
                <a:tc>
                  <a:txBody>
                    <a:bodyPr/>
                    <a:lstStyle/>
                    <a:p>
                      <a:pPr marL="0" marR="0" lvl="0" indent="0" algn="l" rtl="0">
                        <a:spcBef>
                          <a:spcPts val="0"/>
                        </a:spcBef>
                        <a:spcAft>
                          <a:spcPts val="0"/>
                        </a:spcAft>
                        <a:buNone/>
                      </a:pPr>
                      <a:r>
                        <a:rPr lang="en-US" sz="1300" b="1"/>
                        <a:t>IB</a:t>
                      </a:r>
                      <a:endParaRPr sz="1300" b="1"/>
                    </a:p>
                  </a:txBody>
                  <a:tcPr marL="91450" marR="91450" marT="45725" marB="45725"/>
                </a:tc>
                <a:tc>
                  <a:txBody>
                    <a:bodyPr/>
                    <a:lstStyle/>
                    <a:p>
                      <a:pPr marL="0" marR="0" lvl="0" indent="0" algn="ctr" rtl="0">
                        <a:spcBef>
                          <a:spcPts val="0"/>
                        </a:spcBef>
                        <a:spcAft>
                          <a:spcPts val="0"/>
                        </a:spcAft>
                        <a:buNone/>
                      </a:pPr>
                      <a:r>
                        <a:rPr lang="en-US" sz="1300"/>
                        <a:t>N/A</a:t>
                      </a:r>
                      <a:endParaRPr sz="1300"/>
                    </a:p>
                  </a:txBody>
                  <a:tcPr marL="91450" marR="91450" marT="45725" marB="45725"/>
                </a:tc>
                <a:tc>
                  <a:txBody>
                    <a:bodyPr/>
                    <a:lstStyle/>
                    <a:p>
                      <a:pPr marL="0" marR="0" lvl="0" indent="0" algn="ctr" rtl="0">
                        <a:spcBef>
                          <a:spcPts val="0"/>
                        </a:spcBef>
                        <a:spcAft>
                          <a:spcPts val="0"/>
                        </a:spcAft>
                        <a:buNone/>
                      </a:pPr>
                      <a:r>
                        <a:rPr lang="en-US" sz="1300"/>
                        <a:t>N/A</a:t>
                      </a:r>
                      <a:endParaRPr sz="1300"/>
                    </a:p>
                  </a:txBody>
                  <a:tcPr marL="91450" marR="91450" marT="45725" marB="45725"/>
                </a:tc>
                <a:extLst>
                  <a:ext uri="{0D108BD9-81ED-4DB2-BD59-A6C34878D82A}">
                    <a16:rowId xmlns:a16="http://schemas.microsoft.com/office/drawing/2014/main" val="10006"/>
                  </a:ext>
                </a:extLst>
              </a:tr>
            </a:tbl>
          </a:graphicData>
        </a:graphic>
      </p:graphicFrame>
      <p:graphicFrame>
        <p:nvGraphicFramePr>
          <p:cNvPr id="863" name="Google Shape;863;p124"/>
          <p:cNvGraphicFramePr/>
          <p:nvPr/>
        </p:nvGraphicFramePr>
        <p:xfrm>
          <a:off x="1646653" y="1940415"/>
          <a:ext cx="4364725" cy="3326525"/>
        </p:xfrm>
        <a:graphic>
          <a:graphicData uri="http://schemas.openxmlformats.org/drawingml/2006/table">
            <a:tbl>
              <a:tblPr firstRow="1" bandRow="1">
                <a:noFill/>
              </a:tblPr>
              <a:tblGrid>
                <a:gridCol w="709150">
                  <a:extLst>
                    <a:ext uri="{9D8B030D-6E8A-4147-A177-3AD203B41FA5}">
                      <a16:colId xmlns:a16="http://schemas.microsoft.com/office/drawing/2014/main" val="20000"/>
                    </a:ext>
                  </a:extLst>
                </a:gridCol>
                <a:gridCol w="586625">
                  <a:extLst>
                    <a:ext uri="{9D8B030D-6E8A-4147-A177-3AD203B41FA5}">
                      <a16:colId xmlns:a16="http://schemas.microsoft.com/office/drawing/2014/main" val="20001"/>
                    </a:ext>
                  </a:extLst>
                </a:gridCol>
                <a:gridCol w="728775">
                  <a:extLst>
                    <a:ext uri="{9D8B030D-6E8A-4147-A177-3AD203B41FA5}">
                      <a16:colId xmlns:a16="http://schemas.microsoft.com/office/drawing/2014/main" val="20002"/>
                    </a:ext>
                  </a:extLst>
                </a:gridCol>
                <a:gridCol w="739025">
                  <a:extLst>
                    <a:ext uri="{9D8B030D-6E8A-4147-A177-3AD203B41FA5}">
                      <a16:colId xmlns:a16="http://schemas.microsoft.com/office/drawing/2014/main" val="20003"/>
                    </a:ext>
                  </a:extLst>
                </a:gridCol>
                <a:gridCol w="800575">
                  <a:extLst>
                    <a:ext uri="{9D8B030D-6E8A-4147-A177-3AD203B41FA5}">
                      <a16:colId xmlns:a16="http://schemas.microsoft.com/office/drawing/2014/main" val="20004"/>
                    </a:ext>
                  </a:extLst>
                </a:gridCol>
                <a:gridCol w="800575">
                  <a:extLst>
                    <a:ext uri="{9D8B030D-6E8A-4147-A177-3AD203B41FA5}">
                      <a16:colId xmlns:a16="http://schemas.microsoft.com/office/drawing/2014/main" val="20005"/>
                    </a:ext>
                  </a:extLst>
                </a:gridCol>
              </a:tblGrid>
              <a:tr h="377150">
                <a:tc>
                  <a:txBody>
                    <a:bodyPr/>
                    <a:lstStyle/>
                    <a:p>
                      <a:pPr marL="0" marR="0" lvl="0" indent="0" algn="ctr" rtl="0">
                        <a:spcBef>
                          <a:spcPts val="0"/>
                        </a:spcBef>
                        <a:spcAft>
                          <a:spcPts val="0"/>
                        </a:spcAft>
                        <a:buNone/>
                      </a:pPr>
                      <a:endParaRPr sz="1300">
                        <a:solidFill>
                          <a:srgbClr val="FFFFFF"/>
                        </a:solidFill>
                      </a:endParaRPr>
                    </a:p>
                  </a:txBody>
                  <a:tcPr marL="91450" marR="91450" marT="45725" marB="45725" anchor="b">
                    <a:solidFill>
                      <a:srgbClr val="5B9BD5"/>
                    </a:solidFill>
                  </a:tcPr>
                </a:tc>
                <a:tc gridSpan="5">
                  <a:txBody>
                    <a:bodyPr/>
                    <a:lstStyle/>
                    <a:p>
                      <a:pPr marL="0" marR="0" lvl="0" indent="0" algn="ctr" rtl="0">
                        <a:spcBef>
                          <a:spcPts val="0"/>
                        </a:spcBef>
                        <a:spcAft>
                          <a:spcPts val="0"/>
                        </a:spcAft>
                        <a:buNone/>
                      </a:pPr>
                      <a:r>
                        <a:rPr lang="en-US" sz="1300">
                          <a:solidFill>
                            <a:srgbClr val="FFFFFF"/>
                          </a:solidFill>
                        </a:rPr>
                        <a:t>Course Failures </a:t>
                      </a:r>
                      <a:endParaRPr sz="1300">
                        <a:solidFill>
                          <a:srgbClr val="FFFFFF"/>
                        </a:solidFill>
                      </a:endParaRPr>
                    </a:p>
                  </a:txBody>
                  <a:tcPr marL="91450" marR="91450" marT="45725" marB="45725" anchor="b">
                    <a:solidFill>
                      <a:srgbClr val="5B9B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7150">
                <a:tc rowSpan="4">
                  <a:txBody>
                    <a:bodyPr/>
                    <a:lstStyle/>
                    <a:p>
                      <a:pPr marL="0" marR="0" lvl="0" indent="0" algn="l" rtl="0">
                        <a:spcBef>
                          <a:spcPts val="0"/>
                        </a:spcBef>
                        <a:spcAft>
                          <a:spcPts val="0"/>
                        </a:spcAft>
                        <a:buNone/>
                      </a:pPr>
                      <a:endParaRPr sz="1300">
                        <a:solidFill>
                          <a:srgbClr val="FFFFFF"/>
                        </a:solidFill>
                      </a:endParaRPr>
                    </a:p>
                  </a:txBody>
                  <a:tcPr marL="91450" marR="91450" marT="45725" marB="45725" anchor="b">
                    <a:solidFill>
                      <a:srgbClr val="5B9BD5"/>
                    </a:solidFill>
                  </a:tcPr>
                </a:tc>
                <a:tc>
                  <a:txBody>
                    <a:bodyPr/>
                    <a:lstStyle/>
                    <a:p>
                      <a:pPr marL="0" marR="0" lvl="0" indent="0" algn="l" rtl="0">
                        <a:spcBef>
                          <a:spcPts val="0"/>
                        </a:spcBef>
                        <a:spcAft>
                          <a:spcPts val="0"/>
                        </a:spcAft>
                        <a:buNone/>
                      </a:pPr>
                      <a:endParaRPr sz="1300">
                        <a:solidFill>
                          <a:srgbClr val="FFFFFF"/>
                        </a:solidFill>
                      </a:endParaRPr>
                    </a:p>
                  </a:txBody>
                  <a:tcPr marL="91450" marR="91450" marT="45725" marB="45725" anchor="b">
                    <a:solidFill>
                      <a:srgbClr val="5B9BD5"/>
                    </a:solidFill>
                  </a:tcPr>
                </a:tc>
                <a:tc>
                  <a:txBody>
                    <a:bodyPr/>
                    <a:lstStyle/>
                    <a:p>
                      <a:pPr marL="0" marR="0" lvl="0" indent="0" algn="l" rtl="0">
                        <a:spcBef>
                          <a:spcPts val="0"/>
                        </a:spcBef>
                        <a:spcAft>
                          <a:spcPts val="0"/>
                        </a:spcAft>
                        <a:buNone/>
                      </a:pPr>
                      <a:r>
                        <a:rPr lang="en-US" sz="1300">
                          <a:solidFill>
                            <a:srgbClr val="FFFFFF"/>
                          </a:solidFill>
                        </a:rPr>
                        <a:t>0</a:t>
                      </a:r>
                      <a:endParaRPr>
                        <a:solidFill>
                          <a:srgbClr val="FFFFFF"/>
                        </a:solidFill>
                      </a:endParaRPr>
                    </a:p>
                  </a:txBody>
                  <a:tcPr marL="91450" marR="91450" marT="45725" marB="45725" anchor="b"/>
                </a:tc>
                <a:tc>
                  <a:txBody>
                    <a:bodyPr/>
                    <a:lstStyle/>
                    <a:p>
                      <a:pPr marL="0" marR="0" lvl="0" indent="0" algn="ctr" rtl="0">
                        <a:spcBef>
                          <a:spcPts val="0"/>
                        </a:spcBef>
                        <a:spcAft>
                          <a:spcPts val="0"/>
                        </a:spcAft>
                        <a:buNone/>
                      </a:pPr>
                      <a:r>
                        <a:rPr lang="en-US"/>
                        <a:t>1</a:t>
                      </a:r>
                      <a:endParaRPr/>
                    </a:p>
                  </a:txBody>
                  <a:tcPr marL="91450" marR="91450" marT="45725" marB="45725" anchor="b"/>
                </a:tc>
                <a:tc>
                  <a:txBody>
                    <a:bodyPr/>
                    <a:lstStyle/>
                    <a:p>
                      <a:pPr marL="0" marR="0" lvl="0" indent="0" algn="ctr" rtl="0">
                        <a:spcBef>
                          <a:spcPts val="0"/>
                        </a:spcBef>
                        <a:spcAft>
                          <a:spcPts val="0"/>
                        </a:spcAft>
                        <a:buNone/>
                      </a:pPr>
                      <a:r>
                        <a:rPr lang="en-US"/>
                        <a:t>2</a:t>
                      </a:r>
                      <a:endParaRPr/>
                    </a:p>
                  </a:txBody>
                  <a:tcPr marL="91450" marR="91450" marT="45725" marB="45725" anchor="b"/>
                </a:tc>
                <a:tc>
                  <a:txBody>
                    <a:bodyPr/>
                    <a:lstStyle/>
                    <a:p>
                      <a:pPr marL="0" marR="0" lvl="0" indent="0" algn="ctr" rtl="0">
                        <a:spcBef>
                          <a:spcPts val="0"/>
                        </a:spcBef>
                        <a:spcAft>
                          <a:spcPts val="0"/>
                        </a:spcAft>
                        <a:buNone/>
                      </a:pPr>
                      <a:r>
                        <a:rPr lang="en-US"/>
                        <a:t>3+</a:t>
                      </a:r>
                      <a:endParaRPr/>
                    </a:p>
                  </a:txBody>
                  <a:tcPr marL="91450" marR="91450" marT="45725" marB="45725" anchor="b"/>
                </a:tc>
                <a:extLst>
                  <a:ext uri="{0D108BD9-81ED-4DB2-BD59-A6C34878D82A}">
                    <a16:rowId xmlns:a16="http://schemas.microsoft.com/office/drawing/2014/main" val="10001"/>
                  </a:ext>
                </a:extLst>
              </a:tr>
              <a:tr h="782100">
                <a:tc vMerge="1">
                  <a:txBody>
                    <a:bodyPr/>
                    <a:lstStyle/>
                    <a:p>
                      <a:endParaRPr lang="en-US"/>
                    </a:p>
                  </a:txBody>
                  <a:tcPr/>
                </a:tc>
                <a:tc>
                  <a:txBody>
                    <a:bodyPr/>
                    <a:lstStyle/>
                    <a:p>
                      <a:pPr marL="0" marR="0" lvl="0" indent="0" algn="l" rtl="0">
                        <a:spcBef>
                          <a:spcPts val="0"/>
                        </a:spcBef>
                        <a:spcAft>
                          <a:spcPts val="0"/>
                        </a:spcAft>
                        <a:buNone/>
                      </a:pPr>
                      <a:r>
                        <a:rPr lang="en-US" sz="1300">
                          <a:solidFill>
                            <a:srgbClr val="FFFFFF"/>
                          </a:solidFill>
                        </a:rPr>
                        <a:t>ADA&gt; 93%</a:t>
                      </a:r>
                      <a:endParaRPr sz="1300">
                        <a:solidFill>
                          <a:srgbClr val="FFFFFF"/>
                        </a:solidFill>
                      </a:endParaRPr>
                    </a:p>
                  </a:txBody>
                  <a:tcPr marL="91450" marR="91450" marT="45725" marB="45725">
                    <a:solidFill>
                      <a:srgbClr val="5B9BD5"/>
                    </a:solidFill>
                  </a:tcPr>
                </a:tc>
                <a:tc>
                  <a:txBody>
                    <a:bodyPr/>
                    <a:lstStyle/>
                    <a:p>
                      <a:pPr marL="0" marR="0" lvl="0" indent="0" algn="ctr" rtl="0">
                        <a:spcBef>
                          <a:spcPts val="0"/>
                        </a:spcBef>
                        <a:spcAft>
                          <a:spcPts val="0"/>
                        </a:spcAft>
                        <a:buNone/>
                      </a:pPr>
                      <a:r>
                        <a:rPr lang="en-US" sz="1300"/>
                        <a:t>102</a:t>
                      </a:r>
                      <a:endParaRPr sz="1300"/>
                    </a:p>
                    <a:p>
                      <a:pPr marL="0" marR="0" lvl="0" indent="0" algn="l" rtl="0">
                        <a:spcBef>
                          <a:spcPts val="0"/>
                        </a:spcBef>
                        <a:spcAft>
                          <a:spcPts val="0"/>
                        </a:spcAft>
                        <a:buNone/>
                      </a:pPr>
                      <a:r>
                        <a:rPr lang="en-US" sz="1300"/>
                        <a:t>(11.4%)</a:t>
                      </a:r>
                      <a:endParaRPr sz="1300"/>
                    </a:p>
                  </a:txBody>
                  <a:tcPr marL="91450" marR="91450" marT="45725" marB="45725">
                    <a:solidFill>
                      <a:srgbClr val="70AD47"/>
                    </a:solidFill>
                  </a:tcPr>
                </a:tc>
                <a:tc>
                  <a:txBody>
                    <a:bodyPr/>
                    <a:lstStyle/>
                    <a:p>
                      <a:pPr marL="0" lvl="0" indent="0" algn="ctr" rtl="0">
                        <a:spcBef>
                          <a:spcPts val="0"/>
                        </a:spcBef>
                        <a:spcAft>
                          <a:spcPts val="0"/>
                        </a:spcAft>
                        <a:buNone/>
                      </a:pPr>
                      <a:r>
                        <a:rPr lang="en-US" sz="1300"/>
                        <a:t>47</a:t>
                      </a:r>
                      <a:r>
                        <a:rPr lang="en-US" sz="1300">
                          <a:solidFill>
                            <a:srgbClr val="000000"/>
                          </a:solidFill>
                        </a:rPr>
                        <a:t> (5.2%)</a:t>
                      </a:r>
                      <a:endParaRPr sz="1300">
                        <a:solidFill>
                          <a:srgbClr val="000000"/>
                        </a:solidFill>
                      </a:endParaRPr>
                    </a:p>
                    <a:p>
                      <a:pPr marL="0" marR="0" lvl="0" indent="0" algn="ctr" rtl="0">
                        <a:spcBef>
                          <a:spcPts val="0"/>
                        </a:spcBef>
                        <a:spcAft>
                          <a:spcPts val="0"/>
                        </a:spcAft>
                        <a:buNone/>
                      </a:pPr>
                      <a:endParaRPr sz="1300"/>
                    </a:p>
                  </a:txBody>
                  <a:tcPr marL="91450" marR="91450" marT="45725" marB="45725">
                    <a:solidFill>
                      <a:srgbClr val="FFFF00"/>
                    </a:solidFill>
                  </a:tcPr>
                </a:tc>
                <a:tc>
                  <a:txBody>
                    <a:bodyPr/>
                    <a:lstStyle/>
                    <a:p>
                      <a:pPr marL="0" lvl="0" indent="0" algn="ctr" rtl="0">
                        <a:spcBef>
                          <a:spcPts val="0"/>
                        </a:spcBef>
                        <a:spcAft>
                          <a:spcPts val="0"/>
                        </a:spcAft>
                        <a:buNone/>
                      </a:pPr>
                      <a:r>
                        <a:rPr lang="en-US" sz="1300"/>
                        <a:t>16</a:t>
                      </a:r>
                      <a:r>
                        <a:rPr lang="en-US" sz="1300">
                          <a:solidFill>
                            <a:srgbClr val="000000"/>
                          </a:solidFill>
                        </a:rPr>
                        <a:t> (1.8%)</a:t>
                      </a:r>
                      <a:endParaRPr sz="1300">
                        <a:solidFill>
                          <a:srgbClr val="000000"/>
                        </a:solidFill>
                      </a:endParaRPr>
                    </a:p>
                    <a:p>
                      <a:pPr marL="0" marR="0" lvl="0" indent="0" algn="ctr" rtl="0">
                        <a:spcBef>
                          <a:spcPts val="0"/>
                        </a:spcBef>
                        <a:spcAft>
                          <a:spcPts val="0"/>
                        </a:spcAft>
                        <a:buNone/>
                      </a:pPr>
                      <a:endParaRPr sz="1300"/>
                    </a:p>
                  </a:txBody>
                  <a:tcPr marL="91450" marR="91450" marT="45725" marB="45725">
                    <a:solidFill>
                      <a:srgbClr val="FFC000"/>
                    </a:solidFill>
                  </a:tcPr>
                </a:tc>
                <a:tc>
                  <a:txBody>
                    <a:bodyPr/>
                    <a:lstStyle/>
                    <a:p>
                      <a:pPr marL="0" lvl="0" indent="0" algn="ctr" rtl="0">
                        <a:spcBef>
                          <a:spcPts val="0"/>
                        </a:spcBef>
                        <a:spcAft>
                          <a:spcPts val="0"/>
                        </a:spcAft>
                        <a:buNone/>
                      </a:pPr>
                      <a:r>
                        <a:rPr lang="en-US" sz="1300"/>
                        <a:t>15</a:t>
                      </a:r>
                      <a:r>
                        <a:rPr lang="en-US" sz="1300">
                          <a:solidFill>
                            <a:srgbClr val="000000"/>
                          </a:solidFill>
                        </a:rPr>
                        <a:t> (1.7%)</a:t>
                      </a:r>
                      <a:endParaRPr sz="1300">
                        <a:solidFill>
                          <a:srgbClr val="000000"/>
                        </a:solidFill>
                      </a:endParaRPr>
                    </a:p>
                    <a:p>
                      <a:pPr marL="0" marR="0" lvl="0" indent="0" algn="ctr" rtl="0">
                        <a:spcBef>
                          <a:spcPts val="0"/>
                        </a:spcBef>
                        <a:spcAft>
                          <a:spcPts val="0"/>
                        </a:spcAft>
                        <a:buNone/>
                      </a:pPr>
                      <a:endParaRPr sz="1300"/>
                    </a:p>
                  </a:txBody>
                  <a:tcPr marL="91450" marR="91450" marT="45725" marB="45725">
                    <a:solidFill>
                      <a:srgbClr val="ED7D31"/>
                    </a:solidFill>
                  </a:tcPr>
                </a:tc>
                <a:extLst>
                  <a:ext uri="{0D108BD9-81ED-4DB2-BD59-A6C34878D82A}">
                    <a16:rowId xmlns:a16="http://schemas.microsoft.com/office/drawing/2014/main" val="10002"/>
                  </a:ext>
                </a:extLst>
              </a:tr>
              <a:tr h="1008025">
                <a:tc vMerge="1">
                  <a:txBody>
                    <a:bodyPr/>
                    <a:lstStyle/>
                    <a:p>
                      <a:endParaRPr lang="en-US"/>
                    </a:p>
                  </a:txBody>
                  <a:tcPr/>
                </a:tc>
                <a:tc>
                  <a:txBody>
                    <a:bodyPr/>
                    <a:lstStyle/>
                    <a:p>
                      <a:pPr marL="0" marR="0" lvl="0" indent="0" algn="l" rtl="0">
                        <a:spcBef>
                          <a:spcPts val="0"/>
                        </a:spcBef>
                        <a:spcAft>
                          <a:spcPts val="0"/>
                        </a:spcAft>
                        <a:buNone/>
                      </a:pPr>
                      <a:r>
                        <a:rPr lang="en-US" sz="1300">
                          <a:solidFill>
                            <a:srgbClr val="FFFFFF"/>
                          </a:solidFill>
                        </a:rPr>
                        <a:t>ADA 86% - 93%</a:t>
                      </a:r>
                      <a:endParaRPr sz="1300">
                        <a:solidFill>
                          <a:srgbClr val="FFFFFF"/>
                        </a:solidFill>
                      </a:endParaRPr>
                    </a:p>
                  </a:txBody>
                  <a:tcPr marL="91450" marR="91450" marT="45725" marB="45725">
                    <a:solidFill>
                      <a:srgbClr val="5B9BD5"/>
                    </a:solidFill>
                  </a:tcPr>
                </a:tc>
                <a:tc>
                  <a:txBody>
                    <a:bodyPr/>
                    <a:lstStyle/>
                    <a:p>
                      <a:pPr marL="0" lvl="0" indent="0" algn="ctr" rtl="0">
                        <a:spcBef>
                          <a:spcPts val="0"/>
                        </a:spcBef>
                        <a:spcAft>
                          <a:spcPts val="0"/>
                        </a:spcAft>
                        <a:buNone/>
                      </a:pPr>
                      <a:r>
                        <a:rPr lang="en-US" sz="1300"/>
                        <a:t>89</a:t>
                      </a:r>
                      <a:endParaRPr sz="1300"/>
                    </a:p>
                    <a:p>
                      <a:pPr marL="0" lvl="0" indent="0" algn="ctr" rtl="0">
                        <a:spcBef>
                          <a:spcPts val="0"/>
                        </a:spcBef>
                        <a:spcAft>
                          <a:spcPts val="0"/>
                        </a:spcAft>
                        <a:buNone/>
                      </a:pPr>
                      <a:r>
                        <a:rPr lang="en-US" sz="1300">
                          <a:solidFill>
                            <a:srgbClr val="000000"/>
                          </a:solidFill>
                        </a:rPr>
                        <a:t>(9.9%)</a:t>
                      </a:r>
                      <a:endParaRPr sz="1300">
                        <a:solidFill>
                          <a:srgbClr val="000000"/>
                        </a:solidFill>
                      </a:endParaRPr>
                    </a:p>
                    <a:p>
                      <a:pPr marL="0" marR="0" lvl="0" indent="0" algn="ctr" rtl="0">
                        <a:spcBef>
                          <a:spcPts val="0"/>
                        </a:spcBef>
                        <a:spcAft>
                          <a:spcPts val="0"/>
                        </a:spcAft>
                        <a:buNone/>
                      </a:pPr>
                      <a:endParaRPr sz="1300"/>
                    </a:p>
                  </a:txBody>
                  <a:tcPr marL="91450" marR="91450" marT="45725" marB="45725">
                    <a:solidFill>
                      <a:srgbClr val="70AD47"/>
                    </a:solidFill>
                  </a:tcPr>
                </a:tc>
                <a:tc>
                  <a:txBody>
                    <a:bodyPr/>
                    <a:lstStyle/>
                    <a:p>
                      <a:pPr marL="0" lvl="0" indent="0" algn="ctr" rtl="0">
                        <a:spcBef>
                          <a:spcPts val="0"/>
                        </a:spcBef>
                        <a:spcAft>
                          <a:spcPts val="0"/>
                        </a:spcAft>
                        <a:buNone/>
                      </a:pPr>
                      <a:r>
                        <a:rPr lang="en-US" sz="1300"/>
                        <a:t>82</a:t>
                      </a:r>
                      <a:r>
                        <a:rPr lang="en-US" sz="1300">
                          <a:solidFill>
                            <a:srgbClr val="000000"/>
                          </a:solidFill>
                        </a:rPr>
                        <a:t> (9.1%)</a:t>
                      </a:r>
                      <a:endParaRPr sz="1300">
                        <a:solidFill>
                          <a:srgbClr val="000000"/>
                        </a:solidFill>
                      </a:endParaRPr>
                    </a:p>
                    <a:p>
                      <a:pPr marL="0" marR="0" lvl="0" indent="0" algn="ctr" rtl="0">
                        <a:spcBef>
                          <a:spcPts val="0"/>
                        </a:spcBef>
                        <a:spcAft>
                          <a:spcPts val="0"/>
                        </a:spcAft>
                        <a:buNone/>
                      </a:pPr>
                      <a:endParaRPr sz="1300"/>
                    </a:p>
                  </a:txBody>
                  <a:tcPr marL="91450" marR="91450" marT="45725" marB="45725">
                    <a:solidFill>
                      <a:srgbClr val="FFFF00"/>
                    </a:solidFill>
                  </a:tcPr>
                </a:tc>
                <a:tc>
                  <a:txBody>
                    <a:bodyPr/>
                    <a:lstStyle/>
                    <a:p>
                      <a:pPr marL="0" lvl="0" indent="0" algn="ctr" rtl="0">
                        <a:spcBef>
                          <a:spcPts val="0"/>
                        </a:spcBef>
                        <a:spcAft>
                          <a:spcPts val="0"/>
                        </a:spcAft>
                        <a:buNone/>
                      </a:pPr>
                      <a:r>
                        <a:rPr lang="en-US" sz="1300"/>
                        <a:t>38</a:t>
                      </a:r>
                      <a:r>
                        <a:rPr lang="en-US" sz="1300">
                          <a:solidFill>
                            <a:srgbClr val="000000"/>
                          </a:solidFill>
                        </a:rPr>
                        <a:t> (4.2%)</a:t>
                      </a:r>
                      <a:endParaRPr sz="1300">
                        <a:solidFill>
                          <a:srgbClr val="000000"/>
                        </a:solidFill>
                      </a:endParaRPr>
                    </a:p>
                    <a:p>
                      <a:pPr marL="0" marR="0" lvl="0" indent="0" algn="ctr" rtl="0">
                        <a:spcBef>
                          <a:spcPts val="0"/>
                        </a:spcBef>
                        <a:spcAft>
                          <a:spcPts val="0"/>
                        </a:spcAft>
                        <a:buNone/>
                      </a:pPr>
                      <a:endParaRPr sz="1300"/>
                    </a:p>
                  </a:txBody>
                  <a:tcPr marL="91450" marR="91450" marT="45725" marB="45725">
                    <a:solidFill>
                      <a:srgbClr val="FFC000"/>
                    </a:solidFill>
                  </a:tcPr>
                </a:tc>
                <a:tc>
                  <a:txBody>
                    <a:bodyPr/>
                    <a:lstStyle/>
                    <a:p>
                      <a:pPr marL="0" lvl="0" indent="0" algn="ctr" rtl="0">
                        <a:spcBef>
                          <a:spcPts val="0"/>
                        </a:spcBef>
                        <a:spcAft>
                          <a:spcPts val="0"/>
                        </a:spcAft>
                        <a:buNone/>
                      </a:pPr>
                      <a:r>
                        <a:rPr lang="en-US" sz="1300"/>
                        <a:t>49</a:t>
                      </a:r>
                      <a:endParaRPr sz="1300"/>
                    </a:p>
                    <a:p>
                      <a:pPr marL="0" lvl="0" indent="0" algn="ctr" rtl="0">
                        <a:spcBef>
                          <a:spcPts val="0"/>
                        </a:spcBef>
                        <a:spcAft>
                          <a:spcPts val="0"/>
                        </a:spcAft>
                        <a:buNone/>
                      </a:pPr>
                      <a:r>
                        <a:rPr lang="en-US" sz="1300">
                          <a:solidFill>
                            <a:srgbClr val="000000"/>
                          </a:solidFill>
                        </a:rPr>
                        <a:t>(</a:t>
                      </a:r>
                      <a:r>
                        <a:rPr lang="en-US" sz="1300"/>
                        <a:t>5.5</a:t>
                      </a:r>
                      <a:r>
                        <a:rPr lang="en-US" sz="1300">
                          <a:solidFill>
                            <a:srgbClr val="000000"/>
                          </a:solidFill>
                        </a:rPr>
                        <a:t>%)</a:t>
                      </a:r>
                      <a:endParaRPr sz="1300">
                        <a:solidFill>
                          <a:srgbClr val="000000"/>
                        </a:solidFill>
                      </a:endParaRPr>
                    </a:p>
                    <a:p>
                      <a:pPr marL="0" marR="0" lvl="0" indent="0" algn="ctr" rtl="0">
                        <a:spcBef>
                          <a:spcPts val="0"/>
                        </a:spcBef>
                        <a:spcAft>
                          <a:spcPts val="0"/>
                        </a:spcAft>
                        <a:buNone/>
                      </a:pPr>
                      <a:endParaRPr sz="1300"/>
                    </a:p>
                  </a:txBody>
                  <a:tcPr marL="91450" marR="91450" marT="45725" marB="45725">
                    <a:solidFill>
                      <a:srgbClr val="ED7D31"/>
                    </a:solidFill>
                  </a:tcPr>
                </a:tc>
                <a:extLst>
                  <a:ext uri="{0D108BD9-81ED-4DB2-BD59-A6C34878D82A}">
                    <a16:rowId xmlns:a16="http://schemas.microsoft.com/office/drawing/2014/main" val="10003"/>
                  </a:ext>
                </a:extLst>
              </a:tr>
              <a:tr h="782100">
                <a:tc vMerge="1">
                  <a:txBody>
                    <a:bodyPr/>
                    <a:lstStyle/>
                    <a:p>
                      <a:endParaRPr lang="en-US"/>
                    </a:p>
                  </a:txBody>
                  <a:tcPr/>
                </a:tc>
                <a:tc>
                  <a:txBody>
                    <a:bodyPr/>
                    <a:lstStyle/>
                    <a:p>
                      <a:pPr marL="0" marR="0" lvl="0" indent="0" algn="l" rtl="0">
                        <a:spcBef>
                          <a:spcPts val="0"/>
                        </a:spcBef>
                        <a:spcAft>
                          <a:spcPts val="0"/>
                        </a:spcAft>
                        <a:buNone/>
                      </a:pPr>
                      <a:r>
                        <a:rPr lang="en-US" sz="1300">
                          <a:solidFill>
                            <a:srgbClr val="FFFFFF"/>
                          </a:solidFill>
                        </a:rPr>
                        <a:t>ADA &lt;86%</a:t>
                      </a:r>
                      <a:endParaRPr sz="1300">
                        <a:solidFill>
                          <a:srgbClr val="FFFFFF"/>
                        </a:solidFill>
                      </a:endParaRPr>
                    </a:p>
                  </a:txBody>
                  <a:tcPr marL="91450" marR="91450" marT="45725" marB="45725">
                    <a:solidFill>
                      <a:srgbClr val="5B9BD5"/>
                    </a:solidFill>
                  </a:tcPr>
                </a:tc>
                <a:tc>
                  <a:txBody>
                    <a:bodyPr/>
                    <a:lstStyle/>
                    <a:p>
                      <a:pPr marL="0" lvl="0" indent="0" algn="ctr" rtl="0">
                        <a:spcBef>
                          <a:spcPts val="0"/>
                        </a:spcBef>
                        <a:spcAft>
                          <a:spcPts val="0"/>
                        </a:spcAft>
                        <a:buNone/>
                      </a:pPr>
                      <a:r>
                        <a:rPr lang="en-US" sz="1300"/>
                        <a:t>61</a:t>
                      </a:r>
                      <a:endParaRPr sz="1300"/>
                    </a:p>
                    <a:p>
                      <a:pPr marL="0" lvl="0" indent="0" algn="ctr" rtl="0">
                        <a:spcBef>
                          <a:spcPts val="0"/>
                        </a:spcBef>
                        <a:spcAft>
                          <a:spcPts val="0"/>
                        </a:spcAft>
                        <a:buNone/>
                      </a:pPr>
                      <a:r>
                        <a:rPr lang="en-US" sz="1300">
                          <a:solidFill>
                            <a:srgbClr val="000000"/>
                          </a:solidFill>
                        </a:rPr>
                        <a:t>(6.8%)</a:t>
                      </a:r>
                      <a:endParaRPr sz="1300">
                        <a:solidFill>
                          <a:srgbClr val="000000"/>
                        </a:solidFill>
                      </a:endParaRPr>
                    </a:p>
                    <a:p>
                      <a:pPr marL="0" marR="0" lvl="0" indent="0" algn="ctr" rtl="0">
                        <a:spcBef>
                          <a:spcPts val="0"/>
                        </a:spcBef>
                        <a:spcAft>
                          <a:spcPts val="0"/>
                        </a:spcAft>
                        <a:buNone/>
                      </a:pPr>
                      <a:endParaRPr sz="1300"/>
                    </a:p>
                  </a:txBody>
                  <a:tcPr marL="91450" marR="91450" marT="45725" marB="45725">
                    <a:solidFill>
                      <a:srgbClr val="70AD47"/>
                    </a:solidFill>
                  </a:tcPr>
                </a:tc>
                <a:tc>
                  <a:txBody>
                    <a:bodyPr/>
                    <a:lstStyle/>
                    <a:p>
                      <a:pPr marL="0" lvl="0" indent="0" algn="ctr" rtl="0">
                        <a:spcBef>
                          <a:spcPts val="0"/>
                        </a:spcBef>
                        <a:spcAft>
                          <a:spcPts val="0"/>
                        </a:spcAft>
                        <a:buNone/>
                      </a:pPr>
                      <a:r>
                        <a:rPr lang="en-US" sz="1300"/>
                        <a:t>79</a:t>
                      </a:r>
                      <a:endParaRPr sz="1300"/>
                    </a:p>
                    <a:p>
                      <a:pPr marL="0" lvl="0" indent="0" algn="ctr" rtl="0">
                        <a:spcBef>
                          <a:spcPts val="0"/>
                        </a:spcBef>
                        <a:spcAft>
                          <a:spcPts val="0"/>
                        </a:spcAft>
                        <a:buNone/>
                      </a:pPr>
                      <a:r>
                        <a:rPr lang="en-US" sz="1300">
                          <a:solidFill>
                            <a:srgbClr val="000000"/>
                          </a:solidFill>
                        </a:rPr>
                        <a:t>(8.8%)</a:t>
                      </a:r>
                      <a:endParaRPr sz="1300">
                        <a:solidFill>
                          <a:srgbClr val="000000"/>
                        </a:solidFill>
                      </a:endParaRPr>
                    </a:p>
                    <a:p>
                      <a:pPr marL="0" marR="0" lvl="0" indent="0" algn="ctr" rtl="0">
                        <a:spcBef>
                          <a:spcPts val="0"/>
                        </a:spcBef>
                        <a:spcAft>
                          <a:spcPts val="0"/>
                        </a:spcAft>
                        <a:buNone/>
                      </a:pPr>
                      <a:endParaRPr sz="1300"/>
                    </a:p>
                  </a:txBody>
                  <a:tcPr marL="91450" marR="91450" marT="45725" marB="45725">
                    <a:solidFill>
                      <a:srgbClr val="FFFF00"/>
                    </a:solidFill>
                  </a:tcPr>
                </a:tc>
                <a:tc>
                  <a:txBody>
                    <a:bodyPr/>
                    <a:lstStyle/>
                    <a:p>
                      <a:pPr marL="0" lvl="0" indent="0" algn="ctr" rtl="0">
                        <a:spcBef>
                          <a:spcPts val="0"/>
                        </a:spcBef>
                        <a:spcAft>
                          <a:spcPts val="0"/>
                        </a:spcAft>
                        <a:buNone/>
                      </a:pPr>
                      <a:r>
                        <a:rPr lang="en-US" sz="1300"/>
                        <a:t>90</a:t>
                      </a:r>
                      <a:r>
                        <a:rPr lang="en-US" sz="1300">
                          <a:solidFill>
                            <a:srgbClr val="000000"/>
                          </a:solidFill>
                        </a:rPr>
                        <a:t> </a:t>
                      </a:r>
                      <a:endParaRPr sz="1300">
                        <a:solidFill>
                          <a:srgbClr val="000000"/>
                        </a:solidFill>
                      </a:endParaRPr>
                    </a:p>
                    <a:p>
                      <a:pPr marL="0" lvl="0" indent="0" algn="ctr" rtl="0">
                        <a:spcBef>
                          <a:spcPts val="0"/>
                        </a:spcBef>
                        <a:spcAft>
                          <a:spcPts val="0"/>
                        </a:spcAft>
                        <a:buNone/>
                      </a:pPr>
                      <a:r>
                        <a:rPr lang="en-US" sz="1300">
                          <a:solidFill>
                            <a:srgbClr val="000000"/>
                          </a:solidFill>
                        </a:rPr>
                        <a:t>(10%)</a:t>
                      </a:r>
                      <a:endParaRPr sz="1300">
                        <a:solidFill>
                          <a:srgbClr val="000000"/>
                        </a:solidFill>
                      </a:endParaRPr>
                    </a:p>
                    <a:p>
                      <a:pPr marL="0" marR="0" lvl="0" indent="0" algn="ctr" rtl="0">
                        <a:spcBef>
                          <a:spcPts val="0"/>
                        </a:spcBef>
                        <a:spcAft>
                          <a:spcPts val="0"/>
                        </a:spcAft>
                        <a:buNone/>
                      </a:pPr>
                      <a:endParaRPr sz="1300"/>
                    </a:p>
                  </a:txBody>
                  <a:tcPr marL="91450" marR="91450" marT="45725" marB="45725">
                    <a:solidFill>
                      <a:srgbClr val="FFC000"/>
                    </a:solidFill>
                  </a:tcPr>
                </a:tc>
                <a:tc>
                  <a:txBody>
                    <a:bodyPr/>
                    <a:lstStyle/>
                    <a:p>
                      <a:pPr marL="0" lvl="0" indent="0" algn="ctr" rtl="0">
                        <a:spcBef>
                          <a:spcPts val="0"/>
                        </a:spcBef>
                        <a:spcAft>
                          <a:spcPts val="0"/>
                        </a:spcAft>
                        <a:buNone/>
                      </a:pPr>
                      <a:r>
                        <a:rPr lang="en-US" sz="1300"/>
                        <a:t>230</a:t>
                      </a:r>
                      <a:r>
                        <a:rPr lang="en-US" sz="1300">
                          <a:solidFill>
                            <a:srgbClr val="000000"/>
                          </a:solidFill>
                        </a:rPr>
                        <a:t> (25.6%)</a:t>
                      </a:r>
                      <a:endParaRPr sz="1300">
                        <a:solidFill>
                          <a:srgbClr val="000000"/>
                        </a:solidFill>
                      </a:endParaRPr>
                    </a:p>
                    <a:p>
                      <a:pPr marL="0" marR="0" lvl="0" indent="0" algn="ctr" rtl="0">
                        <a:spcBef>
                          <a:spcPts val="0"/>
                        </a:spcBef>
                        <a:spcAft>
                          <a:spcPts val="0"/>
                        </a:spcAft>
                        <a:buNone/>
                      </a:pPr>
                      <a:endParaRPr sz="1300"/>
                    </a:p>
                  </a:txBody>
                  <a:tcPr marL="91450" marR="91450" marT="45725" marB="45725">
                    <a:solidFill>
                      <a:srgbClr val="ED7D31"/>
                    </a:solidFill>
                  </a:tcPr>
                </a:tc>
                <a:extLst>
                  <a:ext uri="{0D108BD9-81ED-4DB2-BD59-A6C34878D82A}">
                    <a16:rowId xmlns:a16="http://schemas.microsoft.com/office/drawing/2014/main" val="10004"/>
                  </a:ext>
                </a:extLst>
              </a:tr>
            </a:tbl>
          </a:graphicData>
        </a:graphic>
      </p:graphicFrame>
      <p:sp>
        <p:nvSpPr>
          <p:cNvPr id="864" name="Google Shape;864;p124"/>
          <p:cNvSpPr txBox="1"/>
          <p:nvPr/>
        </p:nvSpPr>
        <p:spPr>
          <a:xfrm rot="-5400000">
            <a:off x="982300" y="3509375"/>
            <a:ext cx="2249100" cy="615600"/>
          </a:xfrm>
          <a:prstGeom prst="rect">
            <a:avLst/>
          </a:prstGeom>
          <a:noFill/>
          <a:ln>
            <a:noFill/>
          </a:ln>
        </p:spPr>
        <p:txBody>
          <a:bodyPr spcFirstLastPara="1" wrap="square" lIns="91425" tIns="91425" rIns="91425" bIns="91425" anchor="t" anchorCtr="0">
            <a:spAutoFit/>
          </a:bodyPr>
          <a:lstStyle/>
          <a:p>
            <a:pPr>
              <a:buClr>
                <a:srgbClr val="000000"/>
              </a:buClr>
            </a:pPr>
            <a:r>
              <a:rPr lang="en-US" sz="1400" b="1" kern="0">
                <a:solidFill>
                  <a:srgbClr val="FFFFFF"/>
                </a:solidFill>
                <a:latin typeface="Calibri"/>
                <a:ea typeface="Calibri"/>
                <a:cs typeface="Calibri"/>
                <a:sym typeface="Calibri"/>
              </a:rPr>
              <a:t>Average  Daily Attendance </a:t>
            </a:r>
            <a:endParaRPr sz="1400" b="1" kern="0">
              <a:solidFill>
                <a:srgbClr val="FFFFFF"/>
              </a:solidFill>
              <a:latin typeface="Calibri"/>
              <a:ea typeface="Calibri"/>
              <a:cs typeface="Calibri"/>
              <a:sym typeface="Calibri"/>
            </a:endParaRPr>
          </a:p>
          <a:p>
            <a:pPr>
              <a:buClr>
                <a:srgbClr val="000000"/>
              </a:buClr>
            </a:pPr>
            <a:endParaRPr sz="1400" kern="0">
              <a:solidFill>
                <a:srgbClr val="000000"/>
              </a:solidFill>
              <a:latin typeface="Arial"/>
              <a:cs typeface="Arial"/>
              <a:sym typeface="Arial"/>
            </a:endParaRPr>
          </a:p>
        </p:txBody>
      </p:sp>
      <p:sp>
        <p:nvSpPr>
          <p:cNvPr id="865" name="Google Shape;865;p124"/>
          <p:cNvSpPr txBox="1"/>
          <p:nvPr/>
        </p:nvSpPr>
        <p:spPr>
          <a:xfrm>
            <a:off x="1554671" y="5255645"/>
            <a:ext cx="3305400" cy="246300"/>
          </a:xfrm>
          <a:prstGeom prst="rect">
            <a:avLst/>
          </a:prstGeom>
          <a:noFill/>
          <a:ln>
            <a:noFill/>
          </a:ln>
        </p:spPr>
        <p:txBody>
          <a:bodyPr spcFirstLastPara="1" wrap="square" lIns="91425" tIns="45700" rIns="91425" bIns="45700" anchor="t" anchorCtr="0">
            <a:spAutoFit/>
          </a:bodyPr>
          <a:lstStyle/>
          <a:p>
            <a:pPr>
              <a:buClr>
                <a:srgbClr val="000000"/>
              </a:buClr>
            </a:pPr>
            <a:r>
              <a:rPr lang="en-US" sz="1000" kern="0">
                <a:solidFill>
                  <a:srgbClr val="000000"/>
                </a:solidFill>
                <a:latin typeface="Calibri"/>
                <a:ea typeface="Calibri"/>
                <a:cs typeface="Calibri"/>
                <a:sym typeface="Calibri"/>
              </a:rPr>
              <a:t>*As of 09/01/2022</a:t>
            </a:r>
            <a:endParaRPr sz="1000" kern="0">
              <a:solidFill>
                <a:srgbClr val="000000"/>
              </a:solidFill>
              <a:latin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25"/>
          <p:cNvSpPr txBox="1">
            <a:spLocks noGrp="1"/>
          </p:cNvSpPr>
          <p:nvPr>
            <p:ph type="sldNum" idx="12"/>
          </p:nvPr>
        </p:nvSpPr>
        <p:spPr>
          <a:xfrm>
            <a:off x="7981950" y="6356352"/>
            <a:ext cx="2057400" cy="365125"/>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24</a:t>
            </a:fld>
            <a:endParaRPr kern="0">
              <a:solidFill>
                <a:srgbClr val="000000"/>
              </a:solidFill>
            </a:endParaRPr>
          </a:p>
        </p:txBody>
      </p:sp>
      <p:graphicFrame>
        <p:nvGraphicFramePr>
          <p:cNvPr id="871" name="Google Shape;871;p125"/>
          <p:cNvGraphicFramePr/>
          <p:nvPr/>
        </p:nvGraphicFramePr>
        <p:xfrm>
          <a:off x="1625153" y="1468883"/>
          <a:ext cx="8877575" cy="6130156"/>
        </p:xfrm>
        <a:graphic>
          <a:graphicData uri="http://schemas.openxmlformats.org/drawingml/2006/table">
            <a:tbl>
              <a:tblPr firstRow="1" bandRow="1">
                <a:noFill/>
              </a:tblPr>
              <a:tblGrid>
                <a:gridCol w="1230825">
                  <a:extLst>
                    <a:ext uri="{9D8B030D-6E8A-4147-A177-3AD203B41FA5}">
                      <a16:colId xmlns:a16="http://schemas.microsoft.com/office/drawing/2014/main" val="20000"/>
                    </a:ext>
                  </a:extLst>
                </a:gridCol>
                <a:gridCol w="3253400">
                  <a:extLst>
                    <a:ext uri="{9D8B030D-6E8A-4147-A177-3AD203B41FA5}">
                      <a16:colId xmlns:a16="http://schemas.microsoft.com/office/drawing/2014/main" val="20001"/>
                    </a:ext>
                  </a:extLst>
                </a:gridCol>
                <a:gridCol w="4393350">
                  <a:extLst>
                    <a:ext uri="{9D8B030D-6E8A-4147-A177-3AD203B41FA5}">
                      <a16:colId xmlns:a16="http://schemas.microsoft.com/office/drawing/2014/main" val="20002"/>
                    </a:ext>
                  </a:extLst>
                </a:gridCol>
              </a:tblGrid>
              <a:tr h="495475">
                <a:tc>
                  <a:txBody>
                    <a:bodyPr/>
                    <a:lstStyle/>
                    <a:p>
                      <a:pPr marL="0" marR="0" lvl="0" indent="0" algn="l" rtl="0">
                        <a:spcBef>
                          <a:spcPts val="0"/>
                        </a:spcBef>
                        <a:spcAft>
                          <a:spcPts val="0"/>
                        </a:spcAft>
                        <a:buNone/>
                      </a:pPr>
                      <a:endParaRPr/>
                    </a:p>
                  </a:txBody>
                  <a:tcPr marL="91450" marR="91450" marT="45725" marB="45725" anchor="b"/>
                </a:tc>
                <a:tc>
                  <a:txBody>
                    <a:bodyPr/>
                    <a:lstStyle/>
                    <a:p>
                      <a:pPr marL="0" marR="0" lvl="0" indent="0" algn="ctr" rtl="0">
                        <a:spcBef>
                          <a:spcPts val="0"/>
                        </a:spcBef>
                        <a:spcAft>
                          <a:spcPts val="0"/>
                        </a:spcAft>
                        <a:buNone/>
                      </a:pPr>
                      <a:r>
                        <a:rPr lang="en-US" sz="1200"/>
                        <a:t>CIP Strategy </a:t>
                      </a:r>
                      <a:endParaRPr sz="1200"/>
                    </a:p>
                  </a:txBody>
                  <a:tcPr marL="91450" marR="91450" marT="45725" marB="45725" anchor="b"/>
                </a:tc>
                <a:tc>
                  <a:txBody>
                    <a:bodyPr/>
                    <a:lstStyle/>
                    <a:p>
                      <a:pPr marL="0" marR="0" lvl="0" indent="0" algn="ctr" rtl="0">
                        <a:spcBef>
                          <a:spcPts val="0"/>
                        </a:spcBef>
                        <a:spcAft>
                          <a:spcPts val="0"/>
                        </a:spcAft>
                        <a:buNone/>
                      </a:pPr>
                      <a:r>
                        <a:rPr lang="en-US" sz="1200"/>
                        <a:t>Action Step Progress Update </a:t>
                      </a:r>
                      <a:endParaRPr sz="1200"/>
                    </a:p>
                  </a:txBody>
                  <a:tcPr marL="91450" marR="91450" marT="45725" marB="45725" anchor="b"/>
                </a:tc>
                <a:extLst>
                  <a:ext uri="{0D108BD9-81ED-4DB2-BD59-A6C34878D82A}">
                    <a16:rowId xmlns:a16="http://schemas.microsoft.com/office/drawing/2014/main" val="10000"/>
                  </a:ext>
                </a:extLst>
              </a:tr>
              <a:tr h="1642850">
                <a:tc>
                  <a:txBody>
                    <a:bodyPr/>
                    <a:lstStyle/>
                    <a:p>
                      <a:pPr marL="0" lvl="0" indent="0" algn="ctr" rtl="0">
                        <a:spcBef>
                          <a:spcPts val="0"/>
                        </a:spcBef>
                        <a:spcAft>
                          <a:spcPts val="0"/>
                        </a:spcAft>
                        <a:buNone/>
                      </a:pPr>
                      <a:r>
                        <a:rPr lang="en-US" sz="1200" b="1"/>
                        <a:t>ELA</a:t>
                      </a:r>
                      <a:endParaRPr sz="1200" b="1"/>
                    </a:p>
                  </a:txBody>
                  <a:tcPr marL="91450" marR="91450" marT="45725" marB="45725" anchor="ctr"/>
                </a:tc>
                <a:tc>
                  <a:txBody>
                    <a:bodyPr/>
                    <a:lstStyle/>
                    <a:p>
                      <a:pPr marL="0" lvl="0" indent="0" algn="l" rtl="0">
                        <a:spcBef>
                          <a:spcPts val="0"/>
                        </a:spcBef>
                        <a:spcAft>
                          <a:spcPts val="0"/>
                        </a:spcAft>
                        <a:buNone/>
                      </a:pPr>
                      <a:endParaRPr sz="1250"/>
                    </a:p>
                    <a:p>
                      <a:pPr marL="12700" lvl="0" indent="0" algn="l" rtl="0">
                        <a:spcBef>
                          <a:spcPts val="0"/>
                        </a:spcBef>
                        <a:spcAft>
                          <a:spcPts val="0"/>
                        </a:spcAft>
                        <a:buClr>
                          <a:schemeClr val="dk1"/>
                        </a:buClr>
                        <a:buFont typeface="Arial"/>
                        <a:buNone/>
                      </a:pPr>
                      <a:r>
                        <a:rPr lang="en-US" sz="1200">
                          <a:solidFill>
                            <a:schemeClr val="dk1"/>
                          </a:solidFill>
                          <a:latin typeface="Arial"/>
                          <a:ea typeface="Arial"/>
                          <a:cs typeface="Arial"/>
                          <a:sym typeface="Arial"/>
                        </a:rPr>
                        <a:t>I</a:t>
                      </a:r>
                      <a:r>
                        <a:rPr lang="en-US" sz="1200">
                          <a:solidFill>
                            <a:schemeClr val="dk1"/>
                          </a:solidFill>
                        </a:rPr>
                        <a:t>mplement rigorous and culturally relevant and linguistically responsive curriculum with fidelity in all core content areas and instructional best practices in Tier 1 instruction.</a:t>
                      </a:r>
                      <a:endParaRPr sz="1200"/>
                    </a:p>
                    <a:p>
                      <a:pPr marL="0" lvl="0" indent="0" algn="l" rtl="0">
                        <a:spcBef>
                          <a:spcPts val="0"/>
                        </a:spcBef>
                        <a:spcAft>
                          <a:spcPts val="0"/>
                        </a:spcAft>
                        <a:buNone/>
                      </a:pPr>
                      <a:endParaRPr/>
                    </a:p>
                    <a:p>
                      <a:pPr marL="0" lvl="0" indent="0" algn="l" rtl="0">
                        <a:spcBef>
                          <a:spcPts val="0"/>
                        </a:spcBef>
                        <a:spcAft>
                          <a:spcPts val="0"/>
                        </a:spcAft>
                        <a:buNone/>
                      </a:pPr>
                      <a:endParaRPr sz="1200"/>
                    </a:p>
                  </a:txBody>
                  <a:tcPr marL="91450" marR="91450" marT="45725" marB="45725">
                    <a:lnB w="12700" cap="flat" cmpd="sng">
                      <a:solidFill>
                        <a:srgbClr val="FFFFFF"/>
                      </a:solidFill>
                      <a:prstDash val="solid"/>
                      <a:round/>
                      <a:headEnd type="none" w="sm" len="sm"/>
                      <a:tailEnd type="none" w="sm" len="sm"/>
                    </a:lnB>
                  </a:tcPr>
                </a:tc>
                <a:tc>
                  <a:txBody>
                    <a:bodyPr/>
                    <a:lstStyle/>
                    <a:p>
                      <a:pPr marL="0" marR="167005" lvl="0" indent="0" algn="l" rtl="0">
                        <a:lnSpc>
                          <a:spcPct val="101600"/>
                        </a:lnSpc>
                        <a:spcBef>
                          <a:spcPts val="0"/>
                        </a:spcBef>
                        <a:spcAft>
                          <a:spcPts val="0"/>
                        </a:spcAft>
                        <a:buNone/>
                      </a:pPr>
                      <a:r>
                        <a:rPr lang="en-US" sz="1200" b="1">
                          <a:solidFill>
                            <a:schemeClr val="dk1"/>
                          </a:solidFill>
                        </a:rPr>
                        <a:t>High Leverage Action Step:</a:t>
                      </a:r>
                      <a:endParaRPr sz="1200">
                        <a:solidFill>
                          <a:schemeClr val="dk1"/>
                        </a:solidFill>
                      </a:endParaRPr>
                    </a:p>
                    <a:p>
                      <a:pPr marL="457200" marR="641985" lvl="0" indent="-304800" algn="l" rtl="0">
                        <a:lnSpc>
                          <a:spcPct val="119166"/>
                        </a:lnSpc>
                        <a:spcBef>
                          <a:spcPts val="5"/>
                        </a:spcBef>
                        <a:spcAft>
                          <a:spcPts val="0"/>
                        </a:spcAft>
                        <a:buClr>
                          <a:schemeClr val="dk1"/>
                        </a:buClr>
                        <a:buSzPts val="1200"/>
                        <a:buChar char="●"/>
                      </a:pPr>
                      <a:r>
                        <a:rPr lang="en-US" sz="1200">
                          <a:solidFill>
                            <a:schemeClr val="dk1"/>
                          </a:solidFill>
                        </a:rPr>
                        <a:t>Weekly Data Meetings - Use of All in Learning Platform  </a:t>
                      </a:r>
                      <a:endParaRPr sz="1200">
                        <a:solidFill>
                          <a:schemeClr val="dk1"/>
                        </a:solidFill>
                      </a:endParaRPr>
                    </a:p>
                    <a:p>
                      <a:pPr marL="457200" marR="641985" lvl="0" indent="-304800" algn="l" rtl="0">
                        <a:lnSpc>
                          <a:spcPct val="119166"/>
                        </a:lnSpc>
                        <a:spcBef>
                          <a:spcPts val="0"/>
                        </a:spcBef>
                        <a:spcAft>
                          <a:spcPts val="0"/>
                        </a:spcAft>
                        <a:buClr>
                          <a:schemeClr val="dk1"/>
                        </a:buClr>
                        <a:buSzPts val="1200"/>
                        <a:buChar char="●"/>
                      </a:pPr>
                      <a:r>
                        <a:rPr lang="en-US" sz="1200">
                          <a:solidFill>
                            <a:schemeClr val="dk1"/>
                          </a:solidFill>
                        </a:rPr>
                        <a:t>Lesson Internalization - Practice/Model/Real Time Feedback </a:t>
                      </a:r>
                      <a:endParaRPr sz="1200">
                        <a:solidFill>
                          <a:schemeClr val="dk1"/>
                        </a:solidFill>
                      </a:endParaRPr>
                    </a:p>
                    <a:p>
                      <a:pPr marL="457200" marR="641985" lvl="0" indent="-304800" algn="l" rtl="0">
                        <a:lnSpc>
                          <a:spcPct val="119166"/>
                        </a:lnSpc>
                        <a:spcBef>
                          <a:spcPts val="0"/>
                        </a:spcBef>
                        <a:spcAft>
                          <a:spcPts val="0"/>
                        </a:spcAft>
                        <a:buClr>
                          <a:schemeClr val="dk1"/>
                        </a:buClr>
                        <a:buSzPts val="1200"/>
                        <a:buChar char="●"/>
                      </a:pPr>
                      <a:r>
                        <a:rPr lang="en-US" sz="1200">
                          <a:solidFill>
                            <a:schemeClr val="dk1"/>
                          </a:solidFill>
                        </a:rPr>
                        <a:t>Goal Setting </a:t>
                      </a:r>
                      <a:endParaRPr sz="1200">
                        <a:solidFill>
                          <a:schemeClr val="dk1"/>
                        </a:solidFill>
                      </a:endParaRPr>
                    </a:p>
                    <a:p>
                      <a:pPr marL="47625" marR="641985" lvl="0" indent="0" algn="l" rtl="0">
                        <a:lnSpc>
                          <a:spcPct val="119166"/>
                        </a:lnSpc>
                        <a:spcBef>
                          <a:spcPts val="5"/>
                        </a:spcBef>
                        <a:spcAft>
                          <a:spcPts val="0"/>
                        </a:spcAft>
                        <a:buClr>
                          <a:schemeClr val="dk1"/>
                        </a:buClr>
                        <a:buFont typeface="Arial"/>
                        <a:buNone/>
                      </a:pPr>
                      <a:endParaRPr sz="1200">
                        <a:solidFill>
                          <a:schemeClr val="dk1"/>
                        </a:solidFill>
                      </a:endParaRPr>
                    </a:p>
                  </a:txBody>
                  <a:tcPr marL="91450" marR="91450" marT="45725" marB="45725">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1553500">
                <a:tc>
                  <a:txBody>
                    <a:bodyPr/>
                    <a:lstStyle/>
                    <a:p>
                      <a:pPr marL="0" lvl="0" indent="0" algn="ctr" rtl="0">
                        <a:spcBef>
                          <a:spcPts val="0"/>
                        </a:spcBef>
                        <a:spcAft>
                          <a:spcPts val="0"/>
                        </a:spcAft>
                        <a:buNone/>
                      </a:pPr>
                      <a:r>
                        <a:rPr lang="en-US" sz="1200" b="1"/>
                        <a:t>Math </a:t>
                      </a:r>
                      <a:endParaRPr sz="1200" b="1"/>
                    </a:p>
                  </a:txBody>
                  <a:tcPr marL="91450" marR="91450" marT="45725" marB="45725" anchor="ctr">
                    <a:lnR w="12700" cap="flat" cmpd="sng">
                      <a:solidFill>
                        <a:srgbClr val="FFFFFF"/>
                      </a:solidFill>
                      <a:prstDash val="solid"/>
                      <a:round/>
                      <a:headEnd type="none" w="sm" len="sm"/>
                      <a:tailEnd type="none" w="sm" len="sm"/>
                    </a:lnR>
                  </a:tcPr>
                </a:tc>
                <a:tc>
                  <a:txBody>
                    <a:bodyPr/>
                    <a:lstStyle/>
                    <a:p>
                      <a:pPr marL="12700" lvl="0" indent="0" algn="l" rtl="0">
                        <a:spcBef>
                          <a:spcPts val="0"/>
                        </a:spcBef>
                        <a:spcAft>
                          <a:spcPts val="0"/>
                        </a:spcAft>
                        <a:buClr>
                          <a:schemeClr val="dk1"/>
                        </a:buClr>
                        <a:buFont typeface="Arial"/>
                        <a:buNone/>
                      </a:pPr>
                      <a:r>
                        <a:rPr lang="en-US" sz="1200">
                          <a:solidFill>
                            <a:schemeClr val="dk1"/>
                          </a:solidFill>
                        </a:rPr>
                        <a:t>Implement rigorous and culturally relevant and linguistically responsive curriculum with fidelity in all core content areas and instructional best practices in Tier 1 instruction.</a:t>
                      </a:r>
                      <a:endParaRPr sz="1200"/>
                    </a:p>
                    <a:p>
                      <a:pPr marL="0" lvl="0" indent="0" algn="l" rtl="0">
                        <a:spcBef>
                          <a:spcPts val="0"/>
                        </a:spcBef>
                        <a:spcAft>
                          <a:spcPts val="0"/>
                        </a:spcAft>
                        <a:buNone/>
                      </a:pP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641985" lvl="0" indent="0" algn="l" rtl="0">
                        <a:lnSpc>
                          <a:spcPct val="119166"/>
                        </a:lnSpc>
                        <a:spcBef>
                          <a:spcPts val="5"/>
                        </a:spcBef>
                        <a:spcAft>
                          <a:spcPts val="0"/>
                        </a:spcAft>
                        <a:buNone/>
                      </a:pPr>
                      <a:r>
                        <a:rPr lang="en-US" sz="1200" b="1"/>
                        <a:t>High Leverage Action Step:</a:t>
                      </a:r>
                      <a:endParaRPr sz="1200" b="1"/>
                    </a:p>
                    <a:p>
                      <a:pPr marL="457200" marR="641985" lvl="0" indent="-304800" algn="l" rtl="0">
                        <a:lnSpc>
                          <a:spcPct val="119166"/>
                        </a:lnSpc>
                        <a:spcBef>
                          <a:spcPts val="5"/>
                        </a:spcBef>
                        <a:spcAft>
                          <a:spcPts val="0"/>
                        </a:spcAft>
                        <a:buClr>
                          <a:schemeClr val="dk1"/>
                        </a:buClr>
                        <a:buSzPts val="1200"/>
                        <a:buChar char="●"/>
                      </a:pPr>
                      <a:r>
                        <a:rPr lang="en-US" sz="1200">
                          <a:solidFill>
                            <a:schemeClr val="dk1"/>
                          </a:solidFill>
                        </a:rPr>
                        <a:t>Weekly Data Meetings - Use of All in Learning Platform  </a:t>
                      </a:r>
                      <a:endParaRPr sz="1200">
                        <a:solidFill>
                          <a:schemeClr val="dk1"/>
                        </a:solidFill>
                      </a:endParaRPr>
                    </a:p>
                    <a:p>
                      <a:pPr marL="457200" marR="641985" lvl="0" indent="-304800" algn="l" rtl="0">
                        <a:lnSpc>
                          <a:spcPct val="119166"/>
                        </a:lnSpc>
                        <a:spcBef>
                          <a:spcPts val="0"/>
                        </a:spcBef>
                        <a:spcAft>
                          <a:spcPts val="0"/>
                        </a:spcAft>
                        <a:buClr>
                          <a:schemeClr val="dk1"/>
                        </a:buClr>
                        <a:buSzPts val="1200"/>
                        <a:buChar char="●"/>
                      </a:pPr>
                      <a:r>
                        <a:rPr lang="en-US" sz="1200">
                          <a:solidFill>
                            <a:schemeClr val="dk1"/>
                          </a:solidFill>
                        </a:rPr>
                        <a:t>Lesson Internalization - Practice/Model/Real Time Feedback </a:t>
                      </a:r>
                      <a:endParaRPr sz="1200">
                        <a:solidFill>
                          <a:schemeClr val="dk1"/>
                        </a:solidFill>
                      </a:endParaRPr>
                    </a:p>
                    <a:p>
                      <a:pPr marL="457200" marR="641985" lvl="0" indent="-304800" algn="l" rtl="0">
                        <a:lnSpc>
                          <a:spcPct val="119166"/>
                        </a:lnSpc>
                        <a:spcBef>
                          <a:spcPts val="0"/>
                        </a:spcBef>
                        <a:spcAft>
                          <a:spcPts val="0"/>
                        </a:spcAft>
                        <a:buClr>
                          <a:schemeClr val="dk1"/>
                        </a:buClr>
                        <a:buSzPts val="1200"/>
                        <a:buChar char="●"/>
                      </a:pPr>
                      <a:r>
                        <a:rPr lang="en-US" sz="1200">
                          <a:solidFill>
                            <a:schemeClr val="dk1"/>
                          </a:solidFill>
                        </a:rPr>
                        <a:t>Goal Setting </a:t>
                      </a:r>
                      <a:endParaRPr sz="1200">
                        <a:solidFill>
                          <a:schemeClr val="dk1"/>
                        </a:solidFill>
                      </a:endParaRPr>
                    </a:p>
                    <a:p>
                      <a:pPr marL="47625" lvl="0" indent="0" algn="l" rtl="0">
                        <a:lnSpc>
                          <a:spcPct val="119583"/>
                        </a:lnSpc>
                        <a:spcBef>
                          <a:spcPts val="0"/>
                        </a:spcBef>
                        <a:spcAft>
                          <a:spcPts val="0"/>
                        </a:spcAft>
                        <a:buNone/>
                      </a:pPr>
                      <a:endParaRPr sz="1200">
                        <a:solidFill>
                          <a:schemeClr val="dk1"/>
                        </a:solidFill>
                      </a:endParaRPr>
                    </a:p>
                    <a:p>
                      <a:pPr marL="47625" lvl="0" indent="0" algn="l" rtl="0">
                        <a:lnSpc>
                          <a:spcPct val="119583"/>
                        </a:lnSpc>
                        <a:spcBef>
                          <a:spcPts val="0"/>
                        </a:spcBef>
                        <a:spcAft>
                          <a:spcPts val="0"/>
                        </a:spcAft>
                        <a:buClr>
                          <a:schemeClr val="dk1"/>
                        </a:buClr>
                        <a:buFont typeface="Arial"/>
                        <a:buNone/>
                      </a:pPr>
                      <a:endParaRPr sz="120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979425">
                <a:tc>
                  <a:txBody>
                    <a:bodyPr/>
                    <a:lstStyle/>
                    <a:p>
                      <a:pPr marL="0" lvl="0" indent="0" algn="ctr" rtl="0">
                        <a:spcBef>
                          <a:spcPts val="0"/>
                        </a:spcBef>
                        <a:spcAft>
                          <a:spcPts val="0"/>
                        </a:spcAft>
                        <a:buNone/>
                      </a:pPr>
                      <a:r>
                        <a:rPr lang="en-US" sz="1200" b="1"/>
                        <a:t>Whole Child &amp; Student Support</a:t>
                      </a:r>
                      <a:endParaRPr sz="1200" b="1"/>
                    </a:p>
                  </a:txBody>
                  <a:tcPr marL="91450" marR="91450" marT="45725" marB="45725" anchor="ctr">
                    <a:lnR w="12700" cap="flat" cmpd="sng">
                      <a:solidFill>
                        <a:srgbClr val="FFFFFF"/>
                      </a:solidFill>
                      <a:prstDash val="solid"/>
                      <a:round/>
                      <a:headEnd type="none" w="sm" len="sm"/>
                      <a:tailEnd type="none" w="sm" len="sm"/>
                    </a:lnR>
                  </a:tcPr>
                </a:tc>
                <a:tc>
                  <a:txBody>
                    <a:bodyPr/>
                    <a:lstStyle/>
                    <a:p>
                      <a:pPr marL="0" lvl="0" indent="0" algn="l" rtl="0">
                        <a:spcBef>
                          <a:spcPts val="0"/>
                        </a:spcBef>
                        <a:spcAft>
                          <a:spcPts val="0"/>
                        </a:spcAft>
                        <a:buClr>
                          <a:schemeClr val="dk1"/>
                        </a:buClr>
                        <a:buSzPts val="1100"/>
                        <a:buFont typeface="Arial"/>
                        <a:buNone/>
                      </a:pPr>
                      <a:r>
                        <a:rPr lang="en-US" sz="1250">
                          <a:solidFill>
                            <a:schemeClr val="dk1"/>
                          </a:solidFill>
                        </a:rPr>
                        <a:t>Implement district supported SEL curriculum with fidelity. Train all teachers in the use of the 7 Mindsets Curriculum. </a:t>
                      </a:r>
                      <a:endParaRPr sz="1250"/>
                    </a:p>
                    <a:p>
                      <a:pPr marL="0" lvl="0" indent="0" algn="l" rtl="0">
                        <a:spcBef>
                          <a:spcPts val="0"/>
                        </a:spcBef>
                        <a:spcAft>
                          <a:spcPts val="0"/>
                        </a:spcAft>
                        <a:buNone/>
                      </a:pPr>
                      <a:endParaRPr sz="1100"/>
                    </a:p>
                    <a:p>
                      <a:pPr marL="0" lvl="0" indent="0" algn="l" rtl="0">
                        <a:spcBef>
                          <a:spcPts val="0"/>
                        </a:spcBef>
                        <a:spcAft>
                          <a:spcPts val="0"/>
                        </a:spcAft>
                        <a:buNone/>
                      </a:pP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100" b="1">
                          <a:solidFill>
                            <a:schemeClr val="dk1"/>
                          </a:solidFill>
                        </a:rPr>
                        <a:t>High Leverage Action Step: </a:t>
                      </a:r>
                      <a:endParaRPr sz="1100" b="1">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Monthly overviews of SEL expectations in the classroom. </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Currently leading the district with implementation of 7 Mindsets Curriculum </a:t>
                      </a:r>
                      <a:endParaRPr sz="120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986900">
                <a:tc>
                  <a:txBody>
                    <a:bodyPr/>
                    <a:lstStyle/>
                    <a:p>
                      <a:pPr marL="0" lvl="0" indent="0" algn="ctr" rtl="0">
                        <a:spcBef>
                          <a:spcPts val="0"/>
                        </a:spcBef>
                        <a:spcAft>
                          <a:spcPts val="0"/>
                        </a:spcAft>
                        <a:buNone/>
                      </a:pPr>
                      <a:r>
                        <a:rPr lang="en-US" sz="1200" b="1"/>
                        <a:t>Family Engagement </a:t>
                      </a:r>
                      <a:endParaRPr sz="1200" b="1"/>
                    </a:p>
                  </a:txBody>
                  <a:tcPr marL="91450" marR="91450" marT="45725" marB="45725" anchor="ctr">
                    <a:lnR w="12700" cap="flat" cmpd="sng">
                      <a:solidFill>
                        <a:srgbClr val="FFFFFF"/>
                      </a:solidFill>
                      <a:prstDash val="solid"/>
                      <a:round/>
                      <a:headEnd type="none" w="sm" len="sm"/>
                      <a:tailEnd type="none" w="sm" len="sm"/>
                    </a:lnR>
                  </a:tcPr>
                </a:tc>
                <a:tc>
                  <a:txBody>
                    <a:bodyPr/>
                    <a:lstStyle/>
                    <a:p>
                      <a:pPr marL="50800" marR="685800" lvl="0" indent="0" algn="l" rtl="0">
                        <a:lnSpc>
                          <a:spcPct val="99000"/>
                        </a:lnSpc>
                        <a:spcBef>
                          <a:spcPts val="0"/>
                        </a:spcBef>
                        <a:spcAft>
                          <a:spcPts val="0"/>
                        </a:spcAft>
                        <a:buClr>
                          <a:schemeClr val="dk1"/>
                        </a:buClr>
                        <a:buSzPts val="1100"/>
                        <a:buFont typeface="Arial"/>
                        <a:buNone/>
                      </a:pPr>
                      <a:r>
                        <a:rPr lang="en-US" sz="1200">
                          <a:solidFill>
                            <a:schemeClr val="dk1"/>
                          </a:solidFill>
                        </a:rPr>
                        <a:t>Schedule parent/family engagement meetings and workshops regarding curriculum expectations and instructional practices taking place for all scholars. </a:t>
                      </a:r>
                      <a:endParaRPr sz="11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US" sz="1100" b="1">
                          <a:solidFill>
                            <a:schemeClr val="dk1"/>
                          </a:solidFill>
                        </a:rPr>
                        <a:t>High Leverage Action Step</a:t>
                      </a:r>
                      <a:r>
                        <a:rPr lang="en-US" sz="1100">
                          <a:solidFill>
                            <a:schemeClr val="dk1"/>
                          </a:solidFill>
                        </a:rPr>
                        <a:t>- </a:t>
                      </a:r>
                      <a:endParaRPr sz="11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Monthly Parent Teacher Contact/Conference Days </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Principal Power Hour Meetings (Bi-Monthly)</a:t>
                      </a:r>
                      <a:endParaRPr sz="120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26"/>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25</a:t>
            </a:fld>
            <a:endParaRPr kern="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128"/>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26</a:t>
            </a:fld>
            <a:endParaRPr kern="0">
              <a:solidFill>
                <a:srgbClr val="000000"/>
              </a:solidFill>
            </a:endParaRPr>
          </a:p>
        </p:txBody>
      </p:sp>
      <p:pic>
        <p:nvPicPr>
          <p:cNvPr id="888" name="Google Shape;888;p128"/>
          <p:cNvPicPr preferRelativeResize="0"/>
          <p:nvPr/>
        </p:nvPicPr>
        <p:blipFill>
          <a:blip r:embed="rId3">
            <a:alphaModFix/>
          </a:blip>
          <a:stretch>
            <a:fillRect/>
          </a:stretch>
        </p:blipFill>
        <p:spPr>
          <a:xfrm>
            <a:off x="1595076" y="1995650"/>
            <a:ext cx="8839201" cy="191266"/>
          </a:xfrm>
          <a:prstGeom prst="rect">
            <a:avLst/>
          </a:prstGeom>
          <a:noFill/>
          <a:ln>
            <a:noFill/>
          </a:ln>
        </p:spPr>
      </p:pic>
      <p:pic>
        <p:nvPicPr>
          <p:cNvPr id="889" name="Google Shape;889;p128"/>
          <p:cNvPicPr preferRelativeResize="0"/>
          <p:nvPr/>
        </p:nvPicPr>
        <p:blipFill>
          <a:blip r:embed="rId4">
            <a:alphaModFix/>
          </a:blip>
          <a:stretch>
            <a:fillRect/>
          </a:stretch>
        </p:blipFill>
        <p:spPr>
          <a:xfrm>
            <a:off x="1676401" y="2908566"/>
            <a:ext cx="8839199" cy="233696"/>
          </a:xfrm>
          <a:prstGeom prst="rect">
            <a:avLst/>
          </a:prstGeom>
          <a:noFill/>
          <a:ln>
            <a:noFill/>
          </a:ln>
        </p:spPr>
      </p:pic>
      <p:pic>
        <p:nvPicPr>
          <p:cNvPr id="890" name="Google Shape;890;p128"/>
          <p:cNvPicPr preferRelativeResize="0"/>
          <p:nvPr/>
        </p:nvPicPr>
        <p:blipFill>
          <a:blip r:embed="rId5">
            <a:alphaModFix/>
          </a:blip>
          <a:stretch>
            <a:fillRect/>
          </a:stretch>
        </p:blipFill>
        <p:spPr>
          <a:xfrm>
            <a:off x="1676401" y="3863912"/>
            <a:ext cx="8839203" cy="233333"/>
          </a:xfrm>
          <a:prstGeom prst="rect">
            <a:avLst/>
          </a:prstGeom>
          <a:noFill/>
          <a:ln>
            <a:noFill/>
          </a:ln>
        </p:spPr>
      </p:pic>
      <p:pic>
        <p:nvPicPr>
          <p:cNvPr id="891" name="Google Shape;891;p128"/>
          <p:cNvPicPr preferRelativeResize="0"/>
          <p:nvPr/>
        </p:nvPicPr>
        <p:blipFill>
          <a:blip r:embed="rId6">
            <a:alphaModFix/>
          </a:blip>
          <a:stretch>
            <a:fillRect/>
          </a:stretch>
        </p:blipFill>
        <p:spPr>
          <a:xfrm>
            <a:off x="1676400" y="4818895"/>
            <a:ext cx="8839200" cy="20652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29"/>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27</a:t>
            </a:fld>
            <a:endParaRPr kern="0">
              <a:solidFill>
                <a:srgbClr val="000000"/>
              </a:solidFill>
            </a:endParaRPr>
          </a:p>
        </p:txBody>
      </p:sp>
      <p:pic>
        <p:nvPicPr>
          <p:cNvPr id="897" name="Google Shape;897;p129"/>
          <p:cNvPicPr preferRelativeResize="0"/>
          <p:nvPr/>
        </p:nvPicPr>
        <p:blipFill>
          <a:blip r:embed="rId3">
            <a:alphaModFix/>
          </a:blip>
          <a:stretch>
            <a:fillRect/>
          </a:stretch>
        </p:blipFill>
        <p:spPr>
          <a:xfrm>
            <a:off x="6433625" y="4836838"/>
            <a:ext cx="4133850" cy="1276350"/>
          </a:xfrm>
          <a:prstGeom prst="rect">
            <a:avLst/>
          </a:prstGeom>
          <a:noFill/>
          <a:ln>
            <a:noFill/>
          </a:ln>
        </p:spPr>
      </p:pic>
      <p:pic>
        <p:nvPicPr>
          <p:cNvPr id="898" name="Google Shape;898;p129"/>
          <p:cNvPicPr preferRelativeResize="0"/>
          <p:nvPr/>
        </p:nvPicPr>
        <p:blipFill>
          <a:blip r:embed="rId4">
            <a:alphaModFix/>
          </a:blip>
          <a:stretch>
            <a:fillRect/>
          </a:stretch>
        </p:blipFill>
        <p:spPr>
          <a:xfrm>
            <a:off x="1608650" y="2659775"/>
            <a:ext cx="8839200" cy="609600"/>
          </a:xfrm>
          <a:prstGeom prst="rect">
            <a:avLst/>
          </a:prstGeom>
          <a:noFill/>
          <a:ln>
            <a:noFill/>
          </a:ln>
        </p:spPr>
      </p:pic>
      <p:pic>
        <p:nvPicPr>
          <p:cNvPr id="899" name="Google Shape;899;p129"/>
          <p:cNvPicPr preferRelativeResize="0"/>
          <p:nvPr/>
        </p:nvPicPr>
        <p:blipFill>
          <a:blip r:embed="rId5">
            <a:alphaModFix/>
          </a:blip>
          <a:stretch>
            <a:fillRect/>
          </a:stretch>
        </p:blipFill>
        <p:spPr>
          <a:xfrm>
            <a:off x="1676401" y="4082125"/>
            <a:ext cx="8839201" cy="66397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928212" y="2235200"/>
            <a:ext cx="6245912" cy="2387600"/>
          </a:xfrm>
        </p:spPr>
        <p:txBody>
          <a:bodyPr anchor="ctr"/>
          <a:lstStyle/>
          <a:p>
            <a:r>
              <a:rPr lang="en-US"/>
              <a:t>Strategic Plan Progress</a:t>
            </a:r>
          </a:p>
        </p:txBody>
      </p:sp>
    </p:spTree>
    <p:extLst>
      <p:ext uri="{BB962C8B-B14F-4D97-AF65-F5344CB8AC3E}">
        <p14:creationId xmlns:p14="http://schemas.microsoft.com/office/powerpoint/2010/main" val="3446797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15154" y="75692"/>
            <a:ext cx="3356610" cy="197490"/>
          </a:xfrm>
          <a:prstGeom prst="rect">
            <a:avLst/>
          </a:prstGeom>
        </p:spPr>
        <p:txBody>
          <a:bodyPr vert="horz" wrap="square" lIns="0" tIns="12700" rIns="0" bIns="0" rtlCol="0">
            <a:spAutoFit/>
          </a:bodyPr>
          <a:lstStyle/>
          <a:p>
            <a:pPr marL="12700">
              <a:spcBef>
                <a:spcPts val="100"/>
              </a:spcBef>
            </a:pPr>
            <a:r>
              <a:rPr sz="1200" kern="0" spc="-10" dirty="0">
                <a:solidFill>
                  <a:srgbClr val="FFFFFF"/>
                </a:solidFill>
                <a:latin typeface="Arial"/>
                <a:cs typeface="Arial"/>
              </a:rPr>
              <a:t>South</a:t>
            </a:r>
            <a:r>
              <a:rPr sz="1200" kern="0" spc="-90" dirty="0">
                <a:solidFill>
                  <a:srgbClr val="FFFFFF"/>
                </a:solidFill>
                <a:latin typeface="Arial"/>
                <a:cs typeface="Arial"/>
              </a:rPr>
              <a:t> </a:t>
            </a:r>
            <a:r>
              <a:rPr sz="1200" kern="0" dirty="0">
                <a:solidFill>
                  <a:srgbClr val="FFFFFF"/>
                </a:solidFill>
                <a:latin typeface="Arial"/>
                <a:cs typeface="Arial"/>
              </a:rPr>
              <a:t>Atlanta</a:t>
            </a:r>
            <a:r>
              <a:rPr sz="1200" kern="0" spc="-15" dirty="0">
                <a:solidFill>
                  <a:srgbClr val="FFFFFF"/>
                </a:solidFill>
                <a:latin typeface="Arial"/>
                <a:cs typeface="Arial"/>
              </a:rPr>
              <a:t> </a:t>
            </a:r>
            <a:r>
              <a:rPr sz="1200" kern="0" dirty="0">
                <a:solidFill>
                  <a:srgbClr val="FFFFFF"/>
                </a:solidFill>
                <a:latin typeface="Arial"/>
                <a:cs typeface="Arial"/>
              </a:rPr>
              <a:t>High School</a:t>
            </a:r>
            <a:r>
              <a:rPr sz="1200" kern="0" spc="-40" dirty="0">
                <a:solidFill>
                  <a:srgbClr val="FFFFFF"/>
                </a:solidFill>
                <a:latin typeface="Arial"/>
                <a:cs typeface="Arial"/>
              </a:rPr>
              <a:t> </a:t>
            </a:r>
            <a:r>
              <a:rPr sz="1200" kern="0" spc="-10" dirty="0">
                <a:solidFill>
                  <a:srgbClr val="FFFFFF"/>
                </a:solidFill>
                <a:latin typeface="Arial"/>
                <a:cs typeface="Arial"/>
              </a:rPr>
              <a:t>(South</a:t>
            </a:r>
            <a:r>
              <a:rPr sz="1200" kern="0" spc="-70" dirty="0">
                <a:solidFill>
                  <a:srgbClr val="FFFFFF"/>
                </a:solidFill>
                <a:latin typeface="Arial"/>
                <a:cs typeface="Arial"/>
              </a:rPr>
              <a:t> </a:t>
            </a:r>
            <a:r>
              <a:rPr sz="1200" kern="0" dirty="0">
                <a:solidFill>
                  <a:srgbClr val="FFFFFF"/>
                </a:solidFill>
                <a:latin typeface="Arial"/>
                <a:cs typeface="Arial"/>
              </a:rPr>
              <a:t>Atlanta </a:t>
            </a:r>
            <a:r>
              <a:rPr sz="1200" kern="0" spc="-10" dirty="0">
                <a:solidFill>
                  <a:srgbClr val="FFFFFF"/>
                </a:solidFill>
                <a:latin typeface="Arial"/>
                <a:cs typeface="Arial"/>
              </a:rPr>
              <a:t>Cluster)</a:t>
            </a:r>
            <a:endParaRPr sz="1200" kern="0">
              <a:solidFill>
                <a:sysClr val="windowText" lastClr="000000"/>
              </a:solidFill>
              <a:latin typeface="Arial"/>
              <a:cs typeface="Arial"/>
            </a:endParaRPr>
          </a:p>
        </p:txBody>
      </p:sp>
      <p:sp>
        <p:nvSpPr>
          <p:cNvPr id="3" name="object 3"/>
          <p:cNvSpPr txBox="1"/>
          <p:nvPr/>
        </p:nvSpPr>
        <p:spPr>
          <a:xfrm>
            <a:off x="2218437" y="343916"/>
            <a:ext cx="1273175" cy="135935"/>
          </a:xfrm>
          <a:prstGeom prst="rect">
            <a:avLst/>
          </a:prstGeom>
        </p:spPr>
        <p:txBody>
          <a:bodyPr vert="horz" wrap="square" lIns="0" tIns="12700" rIns="0" bIns="0" rtlCol="0">
            <a:spAutoFit/>
          </a:bodyPr>
          <a:lstStyle/>
          <a:p>
            <a:pPr marL="12700">
              <a:spcBef>
                <a:spcPts val="100"/>
              </a:spcBef>
            </a:pPr>
            <a:r>
              <a:rPr sz="800" b="1" kern="0" dirty="0">
                <a:solidFill>
                  <a:sysClr val="windowText" lastClr="000000"/>
                </a:solidFill>
                <a:latin typeface="Arial"/>
                <a:cs typeface="Arial"/>
              </a:rPr>
              <a:t>District</a:t>
            </a:r>
            <a:r>
              <a:rPr sz="800" b="1" kern="0" spc="95" dirty="0">
                <a:solidFill>
                  <a:sysClr val="windowText" lastClr="000000"/>
                </a:solidFill>
                <a:latin typeface="Arial"/>
                <a:cs typeface="Arial"/>
              </a:rPr>
              <a:t> </a:t>
            </a:r>
            <a:r>
              <a:rPr sz="800" b="1" kern="0" dirty="0">
                <a:solidFill>
                  <a:sysClr val="windowText" lastClr="000000"/>
                </a:solidFill>
                <a:latin typeface="Arial"/>
                <a:cs typeface="Arial"/>
              </a:rPr>
              <a:t>Mission</a:t>
            </a:r>
            <a:r>
              <a:rPr sz="800" b="1" kern="0" spc="75" dirty="0">
                <a:solidFill>
                  <a:sysClr val="windowText" lastClr="000000"/>
                </a:solidFill>
                <a:latin typeface="Arial"/>
                <a:cs typeface="Arial"/>
              </a:rPr>
              <a:t> </a:t>
            </a:r>
            <a:r>
              <a:rPr sz="800" b="1" kern="0" dirty="0">
                <a:solidFill>
                  <a:sysClr val="windowText" lastClr="000000"/>
                </a:solidFill>
                <a:latin typeface="Arial"/>
                <a:cs typeface="Arial"/>
              </a:rPr>
              <a:t>&amp;</a:t>
            </a:r>
            <a:r>
              <a:rPr sz="800" b="1" kern="0" spc="80" dirty="0">
                <a:solidFill>
                  <a:sysClr val="windowText" lastClr="000000"/>
                </a:solidFill>
                <a:latin typeface="Arial"/>
                <a:cs typeface="Arial"/>
              </a:rPr>
              <a:t> </a:t>
            </a:r>
            <a:r>
              <a:rPr sz="800" b="1" kern="0" spc="-10" dirty="0">
                <a:solidFill>
                  <a:sysClr val="windowText" lastClr="000000"/>
                </a:solidFill>
                <a:latin typeface="Arial"/>
                <a:cs typeface="Arial"/>
              </a:rPr>
              <a:t>Vision</a:t>
            </a:r>
            <a:endParaRPr sz="800" kern="0">
              <a:solidFill>
                <a:sysClr val="windowText" lastClr="000000"/>
              </a:solidFill>
              <a:latin typeface="Arial"/>
              <a:cs typeface="Arial"/>
            </a:endParaRPr>
          </a:p>
        </p:txBody>
      </p:sp>
      <p:sp>
        <p:nvSpPr>
          <p:cNvPr id="4" name="object 4"/>
          <p:cNvSpPr txBox="1"/>
          <p:nvPr/>
        </p:nvSpPr>
        <p:spPr>
          <a:xfrm>
            <a:off x="1765808" y="560679"/>
            <a:ext cx="2239010" cy="899160"/>
          </a:xfrm>
          <a:prstGeom prst="rect">
            <a:avLst/>
          </a:prstGeom>
        </p:spPr>
        <p:txBody>
          <a:bodyPr vert="horz" wrap="square" lIns="0" tIns="12700" rIns="0" bIns="0" rtlCol="0">
            <a:spAutoFit/>
          </a:bodyPr>
          <a:lstStyle/>
          <a:p>
            <a:pPr marL="12065" marR="5080" indent="24765" algn="ctr">
              <a:lnSpc>
                <a:spcPct val="110100"/>
              </a:lnSpc>
              <a:spcBef>
                <a:spcPts val="100"/>
              </a:spcBef>
            </a:pPr>
            <a:r>
              <a:rPr sz="800" kern="0" dirty="0">
                <a:solidFill>
                  <a:sysClr val="windowText" lastClr="000000"/>
                </a:solidFill>
                <a:latin typeface="Arial"/>
                <a:cs typeface="Arial"/>
              </a:rPr>
              <a:t>With</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a</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caring</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culture</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of</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trust</a:t>
            </a:r>
            <a:r>
              <a:rPr sz="800" kern="0" spc="-10" dirty="0">
                <a:solidFill>
                  <a:sysClr val="windowText" lastClr="000000"/>
                </a:solidFill>
                <a:latin typeface="Arial"/>
                <a:cs typeface="Arial"/>
              </a:rPr>
              <a:t> </a:t>
            </a:r>
            <a:r>
              <a:rPr sz="800" kern="0" dirty="0">
                <a:solidFill>
                  <a:sysClr val="windowText" lastClr="000000"/>
                </a:solidFill>
                <a:latin typeface="Arial"/>
                <a:cs typeface="Arial"/>
              </a:rPr>
              <a:t>and</a:t>
            </a:r>
            <a:r>
              <a:rPr sz="800" kern="0" spc="-25" dirty="0">
                <a:solidFill>
                  <a:sysClr val="windowText" lastClr="000000"/>
                </a:solidFill>
                <a:latin typeface="Arial"/>
                <a:cs typeface="Arial"/>
              </a:rPr>
              <a:t> </a:t>
            </a:r>
            <a:r>
              <a:rPr sz="800" kern="0" spc="-10" dirty="0">
                <a:solidFill>
                  <a:sysClr val="windowText" lastClr="000000"/>
                </a:solidFill>
                <a:latin typeface="Arial"/>
                <a:cs typeface="Arial"/>
              </a:rPr>
              <a:t>collaboration, </a:t>
            </a:r>
            <a:r>
              <a:rPr sz="800" kern="0" dirty="0">
                <a:solidFill>
                  <a:sysClr val="windowText" lastClr="000000"/>
                </a:solidFill>
                <a:latin typeface="Arial"/>
                <a:cs typeface="Arial"/>
              </a:rPr>
              <a:t>every</a:t>
            </a:r>
            <a:r>
              <a:rPr sz="800" kern="0" spc="-40" dirty="0">
                <a:solidFill>
                  <a:sysClr val="windowText" lastClr="000000"/>
                </a:solidFill>
                <a:latin typeface="Arial"/>
                <a:cs typeface="Arial"/>
              </a:rPr>
              <a:t> </a:t>
            </a:r>
            <a:r>
              <a:rPr sz="800" kern="0" dirty="0">
                <a:solidFill>
                  <a:sysClr val="windowText" lastClr="000000"/>
                </a:solidFill>
                <a:latin typeface="Arial"/>
                <a:cs typeface="Arial"/>
              </a:rPr>
              <a:t>student</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will</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graduate,</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ready</a:t>
            </a:r>
            <a:r>
              <a:rPr sz="800" kern="0" spc="-35" dirty="0">
                <a:solidFill>
                  <a:sysClr val="windowText" lastClr="000000"/>
                </a:solidFill>
                <a:latin typeface="Arial"/>
                <a:cs typeface="Arial"/>
              </a:rPr>
              <a:t> </a:t>
            </a:r>
            <a:r>
              <a:rPr sz="800" kern="0" dirty="0">
                <a:solidFill>
                  <a:sysClr val="windowText" lastClr="000000"/>
                </a:solidFill>
                <a:latin typeface="Arial"/>
                <a:cs typeface="Arial"/>
              </a:rPr>
              <a:t>for</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college</a:t>
            </a:r>
            <a:r>
              <a:rPr sz="800" kern="0" spc="-20" dirty="0">
                <a:solidFill>
                  <a:sysClr val="windowText" lastClr="000000"/>
                </a:solidFill>
                <a:latin typeface="Arial"/>
                <a:cs typeface="Arial"/>
              </a:rPr>
              <a:t> </a:t>
            </a:r>
            <a:r>
              <a:rPr sz="800" kern="0" spc="-25" dirty="0">
                <a:solidFill>
                  <a:sysClr val="windowText" lastClr="000000"/>
                </a:solidFill>
                <a:latin typeface="Arial"/>
                <a:cs typeface="Arial"/>
              </a:rPr>
              <a:t>and</a:t>
            </a:r>
            <a:r>
              <a:rPr sz="800" kern="0" spc="-10" dirty="0">
                <a:solidFill>
                  <a:sysClr val="windowText" lastClr="000000"/>
                </a:solidFill>
                <a:latin typeface="Arial"/>
                <a:cs typeface="Arial"/>
              </a:rPr>
              <a:t> career</a:t>
            </a:r>
            <a:endParaRPr sz="800" kern="0">
              <a:solidFill>
                <a:sysClr val="windowText" lastClr="000000"/>
              </a:solidFill>
              <a:latin typeface="Arial"/>
              <a:cs typeface="Arial"/>
            </a:endParaRPr>
          </a:p>
          <a:p>
            <a:pPr marL="33655" marR="28575" algn="ctr">
              <a:lnSpc>
                <a:spcPct val="110000"/>
              </a:lnSpc>
              <a:spcBef>
                <a:spcPts val="540"/>
              </a:spcBef>
            </a:pPr>
            <a:r>
              <a:rPr sz="800" kern="0" dirty="0">
                <a:solidFill>
                  <a:sysClr val="windowText" lastClr="000000"/>
                </a:solidFill>
                <a:latin typeface="Arial"/>
                <a:cs typeface="Arial"/>
              </a:rPr>
              <a:t>A</a:t>
            </a:r>
            <a:r>
              <a:rPr sz="800" kern="0" spc="-20" dirty="0">
                <a:solidFill>
                  <a:sysClr val="windowText" lastClr="000000"/>
                </a:solidFill>
                <a:latin typeface="Arial"/>
                <a:cs typeface="Arial"/>
              </a:rPr>
              <a:t> </a:t>
            </a:r>
            <a:r>
              <a:rPr sz="800" kern="0" spc="-10" dirty="0">
                <a:solidFill>
                  <a:sysClr val="windowText" lastClr="000000"/>
                </a:solidFill>
                <a:latin typeface="Arial"/>
                <a:cs typeface="Arial"/>
              </a:rPr>
              <a:t>high-</a:t>
            </a:r>
            <a:r>
              <a:rPr sz="800" kern="0" dirty="0">
                <a:solidFill>
                  <a:sysClr val="windowText" lastClr="000000"/>
                </a:solidFill>
                <a:latin typeface="Arial"/>
                <a:cs typeface="Arial"/>
              </a:rPr>
              <a:t>performing</a:t>
            </a:r>
            <a:r>
              <a:rPr sz="800" kern="0" spc="-40" dirty="0">
                <a:solidFill>
                  <a:sysClr val="windowText" lastClr="000000"/>
                </a:solidFill>
                <a:latin typeface="Arial"/>
                <a:cs typeface="Arial"/>
              </a:rPr>
              <a:t> </a:t>
            </a:r>
            <a:r>
              <a:rPr sz="800" kern="0" dirty="0">
                <a:solidFill>
                  <a:sysClr val="windowText" lastClr="000000"/>
                </a:solidFill>
                <a:latin typeface="Arial"/>
                <a:cs typeface="Arial"/>
              </a:rPr>
              <a:t>school</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district</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where</a:t>
            </a:r>
            <a:r>
              <a:rPr sz="800" kern="0" spc="-20" dirty="0">
                <a:solidFill>
                  <a:sysClr val="windowText" lastClr="000000"/>
                </a:solidFill>
                <a:latin typeface="Arial"/>
                <a:cs typeface="Arial"/>
              </a:rPr>
              <a:t> </a:t>
            </a:r>
            <a:r>
              <a:rPr sz="800" kern="0" spc="-10" dirty="0">
                <a:solidFill>
                  <a:sysClr val="windowText" lastClr="000000"/>
                </a:solidFill>
                <a:latin typeface="Arial"/>
                <a:cs typeface="Arial"/>
              </a:rPr>
              <a:t>students </a:t>
            </a:r>
            <a:r>
              <a:rPr sz="800" kern="0" dirty="0">
                <a:solidFill>
                  <a:sysClr val="windowText" lastClr="000000"/>
                </a:solidFill>
                <a:latin typeface="Arial"/>
                <a:cs typeface="Arial"/>
              </a:rPr>
              <a:t>love</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to</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learn,</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educators</a:t>
            </a:r>
            <a:r>
              <a:rPr sz="800" kern="0" spc="-35" dirty="0">
                <a:solidFill>
                  <a:sysClr val="windowText" lastClr="000000"/>
                </a:solidFill>
                <a:latin typeface="Arial"/>
                <a:cs typeface="Arial"/>
              </a:rPr>
              <a:t> </a:t>
            </a:r>
            <a:r>
              <a:rPr sz="800" kern="0" dirty="0">
                <a:solidFill>
                  <a:sysClr val="windowText" lastClr="000000"/>
                </a:solidFill>
                <a:latin typeface="Arial"/>
                <a:cs typeface="Arial"/>
              </a:rPr>
              <a:t>inspire,</a:t>
            </a:r>
            <a:r>
              <a:rPr sz="800" kern="0" spc="-35" dirty="0">
                <a:solidFill>
                  <a:sysClr val="windowText" lastClr="000000"/>
                </a:solidFill>
                <a:latin typeface="Arial"/>
                <a:cs typeface="Arial"/>
              </a:rPr>
              <a:t> </a:t>
            </a:r>
            <a:r>
              <a:rPr sz="800" kern="0" dirty="0">
                <a:solidFill>
                  <a:sysClr val="windowText" lastClr="000000"/>
                </a:solidFill>
                <a:latin typeface="Arial"/>
                <a:cs typeface="Arial"/>
              </a:rPr>
              <a:t>families</a:t>
            </a:r>
            <a:r>
              <a:rPr sz="800" kern="0" spc="-15" dirty="0">
                <a:solidFill>
                  <a:sysClr val="windowText" lastClr="000000"/>
                </a:solidFill>
                <a:latin typeface="Arial"/>
                <a:cs typeface="Arial"/>
              </a:rPr>
              <a:t> </a:t>
            </a:r>
            <a:r>
              <a:rPr sz="800" kern="0" spc="-10" dirty="0">
                <a:solidFill>
                  <a:sysClr val="windowText" lastClr="000000"/>
                </a:solidFill>
                <a:latin typeface="Arial"/>
                <a:cs typeface="Arial"/>
              </a:rPr>
              <a:t>engage </a:t>
            </a:r>
            <a:r>
              <a:rPr sz="800" kern="0" dirty="0">
                <a:solidFill>
                  <a:sysClr val="windowText" lastClr="000000"/>
                </a:solidFill>
                <a:latin typeface="Arial"/>
                <a:cs typeface="Arial"/>
              </a:rPr>
              <a:t>and</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the</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community</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trusts</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the</a:t>
            </a:r>
            <a:r>
              <a:rPr sz="800" kern="0" spc="-20" dirty="0">
                <a:solidFill>
                  <a:sysClr val="windowText" lastClr="000000"/>
                </a:solidFill>
                <a:latin typeface="Arial"/>
                <a:cs typeface="Arial"/>
              </a:rPr>
              <a:t> </a:t>
            </a:r>
            <a:r>
              <a:rPr sz="800" kern="0" spc="-10" dirty="0">
                <a:solidFill>
                  <a:sysClr val="windowText" lastClr="000000"/>
                </a:solidFill>
                <a:latin typeface="Arial"/>
                <a:cs typeface="Arial"/>
              </a:rPr>
              <a:t>system</a:t>
            </a:r>
            <a:endParaRPr sz="800" kern="0">
              <a:solidFill>
                <a:sysClr val="windowText" lastClr="000000"/>
              </a:solidFill>
              <a:latin typeface="Arial"/>
              <a:cs typeface="Arial"/>
            </a:endParaRPr>
          </a:p>
        </p:txBody>
      </p:sp>
      <p:sp>
        <p:nvSpPr>
          <p:cNvPr id="5" name="object 5"/>
          <p:cNvSpPr txBox="1"/>
          <p:nvPr/>
        </p:nvSpPr>
        <p:spPr>
          <a:xfrm>
            <a:off x="5413376" y="339345"/>
            <a:ext cx="1273175" cy="135935"/>
          </a:xfrm>
          <a:prstGeom prst="rect">
            <a:avLst/>
          </a:prstGeom>
        </p:spPr>
        <p:txBody>
          <a:bodyPr vert="horz" wrap="square" lIns="0" tIns="12700" rIns="0" bIns="0" rtlCol="0">
            <a:spAutoFit/>
          </a:bodyPr>
          <a:lstStyle/>
          <a:p>
            <a:pPr marL="12700">
              <a:spcBef>
                <a:spcPts val="100"/>
              </a:spcBef>
            </a:pPr>
            <a:r>
              <a:rPr sz="800" b="1" kern="0" dirty="0">
                <a:solidFill>
                  <a:sysClr val="windowText" lastClr="000000"/>
                </a:solidFill>
                <a:latin typeface="Arial"/>
                <a:cs typeface="Arial"/>
              </a:rPr>
              <a:t>Cluster</a:t>
            </a:r>
            <a:r>
              <a:rPr sz="800" b="1" kern="0" spc="95" dirty="0">
                <a:solidFill>
                  <a:sysClr val="windowText" lastClr="000000"/>
                </a:solidFill>
                <a:latin typeface="Arial"/>
                <a:cs typeface="Arial"/>
              </a:rPr>
              <a:t> </a:t>
            </a:r>
            <a:r>
              <a:rPr sz="800" b="1" kern="0" dirty="0">
                <a:solidFill>
                  <a:sysClr val="windowText" lastClr="000000"/>
                </a:solidFill>
                <a:latin typeface="Arial"/>
                <a:cs typeface="Arial"/>
              </a:rPr>
              <a:t>Mission</a:t>
            </a:r>
            <a:r>
              <a:rPr sz="800" b="1" kern="0" spc="75" dirty="0">
                <a:solidFill>
                  <a:sysClr val="windowText" lastClr="000000"/>
                </a:solidFill>
                <a:latin typeface="Arial"/>
                <a:cs typeface="Arial"/>
              </a:rPr>
              <a:t> </a:t>
            </a:r>
            <a:r>
              <a:rPr sz="800" b="1" kern="0" dirty="0">
                <a:solidFill>
                  <a:sysClr val="windowText" lastClr="000000"/>
                </a:solidFill>
                <a:latin typeface="Arial"/>
                <a:cs typeface="Arial"/>
              </a:rPr>
              <a:t>&amp;</a:t>
            </a:r>
            <a:r>
              <a:rPr sz="800" b="1" kern="0" spc="80" dirty="0">
                <a:solidFill>
                  <a:sysClr val="windowText" lastClr="000000"/>
                </a:solidFill>
                <a:latin typeface="Arial"/>
                <a:cs typeface="Arial"/>
              </a:rPr>
              <a:t> </a:t>
            </a:r>
            <a:r>
              <a:rPr sz="800" b="1" kern="0" spc="-10" dirty="0">
                <a:solidFill>
                  <a:sysClr val="windowText" lastClr="000000"/>
                </a:solidFill>
                <a:latin typeface="Arial"/>
                <a:cs typeface="Arial"/>
              </a:rPr>
              <a:t>Vision</a:t>
            </a:r>
            <a:endParaRPr sz="800" kern="0">
              <a:solidFill>
                <a:sysClr val="windowText" lastClr="000000"/>
              </a:solidFill>
              <a:latin typeface="Arial"/>
              <a:cs typeface="Arial"/>
            </a:endParaRPr>
          </a:p>
        </p:txBody>
      </p:sp>
      <p:sp>
        <p:nvSpPr>
          <p:cNvPr id="6" name="object 6"/>
          <p:cNvSpPr txBox="1"/>
          <p:nvPr/>
        </p:nvSpPr>
        <p:spPr>
          <a:xfrm>
            <a:off x="4703191" y="559155"/>
            <a:ext cx="2571750" cy="899160"/>
          </a:xfrm>
          <a:prstGeom prst="rect">
            <a:avLst/>
          </a:prstGeom>
        </p:spPr>
        <p:txBody>
          <a:bodyPr vert="horz" wrap="square" lIns="0" tIns="13335" rIns="0" bIns="0" rtlCol="0">
            <a:spAutoFit/>
          </a:bodyPr>
          <a:lstStyle/>
          <a:p>
            <a:pPr marL="85725" marR="85090" indent="31115" algn="ctr">
              <a:lnSpc>
                <a:spcPct val="110500"/>
              </a:lnSpc>
              <a:spcBef>
                <a:spcPts val="105"/>
              </a:spcBef>
            </a:pPr>
            <a:r>
              <a:rPr sz="800" kern="0" dirty="0">
                <a:solidFill>
                  <a:sysClr val="windowText" lastClr="000000"/>
                </a:solidFill>
                <a:latin typeface="Arial"/>
                <a:cs typeface="Arial"/>
              </a:rPr>
              <a:t>The</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South</a:t>
            </a:r>
            <a:r>
              <a:rPr sz="800" kern="0" spc="-35" dirty="0">
                <a:solidFill>
                  <a:sysClr val="windowText" lastClr="000000"/>
                </a:solidFill>
                <a:latin typeface="Arial"/>
                <a:cs typeface="Arial"/>
              </a:rPr>
              <a:t> </a:t>
            </a:r>
            <a:r>
              <a:rPr sz="800" kern="0" dirty="0">
                <a:solidFill>
                  <a:sysClr val="windowText" lastClr="000000"/>
                </a:solidFill>
                <a:latin typeface="Arial"/>
                <a:cs typeface="Arial"/>
              </a:rPr>
              <a:t>Atlanta</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Cluster</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will</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cultivate</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a</a:t>
            </a:r>
            <a:r>
              <a:rPr sz="800" kern="0" spc="-15" dirty="0">
                <a:solidFill>
                  <a:sysClr val="windowText" lastClr="000000"/>
                </a:solidFill>
                <a:latin typeface="Arial"/>
                <a:cs typeface="Arial"/>
              </a:rPr>
              <a:t> </a:t>
            </a:r>
            <a:r>
              <a:rPr sz="800" kern="0" spc="-10" dirty="0">
                <a:solidFill>
                  <a:sysClr val="windowText" lastClr="000000"/>
                </a:solidFill>
                <a:latin typeface="Arial"/>
                <a:cs typeface="Arial"/>
              </a:rPr>
              <a:t>universal </a:t>
            </a:r>
            <a:r>
              <a:rPr sz="800" kern="0" dirty="0">
                <a:solidFill>
                  <a:sysClr val="windowText" lastClr="000000"/>
                </a:solidFill>
                <a:latin typeface="Arial"/>
                <a:cs typeface="Arial"/>
              </a:rPr>
              <a:t>culture</a:t>
            </a:r>
            <a:r>
              <a:rPr sz="800" kern="0" spc="10" dirty="0">
                <a:solidFill>
                  <a:sysClr val="windowText" lastClr="000000"/>
                </a:solidFill>
                <a:latin typeface="Arial"/>
                <a:cs typeface="Arial"/>
              </a:rPr>
              <a:t> </a:t>
            </a:r>
            <a:r>
              <a:rPr sz="800" kern="0" dirty="0">
                <a:solidFill>
                  <a:sysClr val="windowText" lastClr="000000"/>
                </a:solidFill>
                <a:latin typeface="Arial"/>
                <a:cs typeface="Arial"/>
              </a:rPr>
              <a:t>of</a:t>
            </a:r>
            <a:r>
              <a:rPr sz="800" kern="0" spc="20" dirty="0">
                <a:solidFill>
                  <a:sysClr val="windowText" lastClr="000000"/>
                </a:solidFill>
                <a:latin typeface="Arial"/>
                <a:cs typeface="Arial"/>
              </a:rPr>
              <a:t> </a:t>
            </a:r>
            <a:r>
              <a:rPr sz="800" kern="0" spc="-10" dirty="0">
                <a:solidFill>
                  <a:sysClr val="windowText" lastClr="000000"/>
                </a:solidFill>
                <a:latin typeface="Arial"/>
                <a:cs typeface="Arial"/>
              </a:rPr>
              <a:t>excellence</a:t>
            </a:r>
            <a:r>
              <a:rPr sz="800" kern="0" spc="-5" dirty="0">
                <a:solidFill>
                  <a:sysClr val="windowText" lastClr="000000"/>
                </a:solidFill>
                <a:latin typeface="Arial"/>
                <a:cs typeface="Arial"/>
              </a:rPr>
              <a:t> </a:t>
            </a:r>
            <a:r>
              <a:rPr sz="800" kern="0" dirty="0">
                <a:solidFill>
                  <a:sysClr val="windowText" lastClr="000000"/>
                </a:solidFill>
                <a:latin typeface="Arial"/>
                <a:cs typeface="Arial"/>
              </a:rPr>
              <a:t>through</a:t>
            </a:r>
            <a:r>
              <a:rPr sz="800" kern="0" spc="5" dirty="0">
                <a:solidFill>
                  <a:sysClr val="windowText" lastClr="000000"/>
                </a:solidFill>
                <a:latin typeface="Arial"/>
                <a:cs typeface="Arial"/>
              </a:rPr>
              <a:t> </a:t>
            </a:r>
            <a:r>
              <a:rPr sz="800" kern="0" spc="-10" dirty="0">
                <a:solidFill>
                  <a:sysClr val="windowText" lastClr="000000"/>
                </a:solidFill>
                <a:latin typeface="Arial"/>
                <a:cs typeface="Arial"/>
              </a:rPr>
              <a:t>collaboration,</a:t>
            </a:r>
            <a:r>
              <a:rPr sz="800" kern="0" spc="20" dirty="0">
                <a:solidFill>
                  <a:sysClr val="windowText" lastClr="000000"/>
                </a:solidFill>
                <a:latin typeface="Arial"/>
                <a:cs typeface="Arial"/>
              </a:rPr>
              <a:t> </a:t>
            </a:r>
            <a:r>
              <a:rPr sz="800" kern="0" spc="-10" dirty="0">
                <a:solidFill>
                  <a:sysClr val="windowText" lastClr="000000"/>
                </a:solidFill>
                <a:latin typeface="Arial"/>
                <a:cs typeface="Arial"/>
              </a:rPr>
              <a:t>academic </a:t>
            </a:r>
            <a:r>
              <a:rPr sz="800" kern="0" dirty="0">
                <a:solidFill>
                  <a:sysClr val="windowText" lastClr="000000"/>
                </a:solidFill>
                <a:latin typeface="Arial"/>
                <a:cs typeface="Arial"/>
              </a:rPr>
              <a:t>achievement,</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personal</a:t>
            </a:r>
            <a:r>
              <a:rPr sz="800" kern="0" spc="-20" dirty="0">
                <a:solidFill>
                  <a:sysClr val="windowText" lastClr="000000"/>
                </a:solidFill>
                <a:latin typeface="Arial"/>
                <a:cs typeface="Arial"/>
              </a:rPr>
              <a:t> </a:t>
            </a:r>
            <a:r>
              <a:rPr sz="800" kern="0" spc="-10" dirty="0">
                <a:solidFill>
                  <a:sysClr val="windowText" lastClr="000000"/>
                </a:solidFill>
                <a:latin typeface="Arial"/>
                <a:cs typeface="Arial"/>
              </a:rPr>
              <a:t>responsibility,</a:t>
            </a:r>
            <a:r>
              <a:rPr sz="800" kern="0" dirty="0">
                <a:solidFill>
                  <a:sysClr val="windowText" lastClr="000000"/>
                </a:solidFill>
                <a:latin typeface="Arial"/>
                <a:cs typeface="Arial"/>
              </a:rPr>
              <a:t> respect</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and</a:t>
            </a:r>
            <a:r>
              <a:rPr sz="800" kern="0" spc="-5" dirty="0">
                <a:solidFill>
                  <a:sysClr val="windowText" lastClr="000000"/>
                </a:solidFill>
                <a:latin typeface="Arial"/>
                <a:cs typeface="Arial"/>
              </a:rPr>
              <a:t> </a:t>
            </a:r>
            <a:r>
              <a:rPr sz="800" kern="0" spc="-50" dirty="0">
                <a:solidFill>
                  <a:sysClr val="windowText" lastClr="000000"/>
                </a:solidFill>
                <a:latin typeface="Arial"/>
                <a:cs typeface="Arial"/>
              </a:rPr>
              <a:t>a</a:t>
            </a:r>
            <a:r>
              <a:rPr sz="800" kern="0" dirty="0">
                <a:solidFill>
                  <a:sysClr val="windowText" lastClr="000000"/>
                </a:solidFill>
                <a:latin typeface="Arial"/>
                <a:cs typeface="Arial"/>
              </a:rPr>
              <a:t> commitment</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to</a:t>
            </a:r>
            <a:r>
              <a:rPr sz="800" kern="0" spc="-25" dirty="0">
                <a:solidFill>
                  <a:sysClr val="windowText" lastClr="000000"/>
                </a:solidFill>
                <a:latin typeface="Arial"/>
                <a:cs typeface="Arial"/>
              </a:rPr>
              <a:t> </a:t>
            </a:r>
            <a:r>
              <a:rPr sz="800" kern="0" spc="-10" dirty="0">
                <a:solidFill>
                  <a:sysClr val="windowText" lastClr="000000"/>
                </a:solidFill>
                <a:latin typeface="Arial"/>
                <a:cs typeface="Arial"/>
              </a:rPr>
              <a:t>service.</a:t>
            </a:r>
            <a:endParaRPr sz="800" kern="0">
              <a:solidFill>
                <a:sysClr val="windowText" lastClr="000000"/>
              </a:solidFill>
              <a:latin typeface="Arial"/>
              <a:cs typeface="Arial"/>
            </a:endParaRPr>
          </a:p>
          <a:p>
            <a:pPr marL="12065" marR="5080" algn="ctr">
              <a:lnSpc>
                <a:spcPct val="110000"/>
              </a:lnSpc>
              <a:spcBef>
                <a:spcPts val="520"/>
              </a:spcBef>
            </a:pPr>
            <a:r>
              <a:rPr sz="800" kern="0" dirty="0">
                <a:solidFill>
                  <a:sysClr val="windowText" lastClr="000000"/>
                </a:solidFill>
                <a:latin typeface="Arial"/>
                <a:cs typeface="Arial"/>
              </a:rPr>
              <a:t>Our</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vision</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is</a:t>
            </a:r>
            <a:r>
              <a:rPr sz="800" kern="0" spc="-10" dirty="0">
                <a:solidFill>
                  <a:sysClr val="windowText" lastClr="000000"/>
                </a:solidFill>
                <a:latin typeface="Arial"/>
                <a:cs typeface="Arial"/>
              </a:rPr>
              <a:t> </a:t>
            </a:r>
            <a:r>
              <a:rPr sz="800" kern="0" dirty="0">
                <a:solidFill>
                  <a:sysClr val="windowText" lastClr="000000"/>
                </a:solidFill>
                <a:latin typeface="Arial"/>
                <a:cs typeface="Arial"/>
              </a:rPr>
              <a:t>to</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be</a:t>
            </a:r>
            <a:r>
              <a:rPr sz="800" kern="0" spc="-10" dirty="0">
                <a:solidFill>
                  <a:sysClr val="windowText" lastClr="000000"/>
                </a:solidFill>
                <a:latin typeface="Arial"/>
                <a:cs typeface="Arial"/>
              </a:rPr>
              <a:t> </a:t>
            </a:r>
            <a:r>
              <a:rPr sz="800" kern="0" dirty="0">
                <a:solidFill>
                  <a:sysClr val="windowText" lastClr="000000"/>
                </a:solidFill>
                <a:latin typeface="Arial"/>
                <a:cs typeface="Arial"/>
              </a:rPr>
              <a:t>a</a:t>
            </a:r>
            <a:r>
              <a:rPr sz="800" kern="0" spc="-15" dirty="0">
                <a:solidFill>
                  <a:sysClr val="windowText" lastClr="000000"/>
                </a:solidFill>
                <a:latin typeface="Arial"/>
                <a:cs typeface="Arial"/>
              </a:rPr>
              <a:t> </a:t>
            </a:r>
            <a:r>
              <a:rPr sz="800" kern="0" spc="-10" dirty="0">
                <a:solidFill>
                  <a:sysClr val="windowText" lastClr="000000"/>
                </a:solidFill>
                <a:latin typeface="Arial"/>
                <a:cs typeface="Arial"/>
              </a:rPr>
              <a:t>high-</a:t>
            </a:r>
            <a:r>
              <a:rPr sz="800" kern="0" dirty="0">
                <a:solidFill>
                  <a:sysClr val="windowText" lastClr="000000"/>
                </a:solidFill>
                <a:latin typeface="Arial"/>
                <a:cs typeface="Arial"/>
              </a:rPr>
              <a:t>performing</a:t>
            </a:r>
            <a:r>
              <a:rPr sz="800" kern="0" spc="-10" dirty="0">
                <a:solidFill>
                  <a:sysClr val="windowText" lastClr="000000"/>
                </a:solidFill>
                <a:latin typeface="Arial"/>
                <a:cs typeface="Arial"/>
              </a:rPr>
              <a:t> </a:t>
            </a:r>
            <a:r>
              <a:rPr sz="800" kern="0" dirty="0">
                <a:solidFill>
                  <a:sysClr val="windowText" lastClr="000000"/>
                </a:solidFill>
                <a:latin typeface="Arial"/>
                <a:cs typeface="Arial"/>
              </a:rPr>
              <a:t>cluster</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where</a:t>
            </a:r>
            <a:r>
              <a:rPr sz="800" kern="0" spc="-10" dirty="0">
                <a:solidFill>
                  <a:sysClr val="windowText" lastClr="000000"/>
                </a:solidFill>
                <a:latin typeface="Arial"/>
                <a:cs typeface="Arial"/>
              </a:rPr>
              <a:t> </a:t>
            </a:r>
            <a:r>
              <a:rPr sz="800" kern="0" spc="-20" dirty="0">
                <a:solidFill>
                  <a:sysClr val="windowText" lastClr="000000"/>
                </a:solidFill>
                <a:latin typeface="Arial"/>
                <a:cs typeface="Arial"/>
              </a:rPr>
              <a:t>every </a:t>
            </a:r>
            <a:r>
              <a:rPr sz="800" kern="0" dirty="0">
                <a:solidFill>
                  <a:sysClr val="windowText" lastClr="000000"/>
                </a:solidFill>
                <a:latin typeface="Arial"/>
                <a:cs typeface="Arial"/>
              </a:rPr>
              <a:t>student</a:t>
            </a:r>
            <a:r>
              <a:rPr sz="800" kern="0" spc="-35" dirty="0">
                <a:solidFill>
                  <a:sysClr val="windowText" lastClr="000000"/>
                </a:solidFill>
                <a:latin typeface="Arial"/>
                <a:cs typeface="Arial"/>
              </a:rPr>
              <a:t> </a:t>
            </a:r>
            <a:r>
              <a:rPr sz="800" kern="0" dirty="0">
                <a:solidFill>
                  <a:sysClr val="windowText" lastClr="000000"/>
                </a:solidFill>
                <a:latin typeface="Arial"/>
                <a:cs typeface="Arial"/>
              </a:rPr>
              <a:t>graduates</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with</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college</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and</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career</a:t>
            </a:r>
            <a:r>
              <a:rPr sz="800" kern="0" spc="-25" dirty="0">
                <a:solidFill>
                  <a:sysClr val="windowText" lastClr="000000"/>
                </a:solidFill>
                <a:latin typeface="Arial"/>
                <a:cs typeface="Arial"/>
              </a:rPr>
              <a:t> </a:t>
            </a:r>
            <a:r>
              <a:rPr sz="800" kern="0" spc="-10" dirty="0">
                <a:solidFill>
                  <a:sysClr val="windowText" lastClr="000000"/>
                </a:solidFill>
                <a:latin typeface="Arial"/>
                <a:cs typeface="Arial"/>
              </a:rPr>
              <a:t>readiness</a:t>
            </a:r>
            <a:endParaRPr sz="800" kern="0">
              <a:solidFill>
                <a:sysClr val="windowText" lastClr="000000"/>
              </a:solidFill>
              <a:latin typeface="Arial"/>
              <a:cs typeface="Arial"/>
            </a:endParaRPr>
          </a:p>
        </p:txBody>
      </p:sp>
      <p:sp>
        <p:nvSpPr>
          <p:cNvPr id="7" name="object 7"/>
          <p:cNvSpPr txBox="1"/>
          <p:nvPr/>
        </p:nvSpPr>
        <p:spPr>
          <a:xfrm>
            <a:off x="8411718" y="346964"/>
            <a:ext cx="1261110" cy="135935"/>
          </a:xfrm>
          <a:prstGeom prst="rect">
            <a:avLst/>
          </a:prstGeom>
        </p:spPr>
        <p:txBody>
          <a:bodyPr vert="horz" wrap="square" lIns="0" tIns="12700" rIns="0" bIns="0" rtlCol="0">
            <a:spAutoFit/>
          </a:bodyPr>
          <a:lstStyle/>
          <a:p>
            <a:pPr marL="12700">
              <a:spcBef>
                <a:spcPts val="100"/>
              </a:spcBef>
            </a:pPr>
            <a:r>
              <a:rPr sz="800" b="1" kern="0" dirty="0">
                <a:solidFill>
                  <a:sysClr val="windowText" lastClr="000000"/>
                </a:solidFill>
                <a:latin typeface="Arial"/>
                <a:cs typeface="Arial"/>
              </a:rPr>
              <a:t>School</a:t>
            </a:r>
            <a:r>
              <a:rPr sz="800" b="1" kern="0" spc="85" dirty="0">
                <a:solidFill>
                  <a:sysClr val="windowText" lastClr="000000"/>
                </a:solidFill>
                <a:latin typeface="Arial"/>
                <a:cs typeface="Arial"/>
              </a:rPr>
              <a:t> </a:t>
            </a:r>
            <a:r>
              <a:rPr sz="800" b="1" kern="0" dirty="0">
                <a:solidFill>
                  <a:sysClr val="windowText" lastClr="000000"/>
                </a:solidFill>
                <a:latin typeface="Arial"/>
                <a:cs typeface="Arial"/>
              </a:rPr>
              <a:t>Mission</a:t>
            </a:r>
            <a:r>
              <a:rPr sz="800" b="1" kern="0" spc="75" dirty="0">
                <a:solidFill>
                  <a:sysClr val="windowText" lastClr="000000"/>
                </a:solidFill>
                <a:latin typeface="Arial"/>
                <a:cs typeface="Arial"/>
              </a:rPr>
              <a:t> </a:t>
            </a:r>
            <a:r>
              <a:rPr sz="800" b="1" kern="0" dirty="0">
                <a:solidFill>
                  <a:sysClr val="windowText" lastClr="000000"/>
                </a:solidFill>
                <a:latin typeface="Arial"/>
                <a:cs typeface="Arial"/>
              </a:rPr>
              <a:t>&amp;</a:t>
            </a:r>
            <a:r>
              <a:rPr sz="800" b="1" kern="0" spc="95" dirty="0">
                <a:solidFill>
                  <a:sysClr val="windowText" lastClr="000000"/>
                </a:solidFill>
                <a:latin typeface="Arial"/>
                <a:cs typeface="Arial"/>
              </a:rPr>
              <a:t> </a:t>
            </a:r>
            <a:r>
              <a:rPr sz="800" b="1" kern="0" spc="-10" dirty="0">
                <a:solidFill>
                  <a:sysClr val="windowText" lastClr="000000"/>
                </a:solidFill>
                <a:latin typeface="Arial"/>
                <a:cs typeface="Arial"/>
              </a:rPr>
              <a:t>Vision</a:t>
            </a:r>
            <a:endParaRPr sz="800" kern="0">
              <a:solidFill>
                <a:sysClr val="windowText" lastClr="000000"/>
              </a:solidFill>
              <a:latin typeface="Arial"/>
              <a:cs typeface="Arial"/>
            </a:endParaRPr>
          </a:p>
        </p:txBody>
      </p:sp>
      <p:sp>
        <p:nvSpPr>
          <p:cNvPr id="8" name="object 8"/>
          <p:cNvSpPr txBox="1"/>
          <p:nvPr/>
        </p:nvSpPr>
        <p:spPr>
          <a:xfrm>
            <a:off x="8033766" y="592683"/>
            <a:ext cx="2185670" cy="273152"/>
          </a:xfrm>
          <a:prstGeom prst="rect">
            <a:avLst/>
          </a:prstGeom>
        </p:spPr>
        <p:txBody>
          <a:bodyPr vert="horz" wrap="square" lIns="0" tIns="12700" rIns="0" bIns="0" rtlCol="0">
            <a:spAutoFit/>
          </a:bodyPr>
          <a:lstStyle/>
          <a:p>
            <a:pPr marL="626745" marR="5080" indent="-614680">
              <a:lnSpc>
                <a:spcPct val="110200"/>
              </a:lnSpc>
              <a:spcBef>
                <a:spcPts val="100"/>
              </a:spcBef>
            </a:pPr>
            <a:r>
              <a:rPr sz="800" kern="0" dirty="0">
                <a:solidFill>
                  <a:sysClr val="windowText" lastClr="000000"/>
                </a:solidFill>
                <a:latin typeface="Arial"/>
                <a:cs typeface="Arial"/>
              </a:rPr>
              <a:t>Work</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daily</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to</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change</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the</a:t>
            </a:r>
            <a:r>
              <a:rPr sz="800" kern="0" spc="-40" dirty="0">
                <a:solidFill>
                  <a:sysClr val="windowText" lastClr="000000"/>
                </a:solidFill>
                <a:latin typeface="Arial"/>
                <a:cs typeface="Arial"/>
              </a:rPr>
              <a:t> </a:t>
            </a:r>
            <a:r>
              <a:rPr sz="800" kern="0" dirty="0">
                <a:solidFill>
                  <a:sysClr val="windowText" lastClr="000000"/>
                </a:solidFill>
                <a:latin typeface="Arial"/>
                <a:cs typeface="Arial"/>
              </a:rPr>
              <a:t>mindset</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of</a:t>
            </a:r>
            <a:r>
              <a:rPr sz="800" kern="0" spc="-10" dirty="0">
                <a:solidFill>
                  <a:sysClr val="windowText" lastClr="000000"/>
                </a:solidFill>
                <a:latin typeface="Arial"/>
                <a:cs typeface="Arial"/>
              </a:rPr>
              <a:t> </a:t>
            </a:r>
            <a:r>
              <a:rPr sz="800" kern="0" dirty="0">
                <a:solidFill>
                  <a:sysClr val="windowText" lastClr="000000"/>
                </a:solidFill>
                <a:latin typeface="Arial"/>
                <a:cs typeface="Arial"/>
              </a:rPr>
              <a:t>who</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we</a:t>
            </a:r>
            <a:r>
              <a:rPr sz="800" kern="0" spc="-10" dirty="0">
                <a:solidFill>
                  <a:sysClr val="windowText" lastClr="000000"/>
                </a:solidFill>
                <a:latin typeface="Arial"/>
                <a:cs typeface="Arial"/>
              </a:rPr>
              <a:t> </a:t>
            </a:r>
            <a:r>
              <a:rPr sz="800" kern="0" spc="-25" dirty="0">
                <a:solidFill>
                  <a:sysClr val="windowText" lastClr="000000"/>
                </a:solidFill>
                <a:latin typeface="Arial"/>
                <a:cs typeface="Arial"/>
              </a:rPr>
              <a:t>are</a:t>
            </a:r>
            <a:r>
              <a:rPr sz="800" kern="0" dirty="0">
                <a:solidFill>
                  <a:sysClr val="windowText" lastClr="000000"/>
                </a:solidFill>
                <a:latin typeface="Arial"/>
                <a:cs typeface="Arial"/>
              </a:rPr>
              <a:t> and</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what</a:t>
            </a:r>
            <a:r>
              <a:rPr sz="800" kern="0" spc="-10" dirty="0">
                <a:solidFill>
                  <a:sysClr val="windowText" lastClr="000000"/>
                </a:solidFill>
                <a:latin typeface="Arial"/>
                <a:cs typeface="Arial"/>
              </a:rPr>
              <a:t> </a:t>
            </a:r>
            <a:r>
              <a:rPr sz="800" kern="0" dirty="0">
                <a:solidFill>
                  <a:sysClr val="windowText" lastClr="000000"/>
                </a:solidFill>
                <a:latin typeface="Arial"/>
                <a:cs typeface="Arial"/>
              </a:rPr>
              <a:t>we</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can</a:t>
            </a:r>
            <a:r>
              <a:rPr sz="800" kern="0" spc="-15" dirty="0">
                <a:solidFill>
                  <a:sysClr val="windowText" lastClr="000000"/>
                </a:solidFill>
                <a:latin typeface="Arial"/>
                <a:cs typeface="Arial"/>
              </a:rPr>
              <a:t> </a:t>
            </a:r>
            <a:r>
              <a:rPr sz="800" kern="0" spc="-25" dirty="0">
                <a:solidFill>
                  <a:sysClr val="windowText" lastClr="000000"/>
                </a:solidFill>
                <a:latin typeface="Arial"/>
                <a:cs typeface="Arial"/>
              </a:rPr>
              <a:t>be.</a:t>
            </a:r>
            <a:endParaRPr sz="800" kern="0">
              <a:solidFill>
                <a:sysClr val="windowText" lastClr="000000"/>
              </a:solidFill>
              <a:latin typeface="Arial"/>
              <a:cs typeface="Arial"/>
            </a:endParaRPr>
          </a:p>
        </p:txBody>
      </p:sp>
      <p:sp>
        <p:nvSpPr>
          <p:cNvPr id="9" name="object 9"/>
          <p:cNvSpPr txBox="1"/>
          <p:nvPr/>
        </p:nvSpPr>
        <p:spPr>
          <a:xfrm>
            <a:off x="8058151" y="994004"/>
            <a:ext cx="2136775" cy="412613"/>
          </a:xfrm>
          <a:prstGeom prst="rect">
            <a:avLst/>
          </a:prstGeom>
        </p:spPr>
        <p:txBody>
          <a:bodyPr vert="horz" wrap="square" lIns="0" tIns="13335" rIns="0" bIns="0" rtlCol="0">
            <a:spAutoFit/>
          </a:bodyPr>
          <a:lstStyle/>
          <a:p>
            <a:pPr marL="12700" marR="5080" algn="ctr">
              <a:lnSpc>
                <a:spcPct val="110600"/>
              </a:lnSpc>
              <a:spcBef>
                <a:spcPts val="105"/>
              </a:spcBef>
            </a:pPr>
            <a:r>
              <a:rPr sz="800" kern="0" dirty="0">
                <a:solidFill>
                  <a:sysClr val="windowText" lastClr="000000"/>
                </a:solidFill>
                <a:latin typeface="Arial"/>
                <a:cs typeface="Arial"/>
              </a:rPr>
              <a:t>A</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school</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that</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builds</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future</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leaders</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who</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will</a:t>
            </a:r>
            <a:r>
              <a:rPr sz="800" kern="0" spc="-15" dirty="0">
                <a:solidFill>
                  <a:sysClr val="windowText" lastClr="000000"/>
                </a:solidFill>
                <a:latin typeface="Arial"/>
                <a:cs typeface="Arial"/>
              </a:rPr>
              <a:t> </a:t>
            </a:r>
            <a:r>
              <a:rPr sz="800" kern="0" spc="-25" dirty="0">
                <a:solidFill>
                  <a:sysClr val="windowText" lastClr="000000"/>
                </a:solidFill>
                <a:latin typeface="Arial"/>
                <a:cs typeface="Arial"/>
              </a:rPr>
              <a:t>one</a:t>
            </a:r>
            <a:r>
              <a:rPr sz="800" kern="0" dirty="0">
                <a:solidFill>
                  <a:sysClr val="windowText" lastClr="000000"/>
                </a:solidFill>
                <a:latin typeface="Arial"/>
                <a:cs typeface="Arial"/>
              </a:rPr>
              <a:t> day</a:t>
            </a:r>
            <a:r>
              <a:rPr sz="800" kern="0" spc="-35" dirty="0">
                <a:solidFill>
                  <a:sysClr val="windowText" lastClr="000000"/>
                </a:solidFill>
                <a:latin typeface="Arial"/>
                <a:cs typeface="Arial"/>
              </a:rPr>
              <a:t> </a:t>
            </a:r>
            <a:r>
              <a:rPr sz="800" kern="0" dirty="0">
                <a:solidFill>
                  <a:sysClr val="windowText" lastClr="000000"/>
                </a:solidFill>
                <a:latin typeface="Arial"/>
                <a:cs typeface="Arial"/>
              </a:rPr>
              <a:t>have</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a</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lasting</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impact</a:t>
            </a:r>
            <a:r>
              <a:rPr sz="800" kern="0" spc="-10" dirty="0">
                <a:solidFill>
                  <a:sysClr val="windowText" lastClr="000000"/>
                </a:solidFill>
                <a:latin typeface="Arial"/>
                <a:cs typeface="Arial"/>
              </a:rPr>
              <a:t> </a:t>
            </a:r>
            <a:r>
              <a:rPr sz="800" kern="0" dirty="0">
                <a:solidFill>
                  <a:sysClr val="windowText" lastClr="000000"/>
                </a:solidFill>
                <a:latin typeface="Arial"/>
                <a:cs typeface="Arial"/>
              </a:rPr>
              <a:t>in</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their</a:t>
            </a:r>
            <a:r>
              <a:rPr sz="800" kern="0" spc="-25" dirty="0">
                <a:solidFill>
                  <a:sysClr val="windowText" lastClr="000000"/>
                </a:solidFill>
                <a:latin typeface="Arial"/>
                <a:cs typeface="Arial"/>
              </a:rPr>
              <a:t> </a:t>
            </a:r>
            <a:r>
              <a:rPr sz="800" kern="0" spc="-10" dirty="0">
                <a:solidFill>
                  <a:sysClr val="windowText" lastClr="000000"/>
                </a:solidFill>
                <a:latin typeface="Arial"/>
                <a:cs typeface="Arial"/>
              </a:rPr>
              <a:t>communities </a:t>
            </a:r>
            <a:r>
              <a:rPr sz="800" kern="0" dirty="0">
                <a:solidFill>
                  <a:sysClr val="windowText" lastClr="000000"/>
                </a:solidFill>
                <a:latin typeface="Arial"/>
                <a:cs typeface="Arial"/>
              </a:rPr>
              <a:t>and</a:t>
            </a:r>
            <a:r>
              <a:rPr sz="800" kern="0" spc="5" dirty="0">
                <a:solidFill>
                  <a:sysClr val="windowText" lastClr="000000"/>
                </a:solidFill>
                <a:latin typeface="Arial"/>
                <a:cs typeface="Arial"/>
              </a:rPr>
              <a:t> </a:t>
            </a:r>
            <a:r>
              <a:rPr sz="800" kern="0" spc="-10" dirty="0">
                <a:solidFill>
                  <a:sysClr val="windowText" lastClr="000000"/>
                </a:solidFill>
                <a:latin typeface="Arial"/>
                <a:cs typeface="Arial"/>
              </a:rPr>
              <a:t>ultimately </a:t>
            </a:r>
            <a:r>
              <a:rPr sz="800" kern="0" dirty="0">
                <a:solidFill>
                  <a:sysClr val="windowText" lastClr="000000"/>
                </a:solidFill>
                <a:latin typeface="Arial"/>
                <a:cs typeface="Arial"/>
              </a:rPr>
              <a:t>change</a:t>
            </a:r>
            <a:r>
              <a:rPr sz="800" kern="0" spc="5" dirty="0">
                <a:solidFill>
                  <a:sysClr val="windowText" lastClr="000000"/>
                </a:solidFill>
                <a:latin typeface="Arial"/>
                <a:cs typeface="Arial"/>
              </a:rPr>
              <a:t> </a:t>
            </a:r>
            <a:r>
              <a:rPr sz="800" kern="0" dirty="0">
                <a:solidFill>
                  <a:sysClr val="windowText" lastClr="000000"/>
                </a:solidFill>
                <a:latin typeface="Arial"/>
                <a:cs typeface="Arial"/>
              </a:rPr>
              <a:t>the</a:t>
            </a:r>
            <a:r>
              <a:rPr sz="800" kern="0" spc="-10" dirty="0">
                <a:solidFill>
                  <a:sysClr val="windowText" lastClr="000000"/>
                </a:solidFill>
                <a:latin typeface="Arial"/>
                <a:cs typeface="Arial"/>
              </a:rPr>
              <a:t> world.</a:t>
            </a:r>
            <a:endParaRPr sz="800" kern="0">
              <a:solidFill>
                <a:sysClr val="windowText" lastClr="000000"/>
              </a:solidFill>
              <a:latin typeface="Arial"/>
              <a:cs typeface="Arial"/>
            </a:endParaRPr>
          </a:p>
        </p:txBody>
      </p:sp>
      <p:sp>
        <p:nvSpPr>
          <p:cNvPr id="10" name="object 10"/>
          <p:cNvSpPr txBox="1"/>
          <p:nvPr/>
        </p:nvSpPr>
        <p:spPr>
          <a:xfrm>
            <a:off x="1662177" y="3173096"/>
            <a:ext cx="506095" cy="253339"/>
          </a:xfrm>
          <a:prstGeom prst="rect">
            <a:avLst/>
          </a:prstGeom>
        </p:spPr>
        <p:txBody>
          <a:bodyPr vert="horz" wrap="square" lIns="0" tIns="10160" rIns="0" bIns="0" rtlCol="0">
            <a:spAutoFit/>
          </a:bodyPr>
          <a:lstStyle/>
          <a:p>
            <a:pPr marL="33655" marR="5080" indent="-21590">
              <a:lnSpc>
                <a:spcPct val="102499"/>
              </a:lnSpc>
              <a:spcBef>
                <a:spcPts val="80"/>
              </a:spcBef>
            </a:pPr>
            <a:r>
              <a:rPr sz="800" b="1" kern="0" spc="-10" dirty="0">
                <a:solidFill>
                  <a:sysClr val="windowText" lastClr="000000"/>
                </a:solidFill>
                <a:latin typeface="Arial"/>
                <a:cs typeface="Arial"/>
              </a:rPr>
              <a:t>Academic Program</a:t>
            </a:r>
            <a:endParaRPr sz="800" kern="0">
              <a:solidFill>
                <a:sysClr val="windowText" lastClr="000000"/>
              </a:solidFill>
              <a:latin typeface="Arial"/>
              <a:cs typeface="Arial"/>
            </a:endParaRPr>
          </a:p>
        </p:txBody>
      </p:sp>
      <p:sp>
        <p:nvSpPr>
          <p:cNvPr id="11" name="object 11"/>
          <p:cNvSpPr txBox="1"/>
          <p:nvPr/>
        </p:nvSpPr>
        <p:spPr>
          <a:xfrm>
            <a:off x="1582928" y="4794885"/>
            <a:ext cx="675005" cy="253339"/>
          </a:xfrm>
          <a:prstGeom prst="rect">
            <a:avLst/>
          </a:prstGeom>
        </p:spPr>
        <p:txBody>
          <a:bodyPr vert="horz" wrap="square" lIns="0" tIns="10160" rIns="0" bIns="0" rtlCol="0">
            <a:spAutoFit/>
          </a:bodyPr>
          <a:lstStyle/>
          <a:p>
            <a:pPr marL="12700" marR="5080" indent="153670">
              <a:lnSpc>
                <a:spcPct val="102499"/>
              </a:lnSpc>
              <a:spcBef>
                <a:spcPts val="80"/>
              </a:spcBef>
            </a:pPr>
            <a:r>
              <a:rPr sz="800" b="1" kern="0" spc="-10" dirty="0">
                <a:solidFill>
                  <a:sysClr val="windowText" lastClr="000000"/>
                </a:solidFill>
                <a:latin typeface="Arial"/>
                <a:cs typeface="Arial"/>
              </a:rPr>
              <a:t>Talent Management</a:t>
            </a:r>
            <a:endParaRPr sz="800" kern="0">
              <a:solidFill>
                <a:sysClr val="windowText" lastClr="000000"/>
              </a:solidFill>
              <a:latin typeface="Arial"/>
              <a:cs typeface="Arial"/>
            </a:endParaRPr>
          </a:p>
        </p:txBody>
      </p:sp>
      <p:sp>
        <p:nvSpPr>
          <p:cNvPr id="12" name="object 12"/>
          <p:cNvSpPr txBox="1"/>
          <p:nvPr/>
        </p:nvSpPr>
        <p:spPr>
          <a:xfrm>
            <a:off x="1611884" y="5651704"/>
            <a:ext cx="568960" cy="253339"/>
          </a:xfrm>
          <a:prstGeom prst="rect">
            <a:avLst/>
          </a:prstGeom>
        </p:spPr>
        <p:txBody>
          <a:bodyPr vert="horz" wrap="square" lIns="0" tIns="10160" rIns="0" bIns="0" rtlCol="0">
            <a:spAutoFit/>
          </a:bodyPr>
          <a:lstStyle/>
          <a:p>
            <a:pPr marL="24765" marR="5080" indent="-12700">
              <a:lnSpc>
                <a:spcPct val="102499"/>
              </a:lnSpc>
              <a:spcBef>
                <a:spcPts val="80"/>
              </a:spcBef>
            </a:pPr>
            <a:r>
              <a:rPr sz="800" b="1" kern="0" dirty="0">
                <a:solidFill>
                  <a:sysClr val="windowText" lastClr="000000"/>
                </a:solidFill>
                <a:latin typeface="Arial"/>
                <a:cs typeface="Arial"/>
              </a:rPr>
              <a:t>Systems</a:t>
            </a:r>
            <a:r>
              <a:rPr sz="800" b="1" kern="0" spc="135" dirty="0">
                <a:solidFill>
                  <a:sysClr val="windowText" lastClr="000000"/>
                </a:solidFill>
                <a:latin typeface="Arial"/>
                <a:cs typeface="Arial"/>
              </a:rPr>
              <a:t> </a:t>
            </a:r>
            <a:r>
              <a:rPr sz="800" b="1" kern="0" spc="-50" dirty="0">
                <a:solidFill>
                  <a:sysClr val="windowText" lastClr="000000"/>
                </a:solidFill>
                <a:latin typeface="Arial"/>
                <a:cs typeface="Arial"/>
              </a:rPr>
              <a:t>&amp;</a:t>
            </a:r>
            <a:r>
              <a:rPr sz="800" b="1" kern="0" spc="-10" dirty="0">
                <a:solidFill>
                  <a:sysClr val="windowText" lastClr="000000"/>
                </a:solidFill>
                <a:latin typeface="Arial"/>
                <a:cs typeface="Arial"/>
              </a:rPr>
              <a:t> Resources</a:t>
            </a:r>
            <a:endParaRPr sz="800" kern="0">
              <a:solidFill>
                <a:sysClr val="windowText" lastClr="000000"/>
              </a:solidFill>
              <a:latin typeface="Arial"/>
              <a:cs typeface="Arial"/>
            </a:endParaRPr>
          </a:p>
        </p:txBody>
      </p:sp>
      <p:sp>
        <p:nvSpPr>
          <p:cNvPr id="13" name="object 13"/>
          <p:cNvSpPr txBox="1"/>
          <p:nvPr/>
        </p:nvSpPr>
        <p:spPr>
          <a:xfrm>
            <a:off x="1692655" y="6421324"/>
            <a:ext cx="397510" cy="135935"/>
          </a:xfrm>
          <a:prstGeom prst="rect">
            <a:avLst/>
          </a:prstGeom>
        </p:spPr>
        <p:txBody>
          <a:bodyPr vert="horz" wrap="square" lIns="0" tIns="12700" rIns="0" bIns="0" rtlCol="0">
            <a:spAutoFit/>
          </a:bodyPr>
          <a:lstStyle/>
          <a:p>
            <a:pPr marL="12700">
              <a:spcBef>
                <a:spcPts val="100"/>
              </a:spcBef>
            </a:pPr>
            <a:r>
              <a:rPr sz="800" b="1" kern="0" spc="-10" dirty="0">
                <a:solidFill>
                  <a:sysClr val="windowText" lastClr="000000"/>
                </a:solidFill>
                <a:latin typeface="Arial"/>
                <a:cs typeface="Arial"/>
              </a:rPr>
              <a:t>Culture</a:t>
            </a:r>
            <a:endParaRPr sz="800" kern="0">
              <a:solidFill>
                <a:sysClr val="windowText" lastClr="000000"/>
              </a:solidFill>
              <a:latin typeface="Arial"/>
              <a:cs typeface="Arial"/>
            </a:endParaRPr>
          </a:p>
        </p:txBody>
      </p:sp>
      <p:sp>
        <p:nvSpPr>
          <p:cNvPr id="14" name="object 14"/>
          <p:cNvSpPr txBox="1"/>
          <p:nvPr/>
        </p:nvSpPr>
        <p:spPr>
          <a:xfrm>
            <a:off x="2764333" y="1944370"/>
            <a:ext cx="870585" cy="136576"/>
          </a:xfrm>
          <a:prstGeom prst="rect">
            <a:avLst/>
          </a:prstGeom>
        </p:spPr>
        <p:txBody>
          <a:bodyPr vert="horz" wrap="square" lIns="0" tIns="13335" rIns="0" bIns="0" rtlCol="0">
            <a:spAutoFit/>
          </a:bodyPr>
          <a:lstStyle/>
          <a:p>
            <a:pPr marL="12700">
              <a:spcBef>
                <a:spcPts val="105"/>
              </a:spcBef>
            </a:pPr>
            <a:r>
              <a:rPr sz="800" b="1" kern="0" dirty="0">
                <a:solidFill>
                  <a:sysClr val="windowText" lastClr="000000"/>
                </a:solidFill>
                <a:latin typeface="Arial"/>
                <a:cs typeface="Arial"/>
              </a:rPr>
              <a:t>School</a:t>
            </a:r>
            <a:r>
              <a:rPr sz="800" b="1" kern="0" spc="110" dirty="0">
                <a:solidFill>
                  <a:sysClr val="windowText" lastClr="000000"/>
                </a:solidFill>
                <a:latin typeface="Arial"/>
                <a:cs typeface="Arial"/>
              </a:rPr>
              <a:t> </a:t>
            </a:r>
            <a:r>
              <a:rPr sz="800" b="1" kern="0" spc="-10" dirty="0">
                <a:solidFill>
                  <a:sysClr val="windowText" lastClr="000000"/>
                </a:solidFill>
                <a:latin typeface="Arial"/>
                <a:cs typeface="Arial"/>
              </a:rPr>
              <a:t>Priorities</a:t>
            </a:r>
            <a:endParaRPr sz="800" kern="0">
              <a:solidFill>
                <a:sysClr val="windowText" lastClr="000000"/>
              </a:solidFill>
              <a:latin typeface="Arial"/>
              <a:cs typeface="Arial"/>
            </a:endParaRPr>
          </a:p>
        </p:txBody>
      </p:sp>
      <p:sp>
        <p:nvSpPr>
          <p:cNvPr id="15" name="object 15"/>
          <p:cNvSpPr txBox="1"/>
          <p:nvPr/>
        </p:nvSpPr>
        <p:spPr>
          <a:xfrm>
            <a:off x="4039870" y="1743201"/>
            <a:ext cx="4078604" cy="136576"/>
          </a:xfrm>
          <a:prstGeom prst="rect">
            <a:avLst/>
          </a:prstGeom>
        </p:spPr>
        <p:txBody>
          <a:bodyPr vert="horz" wrap="square" lIns="0" tIns="13335" rIns="0" bIns="0" rtlCol="0">
            <a:spAutoFit/>
          </a:bodyPr>
          <a:lstStyle/>
          <a:p>
            <a:pPr marL="12700">
              <a:spcBef>
                <a:spcPts val="105"/>
              </a:spcBef>
            </a:pPr>
            <a:r>
              <a:rPr sz="800" b="1" kern="0" dirty="0">
                <a:solidFill>
                  <a:sysClr val="windowText" lastClr="000000"/>
                </a:solidFill>
                <a:latin typeface="Arial"/>
                <a:cs typeface="Arial"/>
              </a:rPr>
              <a:t>Signature</a:t>
            </a:r>
            <a:r>
              <a:rPr sz="800" b="1" kern="0" spc="130" dirty="0">
                <a:solidFill>
                  <a:sysClr val="windowText" lastClr="000000"/>
                </a:solidFill>
                <a:latin typeface="Arial"/>
                <a:cs typeface="Arial"/>
              </a:rPr>
              <a:t> </a:t>
            </a:r>
            <a:r>
              <a:rPr sz="800" b="1" kern="0" dirty="0">
                <a:solidFill>
                  <a:sysClr val="windowText" lastClr="000000"/>
                </a:solidFill>
                <a:latin typeface="Arial"/>
                <a:cs typeface="Arial"/>
              </a:rPr>
              <a:t>Program:</a:t>
            </a:r>
            <a:r>
              <a:rPr sz="800" b="1" kern="0" spc="140" dirty="0">
                <a:solidFill>
                  <a:sysClr val="windowText" lastClr="000000"/>
                </a:solidFill>
                <a:latin typeface="Arial"/>
                <a:cs typeface="Arial"/>
              </a:rPr>
              <a:t> </a:t>
            </a:r>
            <a:r>
              <a:rPr sz="800" b="1" kern="0" dirty="0">
                <a:solidFill>
                  <a:sysClr val="windowText" lastClr="000000"/>
                </a:solidFill>
                <a:latin typeface="Arial"/>
                <a:cs typeface="Arial"/>
              </a:rPr>
              <a:t>STEM</a:t>
            </a:r>
            <a:r>
              <a:rPr sz="800" b="1" kern="0" spc="125" dirty="0">
                <a:solidFill>
                  <a:sysClr val="windowText" lastClr="000000"/>
                </a:solidFill>
                <a:latin typeface="Arial"/>
                <a:cs typeface="Arial"/>
              </a:rPr>
              <a:t> </a:t>
            </a:r>
            <a:r>
              <a:rPr sz="800" b="1" kern="0" dirty="0">
                <a:solidFill>
                  <a:sysClr val="windowText" lastClr="000000"/>
                </a:solidFill>
                <a:latin typeface="Arial"/>
                <a:cs typeface="Arial"/>
              </a:rPr>
              <a:t>(Science,</a:t>
            </a:r>
            <a:r>
              <a:rPr sz="800" b="1" kern="0" spc="130" dirty="0">
                <a:solidFill>
                  <a:sysClr val="windowText" lastClr="000000"/>
                </a:solidFill>
                <a:latin typeface="Arial"/>
                <a:cs typeface="Arial"/>
              </a:rPr>
              <a:t> </a:t>
            </a:r>
            <a:r>
              <a:rPr sz="800" b="1" kern="0" dirty="0">
                <a:solidFill>
                  <a:sysClr val="windowText" lastClr="000000"/>
                </a:solidFill>
                <a:latin typeface="Arial"/>
                <a:cs typeface="Arial"/>
              </a:rPr>
              <a:t>Technology,</a:t>
            </a:r>
            <a:r>
              <a:rPr sz="800" b="1" kern="0" spc="130" dirty="0">
                <a:solidFill>
                  <a:sysClr val="windowText" lastClr="000000"/>
                </a:solidFill>
                <a:latin typeface="Arial"/>
                <a:cs typeface="Arial"/>
              </a:rPr>
              <a:t> </a:t>
            </a:r>
            <a:r>
              <a:rPr sz="800" b="1" kern="0" dirty="0">
                <a:solidFill>
                  <a:sysClr val="windowText" lastClr="000000"/>
                </a:solidFill>
                <a:latin typeface="Arial"/>
                <a:cs typeface="Arial"/>
              </a:rPr>
              <a:t>Engineering</a:t>
            </a:r>
            <a:r>
              <a:rPr sz="800" b="1" kern="0" spc="135" dirty="0">
                <a:solidFill>
                  <a:sysClr val="windowText" lastClr="000000"/>
                </a:solidFill>
                <a:latin typeface="Arial"/>
                <a:cs typeface="Arial"/>
              </a:rPr>
              <a:t> </a:t>
            </a:r>
            <a:r>
              <a:rPr sz="800" b="1" kern="0" dirty="0">
                <a:solidFill>
                  <a:sysClr val="windowText" lastClr="000000"/>
                </a:solidFill>
                <a:latin typeface="Arial"/>
                <a:cs typeface="Arial"/>
              </a:rPr>
              <a:t>and</a:t>
            </a:r>
            <a:r>
              <a:rPr sz="800" b="1" kern="0" spc="215" dirty="0">
                <a:solidFill>
                  <a:sysClr val="windowText" lastClr="000000"/>
                </a:solidFill>
                <a:latin typeface="Arial"/>
                <a:cs typeface="Arial"/>
              </a:rPr>
              <a:t> </a:t>
            </a:r>
            <a:r>
              <a:rPr sz="800" b="1" kern="0" spc="-10" dirty="0">
                <a:solidFill>
                  <a:sysClr val="windowText" lastClr="000000"/>
                </a:solidFill>
                <a:latin typeface="Arial"/>
                <a:cs typeface="Arial"/>
              </a:rPr>
              <a:t>Mathematics)</a:t>
            </a:r>
            <a:endParaRPr sz="800" kern="0">
              <a:solidFill>
                <a:sysClr val="windowText" lastClr="000000"/>
              </a:solidFill>
              <a:latin typeface="Arial"/>
              <a:cs typeface="Arial"/>
            </a:endParaRPr>
          </a:p>
        </p:txBody>
      </p:sp>
      <p:sp>
        <p:nvSpPr>
          <p:cNvPr id="16" name="object 16"/>
          <p:cNvSpPr txBox="1"/>
          <p:nvPr/>
        </p:nvSpPr>
        <p:spPr>
          <a:xfrm>
            <a:off x="6425566" y="1959610"/>
            <a:ext cx="923925" cy="136576"/>
          </a:xfrm>
          <a:prstGeom prst="rect">
            <a:avLst/>
          </a:prstGeom>
        </p:spPr>
        <p:txBody>
          <a:bodyPr vert="horz" wrap="square" lIns="0" tIns="13335" rIns="0" bIns="0" rtlCol="0">
            <a:spAutoFit/>
          </a:bodyPr>
          <a:lstStyle/>
          <a:p>
            <a:pPr marL="12700">
              <a:spcBef>
                <a:spcPts val="105"/>
              </a:spcBef>
            </a:pPr>
            <a:r>
              <a:rPr sz="800" b="1" kern="0" dirty="0">
                <a:solidFill>
                  <a:sysClr val="windowText" lastClr="000000"/>
                </a:solidFill>
                <a:latin typeface="Arial"/>
                <a:cs typeface="Arial"/>
              </a:rPr>
              <a:t>School</a:t>
            </a:r>
            <a:r>
              <a:rPr sz="800" b="1" kern="0" spc="110" dirty="0">
                <a:solidFill>
                  <a:sysClr val="windowText" lastClr="000000"/>
                </a:solidFill>
                <a:latin typeface="Arial"/>
                <a:cs typeface="Arial"/>
              </a:rPr>
              <a:t> </a:t>
            </a:r>
            <a:r>
              <a:rPr sz="800" b="1" kern="0" spc="-10" dirty="0">
                <a:solidFill>
                  <a:sysClr val="windowText" lastClr="000000"/>
                </a:solidFill>
                <a:latin typeface="Arial"/>
                <a:cs typeface="Arial"/>
              </a:rPr>
              <a:t>Strategies</a:t>
            </a:r>
            <a:endParaRPr sz="800" kern="0">
              <a:solidFill>
                <a:sysClr val="windowText" lastClr="000000"/>
              </a:solidFill>
              <a:latin typeface="Arial"/>
              <a:cs typeface="Arial"/>
            </a:endParaRPr>
          </a:p>
        </p:txBody>
      </p:sp>
      <p:sp>
        <p:nvSpPr>
          <p:cNvPr id="17" name="object 17"/>
          <p:cNvSpPr txBox="1"/>
          <p:nvPr/>
        </p:nvSpPr>
        <p:spPr>
          <a:xfrm>
            <a:off x="9530334" y="1965707"/>
            <a:ext cx="901065" cy="253339"/>
          </a:xfrm>
          <a:prstGeom prst="rect">
            <a:avLst/>
          </a:prstGeom>
        </p:spPr>
        <p:txBody>
          <a:bodyPr vert="horz" wrap="square" lIns="0" tIns="10160" rIns="0" bIns="0" rtlCol="0">
            <a:spAutoFit/>
          </a:bodyPr>
          <a:lstStyle/>
          <a:p>
            <a:pPr marL="218440" marR="5080" indent="-206375">
              <a:lnSpc>
                <a:spcPct val="102499"/>
              </a:lnSpc>
              <a:spcBef>
                <a:spcPts val="80"/>
              </a:spcBef>
            </a:pPr>
            <a:r>
              <a:rPr sz="800" b="1" kern="0" dirty="0">
                <a:solidFill>
                  <a:sysClr val="windowText" lastClr="000000"/>
                </a:solidFill>
                <a:latin typeface="Arial"/>
                <a:cs typeface="Arial"/>
              </a:rPr>
              <a:t>Key</a:t>
            </a:r>
            <a:r>
              <a:rPr sz="800" b="1" kern="0" spc="65" dirty="0">
                <a:solidFill>
                  <a:sysClr val="windowText" lastClr="000000"/>
                </a:solidFill>
                <a:latin typeface="Arial"/>
                <a:cs typeface="Arial"/>
              </a:rPr>
              <a:t> </a:t>
            </a:r>
            <a:r>
              <a:rPr sz="800" b="1" kern="0" spc="-10" dirty="0">
                <a:solidFill>
                  <a:sysClr val="windowText" lastClr="000000"/>
                </a:solidFill>
                <a:latin typeface="Arial"/>
                <a:cs typeface="Arial"/>
              </a:rPr>
              <a:t>Performance Measures</a:t>
            </a:r>
            <a:endParaRPr sz="800" kern="0">
              <a:solidFill>
                <a:sysClr val="windowText" lastClr="000000"/>
              </a:solidFill>
              <a:latin typeface="Arial"/>
              <a:cs typeface="Arial"/>
            </a:endParaRPr>
          </a:p>
        </p:txBody>
      </p:sp>
      <p:pic>
        <p:nvPicPr>
          <p:cNvPr id="18" name="object 18"/>
          <p:cNvPicPr/>
          <p:nvPr/>
        </p:nvPicPr>
        <p:blipFill>
          <a:blip r:embed="rId2" cstate="print"/>
          <a:stretch>
            <a:fillRect/>
          </a:stretch>
        </p:blipFill>
        <p:spPr>
          <a:xfrm>
            <a:off x="1726565" y="2840762"/>
            <a:ext cx="433603" cy="306171"/>
          </a:xfrm>
          <a:prstGeom prst="rect">
            <a:avLst/>
          </a:prstGeom>
        </p:spPr>
      </p:pic>
      <p:pic>
        <p:nvPicPr>
          <p:cNvPr id="19" name="object 19"/>
          <p:cNvPicPr/>
          <p:nvPr/>
        </p:nvPicPr>
        <p:blipFill>
          <a:blip r:embed="rId3" cstate="print"/>
          <a:stretch>
            <a:fillRect/>
          </a:stretch>
        </p:blipFill>
        <p:spPr>
          <a:xfrm>
            <a:off x="1787525" y="6140183"/>
            <a:ext cx="248754" cy="249554"/>
          </a:xfrm>
          <a:prstGeom prst="rect">
            <a:avLst/>
          </a:prstGeom>
        </p:spPr>
      </p:pic>
      <p:pic>
        <p:nvPicPr>
          <p:cNvPr id="20" name="object 20"/>
          <p:cNvPicPr/>
          <p:nvPr/>
        </p:nvPicPr>
        <p:blipFill>
          <a:blip r:embed="rId4" cstate="print"/>
          <a:stretch>
            <a:fillRect/>
          </a:stretch>
        </p:blipFill>
        <p:spPr>
          <a:xfrm>
            <a:off x="1753870" y="4460328"/>
            <a:ext cx="359410" cy="355130"/>
          </a:xfrm>
          <a:prstGeom prst="rect">
            <a:avLst/>
          </a:prstGeom>
        </p:spPr>
      </p:pic>
      <p:pic>
        <p:nvPicPr>
          <p:cNvPr id="21" name="object 21"/>
          <p:cNvPicPr/>
          <p:nvPr/>
        </p:nvPicPr>
        <p:blipFill>
          <a:blip r:embed="rId5" cstate="print"/>
          <a:stretch>
            <a:fillRect/>
          </a:stretch>
        </p:blipFill>
        <p:spPr>
          <a:xfrm>
            <a:off x="1759584" y="5361991"/>
            <a:ext cx="295808" cy="299719"/>
          </a:xfrm>
          <a:prstGeom prst="rect">
            <a:avLst/>
          </a:prstGeom>
        </p:spPr>
      </p:pic>
      <p:sp>
        <p:nvSpPr>
          <p:cNvPr id="22" name="object 22"/>
          <p:cNvSpPr/>
          <p:nvPr/>
        </p:nvSpPr>
        <p:spPr>
          <a:xfrm>
            <a:off x="8806180" y="4323080"/>
            <a:ext cx="576580" cy="257175"/>
          </a:xfrm>
          <a:custGeom>
            <a:avLst/>
            <a:gdLst/>
            <a:ahLst/>
            <a:cxnLst/>
            <a:rect l="l" t="t" r="r" b="b"/>
            <a:pathLst>
              <a:path w="576579" h="257175">
                <a:moveTo>
                  <a:pt x="0" y="64135"/>
                </a:moveTo>
                <a:lnTo>
                  <a:pt x="447675" y="64135"/>
                </a:lnTo>
                <a:lnTo>
                  <a:pt x="447675" y="0"/>
                </a:lnTo>
                <a:lnTo>
                  <a:pt x="576579" y="128270"/>
                </a:lnTo>
                <a:lnTo>
                  <a:pt x="447675" y="257175"/>
                </a:lnTo>
                <a:lnTo>
                  <a:pt x="447675" y="193040"/>
                </a:lnTo>
                <a:lnTo>
                  <a:pt x="0" y="193040"/>
                </a:lnTo>
                <a:lnTo>
                  <a:pt x="0" y="64135"/>
                </a:lnTo>
                <a:close/>
              </a:path>
            </a:pathLst>
          </a:custGeom>
          <a:ln w="25908">
            <a:solidFill>
              <a:srgbClr val="FF7A80"/>
            </a:solidFill>
          </a:ln>
        </p:spPr>
        <p:txBody>
          <a:bodyPr wrap="square" lIns="0" tIns="0" rIns="0" bIns="0" rtlCol="0"/>
          <a:lstStyle/>
          <a:p>
            <a:endParaRPr kern="0">
              <a:solidFill>
                <a:sysClr val="windowText" lastClr="000000"/>
              </a:solidFill>
            </a:endParaRPr>
          </a:p>
        </p:txBody>
      </p:sp>
      <p:sp>
        <p:nvSpPr>
          <p:cNvPr id="23" name="object 23"/>
          <p:cNvSpPr/>
          <p:nvPr/>
        </p:nvSpPr>
        <p:spPr>
          <a:xfrm>
            <a:off x="8788401" y="3054223"/>
            <a:ext cx="575945" cy="257810"/>
          </a:xfrm>
          <a:custGeom>
            <a:avLst/>
            <a:gdLst/>
            <a:ahLst/>
            <a:cxnLst/>
            <a:rect l="l" t="t" r="r" b="b"/>
            <a:pathLst>
              <a:path w="575945" h="257810">
                <a:moveTo>
                  <a:pt x="0" y="64135"/>
                </a:moveTo>
                <a:lnTo>
                  <a:pt x="447040" y="64135"/>
                </a:lnTo>
                <a:lnTo>
                  <a:pt x="447040" y="0"/>
                </a:lnTo>
                <a:lnTo>
                  <a:pt x="575945" y="128904"/>
                </a:lnTo>
                <a:lnTo>
                  <a:pt x="447040" y="257810"/>
                </a:lnTo>
                <a:lnTo>
                  <a:pt x="447040" y="193039"/>
                </a:lnTo>
                <a:lnTo>
                  <a:pt x="0" y="193039"/>
                </a:lnTo>
                <a:lnTo>
                  <a:pt x="0" y="64135"/>
                </a:lnTo>
                <a:close/>
              </a:path>
            </a:pathLst>
          </a:custGeom>
          <a:ln w="25908">
            <a:solidFill>
              <a:srgbClr val="F79446"/>
            </a:solidFill>
          </a:ln>
        </p:spPr>
        <p:txBody>
          <a:bodyPr wrap="square" lIns="0" tIns="0" rIns="0" bIns="0" rtlCol="0"/>
          <a:lstStyle/>
          <a:p>
            <a:endParaRPr kern="0">
              <a:solidFill>
                <a:sysClr val="windowText" lastClr="000000"/>
              </a:solidFill>
            </a:endParaRPr>
          </a:p>
        </p:txBody>
      </p:sp>
      <p:sp>
        <p:nvSpPr>
          <p:cNvPr id="24" name="object 24"/>
          <p:cNvSpPr/>
          <p:nvPr/>
        </p:nvSpPr>
        <p:spPr>
          <a:xfrm>
            <a:off x="8737600" y="6197601"/>
            <a:ext cx="645160" cy="252729"/>
          </a:xfrm>
          <a:custGeom>
            <a:avLst/>
            <a:gdLst/>
            <a:ahLst/>
            <a:cxnLst/>
            <a:rect l="l" t="t" r="r" b="b"/>
            <a:pathLst>
              <a:path w="645159" h="252729">
                <a:moveTo>
                  <a:pt x="0" y="62865"/>
                </a:moveTo>
                <a:lnTo>
                  <a:pt x="518159" y="62865"/>
                </a:lnTo>
                <a:lnTo>
                  <a:pt x="518159" y="0"/>
                </a:lnTo>
                <a:lnTo>
                  <a:pt x="645159" y="126365"/>
                </a:lnTo>
                <a:lnTo>
                  <a:pt x="518159" y="252729"/>
                </a:lnTo>
                <a:lnTo>
                  <a:pt x="518159" y="189229"/>
                </a:lnTo>
                <a:lnTo>
                  <a:pt x="0" y="189229"/>
                </a:lnTo>
                <a:lnTo>
                  <a:pt x="0" y="62865"/>
                </a:lnTo>
                <a:close/>
              </a:path>
            </a:pathLst>
          </a:custGeom>
          <a:ln w="25908">
            <a:solidFill>
              <a:srgbClr val="7D7D7D"/>
            </a:solidFill>
          </a:ln>
        </p:spPr>
        <p:txBody>
          <a:bodyPr wrap="square" lIns="0" tIns="0" rIns="0" bIns="0" rtlCol="0"/>
          <a:lstStyle/>
          <a:p>
            <a:endParaRPr kern="0">
              <a:solidFill>
                <a:sysClr val="windowText" lastClr="000000"/>
              </a:solidFill>
            </a:endParaRPr>
          </a:p>
        </p:txBody>
      </p:sp>
      <p:sp>
        <p:nvSpPr>
          <p:cNvPr id="25" name="object 25"/>
          <p:cNvSpPr/>
          <p:nvPr/>
        </p:nvSpPr>
        <p:spPr>
          <a:xfrm>
            <a:off x="8737600" y="5299710"/>
            <a:ext cx="645160" cy="252729"/>
          </a:xfrm>
          <a:custGeom>
            <a:avLst/>
            <a:gdLst/>
            <a:ahLst/>
            <a:cxnLst/>
            <a:rect l="l" t="t" r="r" b="b"/>
            <a:pathLst>
              <a:path w="645159" h="252729">
                <a:moveTo>
                  <a:pt x="0" y="63499"/>
                </a:moveTo>
                <a:lnTo>
                  <a:pt x="518159" y="63499"/>
                </a:lnTo>
                <a:lnTo>
                  <a:pt x="518159" y="0"/>
                </a:lnTo>
                <a:lnTo>
                  <a:pt x="645159" y="126364"/>
                </a:lnTo>
                <a:lnTo>
                  <a:pt x="518159" y="252729"/>
                </a:lnTo>
                <a:lnTo>
                  <a:pt x="518159" y="189864"/>
                </a:lnTo>
                <a:lnTo>
                  <a:pt x="0" y="189864"/>
                </a:lnTo>
                <a:lnTo>
                  <a:pt x="0" y="63499"/>
                </a:lnTo>
                <a:close/>
              </a:path>
            </a:pathLst>
          </a:custGeom>
          <a:ln w="25908">
            <a:solidFill>
              <a:srgbClr val="528235"/>
            </a:solidFill>
          </a:ln>
        </p:spPr>
        <p:txBody>
          <a:bodyPr wrap="square" lIns="0" tIns="0" rIns="0" bIns="0" rtlCol="0"/>
          <a:lstStyle/>
          <a:p>
            <a:endParaRPr kern="0">
              <a:solidFill>
                <a:sysClr val="windowText" lastClr="000000"/>
              </a:solidFill>
            </a:endParaRPr>
          </a:p>
        </p:txBody>
      </p:sp>
      <p:grpSp>
        <p:nvGrpSpPr>
          <p:cNvPr id="26" name="object 26"/>
          <p:cNvGrpSpPr/>
          <p:nvPr/>
        </p:nvGrpSpPr>
        <p:grpSpPr>
          <a:xfrm>
            <a:off x="2297748" y="5981461"/>
            <a:ext cx="2040255" cy="889635"/>
            <a:chOff x="773747" y="5981460"/>
            <a:chExt cx="2040255" cy="889635"/>
          </a:xfrm>
        </p:grpSpPr>
        <p:sp>
          <p:nvSpPr>
            <p:cNvPr id="27" name="object 27"/>
            <p:cNvSpPr/>
            <p:nvPr/>
          </p:nvSpPr>
          <p:spPr>
            <a:xfrm>
              <a:off x="2158365" y="6418021"/>
              <a:ext cx="642620" cy="252729"/>
            </a:xfrm>
            <a:custGeom>
              <a:avLst/>
              <a:gdLst/>
              <a:ahLst/>
              <a:cxnLst/>
              <a:rect l="l" t="t" r="r" b="b"/>
              <a:pathLst>
                <a:path w="642619" h="252729">
                  <a:moveTo>
                    <a:pt x="0" y="62865"/>
                  </a:moveTo>
                  <a:lnTo>
                    <a:pt x="516255" y="62865"/>
                  </a:lnTo>
                  <a:lnTo>
                    <a:pt x="516255" y="0"/>
                  </a:lnTo>
                  <a:lnTo>
                    <a:pt x="642620" y="126365"/>
                  </a:lnTo>
                  <a:lnTo>
                    <a:pt x="516255" y="252730"/>
                  </a:lnTo>
                  <a:lnTo>
                    <a:pt x="516255" y="189230"/>
                  </a:lnTo>
                  <a:lnTo>
                    <a:pt x="0" y="189230"/>
                  </a:lnTo>
                  <a:lnTo>
                    <a:pt x="0" y="62865"/>
                  </a:lnTo>
                  <a:close/>
                </a:path>
              </a:pathLst>
            </a:custGeom>
            <a:ln w="25908">
              <a:solidFill>
                <a:srgbClr val="7D7D7D"/>
              </a:solidFill>
            </a:ln>
          </p:spPr>
          <p:txBody>
            <a:bodyPr wrap="square" lIns="0" tIns="0" rIns="0" bIns="0" rtlCol="0"/>
            <a:lstStyle/>
            <a:p>
              <a:endParaRPr kern="0">
                <a:solidFill>
                  <a:sysClr val="windowText" lastClr="000000"/>
                </a:solidFill>
              </a:endParaRPr>
            </a:p>
          </p:txBody>
        </p:sp>
        <p:sp>
          <p:nvSpPr>
            <p:cNvPr id="28" name="object 28"/>
            <p:cNvSpPr/>
            <p:nvPr/>
          </p:nvSpPr>
          <p:spPr>
            <a:xfrm>
              <a:off x="786764" y="5994477"/>
              <a:ext cx="1853564" cy="863600"/>
            </a:xfrm>
            <a:custGeom>
              <a:avLst/>
              <a:gdLst/>
              <a:ahLst/>
              <a:cxnLst/>
              <a:rect l="l" t="t" r="r" b="b"/>
              <a:pathLst>
                <a:path w="1853564" h="863600">
                  <a:moveTo>
                    <a:pt x="1853564" y="0"/>
                  </a:moveTo>
                  <a:lnTo>
                    <a:pt x="0" y="0"/>
                  </a:lnTo>
                  <a:lnTo>
                    <a:pt x="0" y="863519"/>
                  </a:lnTo>
                  <a:lnTo>
                    <a:pt x="1853564" y="863519"/>
                  </a:lnTo>
                  <a:lnTo>
                    <a:pt x="1853564" y="0"/>
                  </a:lnTo>
                  <a:close/>
                </a:path>
              </a:pathLst>
            </a:custGeom>
            <a:solidFill>
              <a:srgbClr val="BDBDBD"/>
            </a:solidFill>
          </p:spPr>
          <p:txBody>
            <a:bodyPr wrap="square" lIns="0" tIns="0" rIns="0" bIns="0" rtlCol="0"/>
            <a:lstStyle/>
            <a:p>
              <a:endParaRPr kern="0">
                <a:solidFill>
                  <a:sysClr val="windowText" lastClr="000000"/>
                </a:solidFill>
              </a:endParaRPr>
            </a:p>
          </p:txBody>
        </p:sp>
        <p:sp>
          <p:nvSpPr>
            <p:cNvPr id="29" name="object 29"/>
            <p:cNvSpPr/>
            <p:nvPr/>
          </p:nvSpPr>
          <p:spPr>
            <a:xfrm>
              <a:off x="786764" y="5994477"/>
              <a:ext cx="1853564" cy="863600"/>
            </a:xfrm>
            <a:custGeom>
              <a:avLst/>
              <a:gdLst/>
              <a:ahLst/>
              <a:cxnLst/>
              <a:rect l="l" t="t" r="r" b="b"/>
              <a:pathLst>
                <a:path w="1853564" h="863600">
                  <a:moveTo>
                    <a:pt x="1853564" y="863519"/>
                  </a:moveTo>
                  <a:lnTo>
                    <a:pt x="1853564" y="0"/>
                  </a:lnTo>
                  <a:lnTo>
                    <a:pt x="0" y="0"/>
                  </a:lnTo>
                  <a:lnTo>
                    <a:pt x="0" y="863519"/>
                  </a:lnTo>
                </a:path>
              </a:pathLst>
            </a:custGeom>
            <a:ln w="25908">
              <a:solidFill>
                <a:srgbClr val="7D7D7D"/>
              </a:solidFill>
            </a:ln>
          </p:spPr>
          <p:txBody>
            <a:bodyPr wrap="square" lIns="0" tIns="0" rIns="0" bIns="0" rtlCol="0"/>
            <a:lstStyle/>
            <a:p>
              <a:endParaRPr kern="0">
                <a:solidFill>
                  <a:sysClr val="windowText" lastClr="000000"/>
                </a:solidFill>
              </a:endParaRPr>
            </a:p>
          </p:txBody>
        </p:sp>
      </p:grpSp>
      <p:sp>
        <p:nvSpPr>
          <p:cNvPr id="30" name="object 30"/>
          <p:cNvSpPr txBox="1"/>
          <p:nvPr/>
        </p:nvSpPr>
        <p:spPr>
          <a:xfrm>
            <a:off x="2323719" y="6142432"/>
            <a:ext cx="1828164" cy="594995"/>
          </a:xfrm>
          <a:prstGeom prst="rect">
            <a:avLst/>
          </a:prstGeom>
        </p:spPr>
        <p:txBody>
          <a:bodyPr vert="horz" wrap="square" lIns="0" tIns="17780" rIns="0" bIns="0" rtlCol="0">
            <a:spAutoFit/>
          </a:bodyPr>
          <a:lstStyle/>
          <a:p>
            <a:pPr marL="306705" marR="427355" indent="-230504">
              <a:lnSpc>
                <a:spcPts val="950"/>
              </a:lnSpc>
              <a:spcBef>
                <a:spcPts val="140"/>
              </a:spcBef>
              <a:buFontTx/>
              <a:buAutoNum type="arabicPeriod" startAt="11"/>
              <a:tabLst>
                <a:tab pos="307340" algn="l"/>
              </a:tabLst>
            </a:pPr>
            <a:r>
              <a:rPr sz="800" b="1" kern="0" dirty="0">
                <a:solidFill>
                  <a:sysClr val="windowText" lastClr="000000"/>
                </a:solidFill>
                <a:latin typeface="Arial"/>
                <a:cs typeface="Arial"/>
              </a:rPr>
              <a:t>Inform</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and</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engage</a:t>
            </a:r>
            <a:r>
              <a:rPr sz="800" b="1" kern="0" spc="-10" dirty="0">
                <a:solidFill>
                  <a:sysClr val="windowText" lastClr="000000"/>
                </a:solidFill>
                <a:latin typeface="Arial"/>
                <a:cs typeface="Arial"/>
              </a:rPr>
              <a:t> </a:t>
            </a:r>
            <a:r>
              <a:rPr sz="800" b="1" kern="0" spc="-25" dirty="0">
                <a:solidFill>
                  <a:sysClr val="windowText" lastClr="000000"/>
                </a:solidFill>
                <a:latin typeface="Arial"/>
                <a:cs typeface="Arial"/>
              </a:rPr>
              <a:t>the</a:t>
            </a:r>
            <a:r>
              <a:rPr sz="800" b="1" kern="0" dirty="0">
                <a:solidFill>
                  <a:sysClr val="windowText" lastClr="000000"/>
                </a:solidFill>
                <a:latin typeface="Arial"/>
                <a:cs typeface="Arial"/>
              </a:rPr>
              <a:t> school</a:t>
            </a:r>
            <a:r>
              <a:rPr sz="800" b="1" kern="0" spc="-10" dirty="0">
                <a:solidFill>
                  <a:sysClr val="windowText" lastClr="000000"/>
                </a:solidFill>
                <a:latin typeface="Arial"/>
                <a:cs typeface="Arial"/>
              </a:rPr>
              <a:t> community</a:t>
            </a:r>
            <a:endParaRPr sz="800" kern="0">
              <a:solidFill>
                <a:sysClr val="windowText" lastClr="000000"/>
              </a:solidFill>
              <a:latin typeface="Arial"/>
              <a:cs typeface="Arial"/>
            </a:endParaRPr>
          </a:p>
          <a:p>
            <a:pPr marL="315595" marR="118745" indent="-231775">
              <a:lnSpc>
                <a:spcPct val="105000"/>
              </a:lnSpc>
              <a:spcBef>
                <a:spcPts val="520"/>
              </a:spcBef>
              <a:buFontTx/>
              <a:buAutoNum type="arabicPeriod" startAt="11"/>
              <a:tabLst>
                <a:tab pos="313690" algn="l"/>
              </a:tabLst>
            </a:pPr>
            <a:r>
              <a:rPr sz="800" b="1" kern="0" dirty="0">
                <a:solidFill>
                  <a:sysClr val="windowText" lastClr="000000"/>
                </a:solidFill>
                <a:latin typeface="Arial"/>
                <a:cs typeface="Arial"/>
              </a:rPr>
              <a:t>Develop</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a</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positive,</a:t>
            </a:r>
            <a:r>
              <a:rPr sz="800" b="1" kern="0" spc="10" dirty="0">
                <a:solidFill>
                  <a:sysClr val="windowText" lastClr="000000"/>
                </a:solidFill>
                <a:latin typeface="Arial"/>
                <a:cs typeface="Arial"/>
              </a:rPr>
              <a:t> </a:t>
            </a:r>
            <a:r>
              <a:rPr sz="800" b="1" kern="0" spc="-10" dirty="0">
                <a:solidFill>
                  <a:sysClr val="windowText" lastClr="000000"/>
                </a:solidFill>
                <a:latin typeface="Arial"/>
                <a:cs typeface="Arial"/>
              </a:rPr>
              <a:t>informed </a:t>
            </a:r>
            <a:r>
              <a:rPr sz="800" b="1" kern="0" dirty="0">
                <a:solidFill>
                  <a:sysClr val="windowText" lastClr="000000"/>
                </a:solidFill>
                <a:latin typeface="Arial"/>
                <a:cs typeface="Arial"/>
              </a:rPr>
              <a:t>and</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engaged</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school</a:t>
            </a:r>
            <a:r>
              <a:rPr sz="800" b="1" kern="0" spc="-20" dirty="0">
                <a:solidFill>
                  <a:sysClr val="windowText" lastClr="000000"/>
                </a:solidFill>
                <a:latin typeface="Arial"/>
                <a:cs typeface="Arial"/>
              </a:rPr>
              <a:t> </a:t>
            </a:r>
            <a:r>
              <a:rPr sz="800" b="1" kern="0" spc="-10" dirty="0">
                <a:solidFill>
                  <a:sysClr val="windowText" lastClr="000000"/>
                </a:solidFill>
                <a:latin typeface="Arial"/>
                <a:cs typeface="Arial"/>
              </a:rPr>
              <a:t>culture</a:t>
            </a:r>
            <a:endParaRPr sz="800" kern="0">
              <a:solidFill>
                <a:sysClr val="windowText" lastClr="000000"/>
              </a:solidFill>
              <a:latin typeface="Arial"/>
              <a:cs typeface="Arial"/>
            </a:endParaRPr>
          </a:p>
        </p:txBody>
      </p:sp>
      <p:grpSp>
        <p:nvGrpSpPr>
          <p:cNvPr id="31" name="object 31"/>
          <p:cNvGrpSpPr/>
          <p:nvPr/>
        </p:nvGrpSpPr>
        <p:grpSpPr>
          <a:xfrm>
            <a:off x="2304097" y="3022536"/>
            <a:ext cx="2044064" cy="2049780"/>
            <a:chOff x="780097" y="3022536"/>
            <a:chExt cx="2044064" cy="2049780"/>
          </a:xfrm>
        </p:grpSpPr>
        <p:sp>
          <p:nvSpPr>
            <p:cNvPr id="32" name="object 32"/>
            <p:cNvSpPr/>
            <p:nvPr/>
          </p:nvSpPr>
          <p:spPr>
            <a:xfrm>
              <a:off x="2225674" y="4529073"/>
              <a:ext cx="575945" cy="257810"/>
            </a:xfrm>
            <a:custGeom>
              <a:avLst/>
              <a:gdLst/>
              <a:ahLst/>
              <a:cxnLst/>
              <a:rect l="l" t="t" r="r" b="b"/>
              <a:pathLst>
                <a:path w="575944" h="257810">
                  <a:moveTo>
                    <a:pt x="0" y="64769"/>
                  </a:moveTo>
                  <a:lnTo>
                    <a:pt x="447675" y="64769"/>
                  </a:lnTo>
                  <a:lnTo>
                    <a:pt x="447675" y="0"/>
                  </a:lnTo>
                  <a:lnTo>
                    <a:pt x="575944" y="128905"/>
                  </a:lnTo>
                  <a:lnTo>
                    <a:pt x="447675" y="257809"/>
                  </a:lnTo>
                  <a:lnTo>
                    <a:pt x="447675" y="193675"/>
                  </a:lnTo>
                  <a:lnTo>
                    <a:pt x="0" y="193675"/>
                  </a:lnTo>
                  <a:lnTo>
                    <a:pt x="0" y="64769"/>
                  </a:lnTo>
                  <a:close/>
                </a:path>
              </a:pathLst>
            </a:custGeom>
            <a:ln w="25908">
              <a:solidFill>
                <a:srgbClr val="FF7A80"/>
              </a:solidFill>
            </a:ln>
          </p:spPr>
          <p:txBody>
            <a:bodyPr wrap="square" lIns="0" tIns="0" rIns="0" bIns="0" rtlCol="0"/>
            <a:lstStyle/>
            <a:p>
              <a:endParaRPr kern="0">
                <a:solidFill>
                  <a:sysClr val="windowText" lastClr="000000"/>
                </a:solidFill>
              </a:endParaRPr>
            </a:p>
          </p:txBody>
        </p:sp>
        <p:sp>
          <p:nvSpPr>
            <p:cNvPr id="33" name="object 33"/>
            <p:cNvSpPr/>
            <p:nvPr/>
          </p:nvSpPr>
          <p:spPr>
            <a:xfrm>
              <a:off x="793114" y="4152518"/>
              <a:ext cx="1847214" cy="906780"/>
            </a:xfrm>
            <a:custGeom>
              <a:avLst/>
              <a:gdLst/>
              <a:ahLst/>
              <a:cxnLst/>
              <a:rect l="l" t="t" r="r" b="b"/>
              <a:pathLst>
                <a:path w="1847214" h="906779">
                  <a:moveTo>
                    <a:pt x="0" y="906779"/>
                  </a:moveTo>
                  <a:lnTo>
                    <a:pt x="1847214" y="906779"/>
                  </a:lnTo>
                  <a:lnTo>
                    <a:pt x="1847214" y="0"/>
                  </a:lnTo>
                  <a:lnTo>
                    <a:pt x="0" y="0"/>
                  </a:lnTo>
                  <a:lnTo>
                    <a:pt x="0" y="906779"/>
                  </a:lnTo>
                  <a:close/>
                </a:path>
              </a:pathLst>
            </a:custGeom>
            <a:ln w="25907">
              <a:solidFill>
                <a:srgbClr val="E1A1A1"/>
              </a:solidFill>
            </a:ln>
          </p:spPr>
          <p:txBody>
            <a:bodyPr wrap="square" lIns="0" tIns="0" rIns="0" bIns="0" rtlCol="0"/>
            <a:lstStyle/>
            <a:p>
              <a:endParaRPr kern="0">
                <a:solidFill>
                  <a:sysClr val="windowText" lastClr="000000"/>
                </a:solidFill>
              </a:endParaRPr>
            </a:p>
          </p:txBody>
        </p:sp>
        <p:sp>
          <p:nvSpPr>
            <p:cNvPr id="34" name="object 34"/>
            <p:cNvSpPr/>
            <p:nvPr/>
          </p:nvSpPr>
          <p:spPr>
            <a:xfrm>
              <a:off x="2236470" y="3035553"/>
              <a:ext cx="574675" cy="257810"/>
            </a:xfrm>
            <a:custGeom>
              <a:avLst/>
              <a:gdLst/>
              <a:ahLst/>
              <a:cxnLst/>
              <a:rect l="l" t="t" r="r" b="b"/>
              <a:pathLst>
                <a:path w="574675" h="257810">
                  <a:moveTo>
                    <a:pt x="0" y="64770"/>
                  </a:moveTo>
                  <a:lnTo>
                    <a:pt x="445769" y="64770"/>
                  </a:lnTo>
                  <a:lnTo>
                    <a:pt x="445769" y="0"/>
                  </a:lnTo>
                  <a:lnTo>
                    <a:pt x="574675" y="128905"/>
                  </a:lnTo>
                  <a:lnTo>
                    <a:pt x="445769" y="257810"/>
                  </a:lnTo>
                  <a:lnTo>
                    <a:pt x="445769" y="193675"/>
                  </a:lnTo>
                  <a:lnTo>
                    <a:pt x="0" y="193675"/>
                  </a:lnTo>
                  <a:lnTo>
                    <a:pt x="0" y="64770"/>
                  </a:lnTo>
                  <a:close/>
                </a:path>
              </a:pathLst>
            </a:custGeom>
            <a:ln w="25908">
              <a:solidFill>
                <a:srgbClr val="F79446"/>
              </a:solidFill>
            </a:ln>
          </p:spPr>
          <p:txBody>
            <a:bodyPr wrap="square" lIns="0" tIns="0" rIns="0" bIns="0" rtlCol="0"/>
            <a:lstStyle/>
            <a:p>
              <a:endParaRPr kern="0">
                <a:solidFill>
                  <a:sysClr val="windowText" lastClr="000000"/>
                </a:solidFill>
              </a:endParaRPr>
            </a:p>
          </p:txBody>
        </p:sp>
      </p:grpSp>
      <p:sp>
        <p:nvSpPr>
          <p:cNvPr id="35" name="object 35"/>
          <p:cNvSpPr txBox="1"/>
          <p:nvPr/>
        </p:nvSpPr>
        <p:spPr>
          <a:xfrm>
            <a:off x="2318004" y="4151503"/>
            <a:ext cx="1821814" cy="916940"/>
          </a:xfrm>
          <a:prstGeom prst="rect">
            <a:avLst/>
          </a:prstGeom>
          <a:solidFill>
            <a:srgbClr val="FFD3D3"/>
          </a:solidFill>
        </p:spPr>
        <p:txBody>
          <a:bodyPr vert="horz" wrap="square" lIns="0" tIns="9525" rIns="0" bIns="0" rtlCol="0">
            <a:spAutoFit/>
          </a:bodyPr>
          <a:lstStyle/>
          <a:p>
            <a:pPr marL="318770" marR="127635" indent="-230504">
              <a:lnSpc>
                <a:spcPct val="99400"/>
              </a:lnSpc>
              <a:spcBef>
                <a:spcPts val="75"/>
              </a:spcBef>
              <a:buFontTx/>
              <a:buAutoNum type="arabicPeriod" startAt="6"/>
              <a:tabLst>
                <a:tab pos="318135" algn="l"/>
                <a:tab pos="319405" algn="l"/>
              </a:tabLst>
            </a:pPr>
            <a:r>
              <a:rPr sz="800" b="1" kern="0" dirty="0">
                <a:solidFill>
                  <a:sysClr val="windowText" lastClr="000000"/>
                </a:solidFill>
                <a:latin typeface="Arial"/>
                <a:cs typeface="Arial"/>
              </a:rPr>
              <a:t>Improve</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the</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recruitment</a:t>
            </a:r>
            <a:r>
              <a:rPr sz="800" b="1" kern="0" spc="-15" dirty="0">
                <a:solidFill>
                  <a:sysClr val="windowText" lastClr="000000"/>
                </a:solidFill>
                <a:latin typeface="Arial"/>
                <a:cs typeface="Arial"/>
              </a:rPr>
              <a:t> </a:t>
            </a:r>
            <a:r>
              <a:rPr sz="800" b="1" kern="0" spc="-25" dirty="0">
                <a:solidFill>
                  <a:sysClr val="windowText" lastClr="000000"/>
                </a:solidFill>
                <a:latin typeface="Arial"/>
                <a:cs typeface="Arial"/>
              </a:rPr>
              <a:t>and</a:t>
            </a:r>
            <a:r>
              <a:rPr sz="800" b="1" kern="0" dirty="0">
                <a:solidFill>
                  <a:sysClr val="windowText" lastClr="000000"/>
                </a:solidFill>
                <a:latin typeface="Arial"/>
                <a:cs typeface="Arial"/>
              </a:rPr>
              <a:t> retention</a:t>
            </a:r>
            <a:r>
              <a:rPr sz="800" b="1" kern="0" spc="-5" dirty="0">
                <a:solidFill>
                  <a:sysClr val="windowText" lastClr="000000"/>
                </a:solidFill>
                <a:latin typeface="Arial"/>
                <a:cs typeface="Arial"/>
              </a:rPr>
              <a:t> </a:t>
            </a:r>
            <a:r>
              <a:rPr sz="800" b="1" kern="0" dirty="0">
                <a:solidFill>
                  <a:sysClr val="windowText" lastClr="000000"/>
                </a:solidFill>
                <a:latin typeface="Arial"/>
                <a:cs typeface="Arial"/>
              </a:rPr>
              <a:t>of</a:t>
            </a:r>
            <a:r>
              <a:rPr sz="800" b="1" kern="0" spc="10" dirty="0">
                <a:solidFill>
                  <a:sysClr val="windowText" lastClr="000000"/>
                </a:solidFill>
                <a:latin typeface="Arial"/>
                <a:cs typeface="Arial"/>
              </a:rPr>
              <a:t> </a:t>
            </a:r>
            <a:r>
              <a:rPr sz="800" b="1" kern="0" spc="-10" dirty="0">
                <a:solidFill>
                  <a:sysClr val="windowText" lastClr="000000"/>
                </a:solidFill>
                <a:latin typeface="Arial"/>
                <a:cs typeface="Arial"/>
              </a:rPr>
              <a:t>high-quality teachers</a:t>
            </a:r>
            <a:endParaRPr sz="800" kern="0">
              <a:solidFill>
                <a:sysClr val="windowText" lastClr="000000"/>
              </a:solidFill>
              <a:latin typeface="Arial"/>
              <a:cs typeface="Arial"/>
            </a:endParaRPr>
          </a:p>
          <a:p>
            <a:pPr marL="318770" indent="-231140">
              <a:spcBef>
                <a:spcPts val="600"/>
              </a:spcBef>
              <a:buFontTx/>
              <a:buAutoNum type="arabicPeriod" startAt="6"/>
              <a:tabLst>
                <a:tab pos="318135" algn="l"/>
                <a:tab pos="319405" algn="l"/>
              </a:tabLst>
            </a:pPr>
            <a:r>
              <a:rPr sz="800" b="1" kern="0" dirty="0">
                <a:solidFill>
                  <a:sysClr val="windowText" lastClr="000000"/>
                </a:solidFill>
                <a:latin typeface="Arial"/>
                <a:cs typeface="Arial"/>
              </a:rPr>
              <a:t>Build</a:t>
            </a:r>
            <a:r>
              <a:rPr sz="800" b="1" kern="0" spc="-30" dirty="0">
                <a:solidFill>
                  <a:sysClr val="windowText" lastClr="000000"/>
                </a:solidFill>
                <a:latin typeface="Arial"/>
                <a:cs typeface="Arial"/>
              </a:rPr>
              <a:t> </a:t>
            </a:r>
            <a:r>
              <a:rPr sz="800" b="1" kern="0" dirty="0">
                <a:solidFill>
                  <a:sysClr val="windowText" lastClr="000000"/>
                </a:solidFill>
                <a:latin typeface="Arial"/>
                <a:cs typeface="Arial"/>
              </a:rPr>
              <a:t>Teacher</a:t>
            </a:r>
            <a:r>
              <a:rPr sz="800" b="1" kern="0" spc="-15" dirty="0">
                <a:solidFill>
                  <a:sysClr val="windowText" lastClr="000000"/>
                </a:solidFill>
                <a:latin typeface="Arial"/>
                <a:cs typeface="Arial"/>
              </a:rPr>
              <a:t> </a:t>
            </a:r>
            <a:r>
              <a:rPr sz="800" b="1" kern="0" spc="-10" dirty="0">
                <a:solidFill>
                  <a:sysClr val="windowText" lastClr="000000"/>
                </a:solidFill>
                <a:latin typeface="Arial"/>
                <a:cs typeface="Arial"/>
              </a:rPr>
              <a:t>Capacity</a:t>
            </a:r>
            <a:endParaRPr sz="800" kern="0">
              <a:solidFill>
                <a:sysClr val="windowText" lastClr="000000"/>
              </a:solidFill>
              <a:latin typeface="Arial"/>
              <a:cs typeface="Arial"/>
            </a:endParaRPr>
          </a:p>
          <a:p>
            <a:pPr marL="318770" marR="194310" indent="-230504">
              <a:spcBef>
                <a:spcPts val="600"/>
              </a:spcBef>
              <a:buFontTx/>
              <a:buAutoNum type="arabicPeriod" startAt="6"/>
              <a:tabLst>
                <a:tab pos="318135" algn="l"/>
                <a:tab pos="319405" algn="l"/>
              </a:tabLst>
            </a:pPr>
            <a:r>
              <a:rPr sz="800" b="1" kern="0" dirty="0">
                <a:solidFill>
                  <a:sysClr val="windowText" lastClr="000000"/>
                </a:solidFill>
                <a:latin typeface="Arial"/>
                <a:cs typeface="Arial"/>
              </a:rPr>
              <a:t>Expand</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school</a:t>
            </a:r>
            <a:r>
              <a:rPr sz="800" b="1" kern="0" spc="-15" dirty="0">
                <a:solidFill>
                  <a:sysClr val="windowText" lastClr="000000"/>
                </a:solidFill>
                <a:latin typeface="Arial"/>
                <a:cs typeface="Arial"/>
              </a:rPr>
              <a:t> </a:t>
            </a:r>
            <a:r>
              <a:rPr sz="800" b="1" kern="0" spc="-10" dirty="0">
                <a:solidFill>
                  <a:sysClr val="windowText" lastClr="000000"/>
                </a:solidFill>
                <a:latin typeface="Arial"/>
                <a:cs typeface="Arial"/>
              </a:rPr>
              <a:t>leadership development</a:t>
            </a:r>
            <a:r>
              <a:rPr sz="800" b="1" kern="0" spc="30" dirty="0">
                <a:solidFill>
                  <a:sysClr val="windowText" lastClr="000000"/>
                </a:solidFill>
                <a:latin typeface="Arial"/>
                <a:cs typeface="Arial"/>
              </a:rPr>
              <a:t> </a:t>
            </a:r>
            <a:r>
              <a:rPr sz="800" b="1" kern="0" spc="-10" dirty="0">
                <a:solidFill>
                  <a:sysClr val="windowText" lastClr="000000"/>
                </a:solidFill>
                <a:latin typeface="Arial"/>
                <a:cs typeface="Arial"/>
              </a:rPr>
              <a:t>opportunities</a:t>
            </a:r>
            <a:endParaRPr sz="800" kern="0">
              <a:solidFill>
                <a:sysClr val="windowText" lastClr="000000"/>
              </a:solidFill>
              <a:latin typeface="Arial"/>
              <a:cs typeface="Arial"/>
            </a:endParaRPr>
          </a:p>
        </p:txBody>
      </p:sp>
      <p:sp>
        <p:nvSpPr>
          <p:cNvPr id="36" name="object 36"/>
          <p:cNvSpPr/>
          <p:nvPr/>
        </p:nvSpPr>
        <p:spPr>
          <a:xfrm>
            <a:off x="2305050" y="2125598"/>
            <a:ext cx="1847214" cy="1998980"/>
          </a:xfrm>
          <a:custGeom>
            <a:avLst/>
            <a:gdLst/>
            <a:ahLst/>
            <a:cxnLst/>
            <a:rect l="l" t="t" r="r" b="b"/>
            <a:pathLst>
              <a:path w="1847214" h="1998979">
                <a:moveTo>
                  <a:pt x="0" y="1998980"/>
                </a:moveTo>
                <a:lnTo>
                  <a:pt x="1847214" y="1998980"/>
                </a:lnTo>
                <a:lnTo>
                  <a:pt x="1847214" y="0"/>
                </a:lnTo>
                <a:lnTo>
                  <a:pt x="0" y="0"/>
                </a:lnTo>
                <a:lnTo>
                  <a:pt x="0" y="1998980"/>
                </a:lnTo>
                <a:close/>
              </a:path>
            </a:pathLst>
          </a:custGeom>
          <a:ln w="25908">
            <a:solidFill>
              <a:srgbClr val="FFC000"/>
            </a:solidFill>
          </a:ln>
        </p:spPr>
        <p:txBody>
          <a:bodyPr wrap="square" lIns="0" tIns="0" rIns="0" bIns="0" rtlCol="0"/>
          <a:lstStyle/>
          <a:p>
            <a:endParaRPr kern="0">
              <a:solidFill>
                <a:sysClr val="windowText" lastClr="000000"/>
              </a:solidFill>
            </a:endParaRPr>
          </a:p>
        </p:txBody>
      </p:sp>
      <p:sp>
        <p:nvSpPr>
          <p:cNvPr id="37" name="object 37"/>
          <p:cNvSpPr txBox="1"/>
          <p:nvPr/>
        </p:nvSpPr>
        <p:spPr>
          <a:xfrm>
            <a:off x="2318004" y="2138552"/>
            <a:ext cx="1821814" cy="1987550"/>
          </a:xfrm>
          <a:prstGeom prst="rect">
            <a:avLst/>
          </a:prstGeom>
          <a:solidFill>
            <a:srgbClr val="FFE989"/>
          </a:solidFill>
        </p:spPr>
        <p:txBody>
          <a:bodyPr vert="horz" wrap="square" lIns="0" tIns="21590" rIns="0" bIns="0" rtlCol="0">
            <a:spAutoFit/>
          </a:bodyPr>
          <a:lstStyle/>
          <a:p>
            <a:pPr marL="306070" indent="-229235">
              <a:spcBef>
                <a:spcPts val="170"/>
              </a:spcBef>
              <a:buFontTx/>
              <a:buAutoNum type="arabicPeriod"/>
              <a:tabLst>
                <a:tab pos="306070" algn="l"/>
                <a:tab pos="306705" algn="l"/>
              </a:tabLst>
            </a:pPr>
            <a:r>
              <a:rPr sz="800" b="1" kern="0" dirty="0">
                <a:solidFill>
                  <a:sysClr val="windowText" lastClr="000000"/>
                </a:solidFill>
                <a:latin typeface="Arial"/>
                <a:cs typeface="Arial"/>
              </a:rPr>
              <a:t>Establish</a:t>
            </a:r>
            <a:r>
              <a:rPr sz="800" b="1" kern="0" spc="-45" dirty="0">
                <a:solidFill>
                  <a:sysClr val="windowText" lastClr="000000"/>
                </a:solidFill>
                <a:latin typeface="Arial"/>
                <a:cs typeface="Arial"/>
              </a:rPr>
              <a:t> </a:t>
            </a:r>
            <a:r>
              <a:rPr sz="800" b="1" kern="0" dirty="0">
                <a:solidFill>
                  <a:sysClr val="windowText" lastClr="000000"/>
                </a:solidFill>
                <a:latin typeface="Arial"/>
                <a:cs typeface="Arial"/>
              </a:rPr>
              <a:t>foundational</a:t>
            </a:r>
            <a:r>
              <a:rPr sz="800" b="1" kern="0" spc="-45" dirty="0">
                <a:solidFill>
                  <a:sysClr val="windowText" lastClr="000000"/>
                </a:solidFill>
                <a:latin typeface="Arial"/>
                <a:cs typeface="Arial"/>
              </a:rPr>
              <a:t> </a:t>
            </a:r>
            <a:r>
              <a:rPr sz="800" b="1" kern="0" spc="-20" dirty="0">
                <a:solidFill>
                  <a:sysClr val="windowText" lastClr="000000"/>
                </a:solidFill>
                <a:latin typeface="Arial"/>
                <a:cs typeface="Arial"/>
              </a:rPr>
              <a:t>core</a:t>
            </a:r>
            <a:endParaRPr sz="800" kern="0">
              <a:solidFill>
                <a:sysClr val="windowText" lastClr="000000"/>
              </a:solidFill>
              <a:latin typeface="Arial"/>
              <a:cs typeface="Arial"/>
            </a:endParaRPr>
          </a:p>
          <a:p>
            <a:pPr marL="306070">
              <a:spcBef>
                <a:spcPts val="5"/>
              </a:spcBef>
            </a:pPr>
            <a:r>
              <a:rPr sz="800" b="1" kern="0" dirty="0">
                <a:solidFill>
                  <a:sysClr val="windowText" lastClr="000000"/>
                </a:solidFill>
                <a:latin typeface="Arial"/>
                <a:cs typeface="Arial"/>
              </a:rPr>
              <a:t>content</a:t>
            </a:r>
            <a:r>
              <a:rPr sz="800" b="1" kern="0" spc="-25" dirty="0">
                <a:solidFill>
                  <a:sysClr val="windowText" lastClr="000000"/>
                </a:solidFill>
                <a:latin typeface="Arial"/>
                <a:cs typeface="Arial"/>
              </a:rPr>
              <a:t> </a:t>
            </a:r>
            <a:r>
              <a:rPr sz="800" b="1" kern="0" spc="-10" dirty="0">
                <a:solidFill>
                  <a:sysClr val="windowText" lastClr="000000"/>
                </a:solidFill>
                <a:latin typeface="Arial"/>
                <a:cs typeface="Arial"/>
              </a:rPr>
              <a:t>knowledge</a:t>
            </a:r>
            <a:endParaRPr sz="800" kern="0">
              <a:solidFill>
                <a:sysClr val="windowText" lastClr="000000"/>
              </a:solidFill>
              <a:latin typeface="Arial"/>
              <a:cs typeface="Arial"/>
            </a:endParaRPr>
          </a:p>
          <a:p>
            <a:pPr marL="306070" marR="149225" indent="-228600">
              <a:spcBef>
                <a:spcPts val="585"/>
              </a:spcBef>
              <a:buFontTx/>
              <a:buAutoNum type="arabicPeriod" startAt="2"/>
              <a:tabLst>
                <a:tab pos="306070" algn="l"/>
                <a:tab pos="306705" algn="l"/>
              </a:tabLst>
            </a:pPr>
            <a:r>
              <a:rPr sz="800" b="1" kern="0" dirty="0">
                <a:solidFill>
                  <a:sysClr val="windowText" lastClr="000000"/>
                </a:solidFill>
                <a:latin typeface="Arial"/>
                <a:cs typeface="Arial"/>
              </a:rPr>
              <a:t>Provide</a:t>
            </a:r>
            <a:r>
              <a:rPr sz="800" b="1" kern="0" spc="-30" dirty="0">
                <a:solidFill>
                  <a:sysClr val="windowText" lastClr="000000"/>
                </a:solidFill>
                <a:latin typeface="Arial"/>
                <a:cs typeface="Arial"/>
              </a:rPr>
              <a:t> </a:t>
            </a:r>
            <a:r>
              <a:rPr sz="800" b="1" kern="0" dirty="0">
                <a:solidFill>
                  <a:sysClr val="windowText" lastClr="000000"/>
                </a:solidFill>
                <a:latin typeface="Arial"/>
                <a:cs typeface="Arial"/>
              </a:rPr>
              <a:t>remediation</a:t>
            </a:r>
            <a:r>
              <a:rPr sz="800" b="1" kern="0" spc="-35" dirty="0">
                <a:solidFill>
                  <a:sysClr val="windowText" lastClr="000000"/>
                </a:solidFill>
                <a:latin typeface="Arial"/>
                <a:cs typeface="Arial"/>
              </a:rPr>
              <a:t> </a:t>
            </a:r>
            <a:r>
              <a:rPr sz="800" b="1" kern="0" spc="-25" dirty="0">
                <a:solidFill>
                  <a:sysClr val="windowText" lastClr="000000"/>
                </a:solidFill>
                <a:latin typeface="Arial"/>
                <a:cs typeface="Arial"/>
              </a:rPr>
              <a:t>and</a:t>
            </a:r>
            <a:r>
              <a:rPr sz="800" b="1" kern="0" dirty="0">
                <a:solidFill>
                  <a:sysClr val="windowText" lastClr="000000"/>
                </a:solidFill>
                <a:latin typeface="Arial"/>
                <a:cs typeface="Arial"/>
              </a:rPr>
              <a:t> acceleration</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as</a:t>
            </a:r>
            <a:r>
              <a:rPr sz="800" b="1" kern="0" spc="-35" dirty="0">
                <a:solidFill>
                  <a:sysClr val="windowText" lastClr="000000"/>
                </a:solidFill>
                <a:latin typeface="Arial"/>
                <a:cs typeface="Arial"/>
              </a:rPr>
              <a:t> </a:t>
            </a:r>
            <a:r>
              <a:rPr sz="800" b="1" kern="0" dirty="0">
                <a:solidFill>
                  <a:sysClr val="windowText" lastClr="000000"/>
                </a:solidFill>
                <a:latin typeface="Arial"/>
                <a:cs typeface="Arial"/>
              </a:rPr>
              <a:t>indicated</a:t>
            </a:r>
            <a:r>
              <a:rPr sz="800" b="1" kern="0" spc="-30" dirty="0">
                <a:solidFill>
                  <a:sysClr val="windowText" lastClr="000000"/>
                </a:solidFill>
                <a:latin typeface="Arial"/>
                <a:cs typeface="Arial"/>
              </a:rPr>
              <a:t> </a:t>
            </a:r>
            <a:r>
              <a:rPr sz="800" b="1" kern="0" spc="-25" dirty="0">
                <a:solidFill>
                  <a:sysClr val="windowText" lastClr="000000"/>
                </a:solidFill>
                <a:latin typeface="Arial"/>
                <a:cs typeface="Arial"/>
              </a:rPr>
              <a:t>by</a:t>
            </a:r>
            <a:r>
              <a:rPr sz="800" b="1" kern="0" spc="-20" dirty="0">
                <a:solidFill>
                  <a:sysClr val="windowText" lastClr="000000"/>
                </a:solidFill>
                <a:latin typeface="Arial"/>
                <a:cs typeface="Arial"/>
              </a:rPr>
              <a:t> data</a:t>
            </a:r>
            <a:endParaRPr sz="800" kern="0">
              <a:solidFill>
                <a:sysClr val="windowText" lastClr="000000"/>
              </a:solidFill>
              <a:latin typeface="Arial"/>
              <a:cs typeface="Arial"/>
            </a:endParaRPr>
          </a:p>
          <a:p>
            <a:pPr marL="306070" marR="241300" indent="-228600">
              <a:lnSpc>
                <a:spcPct val="99600"/>
              </a:lnSpc>
              <a:spcBef>
                <a:spcPts val="605"/>
              </a:spcBef>
              <a:buFontTx/>
              <a:buAutoNum type="arabicPeriod" startAt="2"/>
              <a:tabLst>
                <a:tab pos="306070" algn="l"/>
                <a:tab pos="306705" algn="l"/>
              </a:tabLst>
            </a:pPr>
            <a:r>
              <a:rPr sz="800" b="1" kern="0" dirty="0">
                <a:solidFill>
                  <a:sysClr val="windowText" lastClr="000000"/>
                </a:solidFill>
                <a:latin typeface="Arial"/>
                <a:cs typeface="Arial"/>
              </a:rPr>
              <a:t>Implement</a:t>
            </a:r>
            <a:r>
              <a:rPr sz="800" b="1" kern="0" spc="-50" dirty="0">
                <a:solidFill>
                  <a:sysClr val="windowText" lastClr="000000"/>
                </a:solidFill>
                <a:latin typeface="Arial"/>
                <a:cs typeface="Arial"/>
              </a:rPr>
              <a:t> </a:t>
            </a:r>
            <a:r>
              <a:rPr sz="800" b="1" kern="0" spc="-10" dirty="0">
                <a:solidFill>
                  <a:sysClr val="windowText" lastClr="000000"/>
                </a:solidFill>
                <a:latin typeface="Arial"/>
                <a:cs typeface="Arial"/>
              </a:rPr>
              <a:t>Science, </a:t>
            </a:r>
            <a:r>
              <a:rPr sz="800" b="1" kern="0" dirty="0">
                <a:solidFill>
                  <a:sysClr val="windowText" lastClr="000000"/>
                </a:solidFill>
                <a:latin typeface="Arial"/>
                <a:cs typeface="Arial"/>
              </a:rPr>
              <a:t>Technology,</a:t>
            </a:r>
            <a:r>
              <a:rPr sz="800" b="1" kern="0" spc="-45" dirty="0">
                <a:solidFill>
                  <a:sysClr val="windowText" lastClr="000000"/>
                </a:solidFill>
                <a:latin typeface="Arial"/>
                <a:cs typeface="Arial"/>
              </a:rPr>
              <a:t> </a:t>
            </a:r>
            <a:r>
              <a:rPr sz="800" b="1" kern="0" spc="-10" dirty="0">
                <a:solidFill>
                  <a:sysClr val="windowText" lastClr="000000"/>
                </a:solidFill>
                <a:latin typeface="Arial"/>
                <a:cs typeface="Arial"/>
              </a:rPr>
              <a:t>Engineering, </a:t>
            </a:r>
            <a:r>
              <a:rPr sz="800" b="1" kern="0" dirty="0">
                <a:solidFill>
                  <a:sysClr val="windowText" lastClr="000000"/>
                </a:solidFill>
                <a:latin typeface="Arial"/>
                <a:cs typeface="Arial"/>
              </a:rPr>
              <a:t>and</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Math</a:t>
            </a:r>
            <a:r>
              <a:rPr sz="800" b="1" kern="0" spc="-20" dirty="0">
                <a:solidFill>
                  <a:sysClr val="windowText" lastClr="000000"/>
                </a:solidFill>
                <a:latin typeface="Arial"/>
                <a:cs typeface="Arial"/>
              </a:rPr>
              <a:t> </a:t>
            </a:r>
            <a:r>
              <a:rPr sz="800" b="1" kern="0" dirty="0">
                <a:solidFill>
                  <a:sysClr val="windowText" lastClr="000000"/>
                </a:solidFill>
                <a:latin typeface="Arial"/>
                <a:cs typeface="Arial"/>
              </a:rPr>
              <a:t>(STEM)</a:t>
            </a:r>
            <a:r>
              <a:rPr sz="800" b="1" kern="0" spc="-20" dirty="0">
                <a:solidFill>
                  <a:sysClr val="windowText" lastClr="000000"/>
                </a:solidFill>
                <a:latin typeface="Arial"/>
                <a:cs typeface="Arial"/>
              </a:rPr>
              <a:t> </a:t>
            </a:r>
            <a:r>
              <a:rPr sz="800" b="1" kern="0" spc="-10" dirty="0">
                <a:solidFill>
                  <a:sysClr val="windowText" lastClr="000000"/>
                </a:solidFill>
                <a:latin typeface="Arial"/>
                <a:cs typeface="Arial"/>
              </a:rPr>
              <a:t>program model</a:t>
            </a:r>
            <a:endParaRPr sz="800" kern="0">
              <a:solidFill>
                <a:sysClr val="windowText" lastClr="000000"/>
              </a:solidFill>
              <a:latin typeface="Arial"/>
              <a:cs typeface="Arial"/>
            </a:endParaRPr>
          </a:p>
          <a:p>
            <a:pPr marL="306070" marR="159385" indent="-228600">
              <a:spcBef>
                <a:spcPts val="600"/>
              </a:spcBef>
              <a:buFontTx/>
              <a:buAutoNum type="arabicPeriod" startAt="2"/>
              <a:tabLst>
                <a:tab pos="306070" algn="l"/>
                <a:tab pos="306705" algn="l"/>
              </a:tabLst>
            </a:pPr>
            <a:r>
              <a:rPr sz="800" b="1" kern="0" dirty="0">
                <a:solidFill>
                  <a:sysClr val="windowText" lastClr="000000"/>
                </a:solidFill>
                <a:latin typeface="Arial"/>
                <a:cs typeface="Arial"/>
              </a:rPr>
              <a:t>Prepare</a:t>
            </a:r>
            <a:r>
              <a:rPr sz="800" b="1" kern="0" spc="-20" dirty="0">
                <a:solidFill>
                  <a:sysClr val="windowText" lastClr="000000"/>
                </a:solidFill>
                <a:latin typeface="Arial"/>
                <a:cs typeface="Arial"/>
              </a:rPr>
              <a:t> </a:t>
            </a:r>
            <a:r>
              <a:rPr sz="800" b="1" kern="0" dirty="0">
                <a:solidFill>
                  <a:sysClr val="windowText" lastClr="000000"/>
                </a:solidFill>
                <a:latin typeface="Arial"/>
                <a:cs typeface="Arial"/>
              </a:rPr>
              <a:t>all</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students</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to</a:t>
            </a:r>
            <a:r>
              <a:rPr sz="800" b="1" kern="0" spc="-20" dirty="0">
                <a:solidFill>
                  <a:sysClr val="windowText" lastClr="000000"/>
                </a:solidFill>
                <a:latin typeface="Arial"/>
                <a:cs typeface="Arial"/>
              </a:rPr>
              <a:t> have </a:t>
            </a:r>
            <a:r>
              <a:rPr sz="800" b="1" kern="0" dirty="0">
                <a:solidFill>
                  <a:sysClr val="windowText" lastClr="000000"/>
                </a:solidFill>
                <a:latin typeface="Arial"/>
                <a:cs typeface="Arial"/>
              </a:rPr>
              <a:t>essential</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life </a:t>
            </a:r>
            <a:r>
              <a:rPr sz="800" b="1" kern="0" spc="-10" dirty="0">
                <a:solidFill>
                  <a:sysClr val="windowText" lastClr="000000"/>
                </a:solidFill>
                <a:latin typeface="Arial"/>
                <a:cs typeface="Arial"/>
              </a:rPr>
              <a:t>skills</a:t>
            </a:r>
            <a:endParaRPr sz="800" kern="0">
              <a:solidFill>
                <a:sysClr val="windowText" lastClr="000000"/>
              </a:solidFill>
              <a:latin typeface="Arial"/>
              <a:cs typeface="Arial"/>
            </a:endParaRPr>
          </a:p>
          <a:p>
            <a:pPr marL="306070" marR="86360" indent="-228600">
              <a:lnSpc>
                <a:spcPct val="103800"/>
              </a:lnSpc>
              <a:spcBef>
                <a:spcPts val="565"/>
              </a:spcBef>
              <a:buFontTx/>
              <a:buAutoNum type="arabicPeriod" startAt="2"/>
              <a:tabLst>
                <a:tab pos="306070" algn="l"/>
                <a:tab pos="306705" algn="l"/>
              </a:tabLst>
            </a:pPr>
            <a:r>
              <a:rPr sz="800" b="1" kern="0" dirty="0">
                <a:solidFill>
                  <a:sysClr val="windowText" lastClr="000000"/>
                </a:solidFill>
                <a:latin typeface="Arial"/>
                <a:cs typeface="Arial"/>
              </a:rPr>
              <a:t>Enhance</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college</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and</a:t>
            </a:r>
            <a:r>
              <a:rPr sz="800" b="1" kern="0" spc="-5" dirty="0">
                <a:solidFill>
                  <a:sysClr val="windowText" lastClr="000000"/>
                </a:solidFill>
                <a:latin typeface="Arial"/>
                <a:cs typeface="Arial"/>
              </a:rPr>
              <a:t> </a:t>
            </a:r>
            <a:r>
              <a:rPr sz="800" b="1" kern="0" spc="-10" dirty="0">
                <a:solidFill>
                  <a:sysClr val="windowText" lastClr="000000"/>
                </a:solidFill>
                <a:latin typeface="Arial"/>
                <a:cs typeface="Arial"/>
              </a:rPr>
              <a:t>career </a:t>
            </a:r>
            <a:r>
              <a:rPr sz="800" b="1" kern="0" dirty="0">
                <a:solidFill>
                  <a:sysClr val="windowText" lastClr="000000"/>
                </a:solidFill>
                <a:latin typeface="Arial"/>
                <a:cs typeface="Arial"/>
              </a:rPr>
              <a:t>awareness</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and</a:t>
            </a:r>
            <a:r>
              <a:rPr sz="800" b="1" kern="0" spc="-45" dirty="0">
                <a:solidFill>
                  <a:sysClr val="windowText" lastClr="000000"/>
                </a:solidFill>
                <a:latin typeface="Arial"/>
                <a:cs typeface="Arial"/>
              </a:rPr>
              <a:t> </a:t>
            </a:r>
            <a:r>
              <a:rPr sz="800" b="1" kern="0" spc="-10" dirty="0">
                <a:solidFill>
                  <a:sysClr val="windowText" lastClr="000000"/>
                </a:solidFill>
                <a:latin typeface="Arial"/>
                <a:cs typeface="Arial"/>
              </a:rPr>
              <a:t>preparedness</a:t>
            </a:r>
            <a:endParaRPr sz="800" kern="0">
              <a:solidFill>
                <a:sysClr val="windowText" lastClr="000000"/>
              </a:solidFill>
              <a:latin typeface="Arial"/>
              <a:cs typeface="Arial"/>
            </a:endParaRPr>
          </a:p>
        </p:txBody>
      </p:sp>
      <p:grpSp>
        <p:nvGrpSpPr>
          <p:cNvPr id="38" name="object 38"/>
          <p:cNvGrpSpPr/>
          <p:nvPr/>
        </p:nvGrpSpPr>
        <p:grpSpPr>
          <a:xfrm>
            <a:off x="2292096" y="5089983"/>
            <a:ext cx="2040889" cy="856615"/>
            <a:chOff x="768095" y="5089982"/>
            <a:chExt cx="2040889" cy="856615"/>
          </a:xfrm>
        </p:grpSpPr>
        <p:sp>
          <p:nvSpPr>
            <p:cNvPr id="39" name="object 39"/>
            <p:cNvSpPr/>
            <p:nvPr/>
          </p:nvSpPr>
          <p:spPr>
            <a:xfrm>
              <a:off x="2152649" y="5381752"/>
              <a:ext cx="643255" cy="254000"/>
            </a:xfrm>
            <a:custGeom>
              <a:avLst/>
              <a:gdLst/>
              <a:ahLst/>
              <a:cxnLst/>
              <a:rect l="l" t="t" r="r" b="b"/>
              <a:pathLst>
                <a:path w="643255" h="254000">
                  <a:moveTo>
                    <a:pt x="0" y="63500"/>
                  </a:moveTo>
                  <a:lnTo>
                    <a:pt x="515619" y="63500"/>
                  </a:lnTo>
                  <a:lnTo>
                    <a:pt x="515619" y="0"/>
                  </a:lnTo>
                  <a:lnTo>
                    <a:pt x="643255" y="127000"/>
                  </a:lnTo>
                  <a:lnTo>
                    <a:pt x="515619" y="253949"/>
                  </a:lnTo>
                  <a:lnTo>
                    <a:pt x="515619" y="190500"/>
                  </a:lnTo>
                  <a:lnTo>
                    <a:pt x="0" y="190500"/>
                  </a:lnTo>
                  <a:lnTo>
                    <a:pt x="0" y="63500"/>
                  </a:lnTo>
                  <a:close/>
                </a:path>
              </a:pathLst>
            </a:custGeom>
            <a:ln w="25908">
              <a:solidFill>
                <a:srgbClr val="528235"/>
              </a:solidFill>
            </a:ln>
          </p:spPr>
          <p:txBody>
            <a:bodyPr wrap="square" lIns="0" tIns="0" rIns="0" bIns="0" rtlCol="0"/>
            <a:lstStyle/>
            <a:p>
              <a:endParaRPr kern="0">
                <a:solidFill>
                  <a:sysClr val="windowText" lastClr="000000"/>
                </a:solidFill>
              </a:endParaRPr>
            </a:p>
          </p:txBody>
        </p:sp>
        <p:sp>
          <p:nvSpPr>
            <p:cNvPr id="40" name="object 40"/>
            <p:cNvSpPr/>
            <p:nvPr/>
          </p:nvSpPr>
          <p:spPr>
            <a:xfrm>
              <a:off x="781049" y="5102936"/>
              <a:ext cx="1859280" cy="830580"/>
            </a:xfrm>
            <a:custGeom>
              <a:avLst/>
              <a:gdLst/>
              <a:ahLst/>
              <a:cxnLst/>
              <a:rect l="l" t="t" r="r" b="b"/>
              <a:pathLst>
                <a:path w="1859280" h="830579">
                  <a:moveTo>
                    <a:pt x="0" y="830580"/>
                  </a:moveTo>
                  <a:lnTo>
                    <a:pt x="1859280" y="830580"/>
                  </a:lnTo>
                  <a:lnTo>
                    <a:pt x="1859280" y="0"/>
                  </a:lnTo>
                  <a:lnTo>
                    <a:pt x="0" y="0"/>
                  </a:lnTo>
                  <a:lnTo>
                    <a:pt x="0" y="830580"/>
                  </a:lnTo>
                  <a:close/>
                </a:path>
              </a:pathLst>
            </a:custGeom>
            <a:ln w="25907">
              <a:solidFill>
                <a:srgbClr val="528235"/>
              </a:solidFill>
            </a:ln>
          </p:spPr>
          <p:txBody>
            <a:bodyPr wrap="square" lIns="0" tIns="0" rIns="0" bIns="0" rtlCol="0"/>
            <a:lstStyle/>
            <a:p>
              <a:endParaRPr kern="0">
                <a:solidFill>
                  <a:sysClr val="windowText" lastClr="000000"/>
                </a:solidFill>
              </a:endParaRPr>
            </a:p>
          </p:txBody>
        </p:sp>
      </p:grpSp>
      <p:sp>
        <p:nvSpPr>
          <p:cNvPr id="41" name="object 41"/>
          <p:cNvSpPr txBox="1"/>
          <p:nvPr/>
        </p:nvSpPr>
        <p:spPr>
          <a:xfrm>
            <a:off x="2318004" y="5094072"/>
            <a:ext cx="1821814" cy="826769"/>
          </a:xfrm>
          <a:prstGeom prst="rect">
            <a:avLst/>
          </a:prstGeom>
          <a:solidFill>
            <a:srgbClr val="A9D18E"/>
          </a:solidFill>
        </p:spPr>
        <p:txBody>
          <a:bodyPr vert="horz" wrap="square" lIns="0" tIns="16510" rIns="0" bIns="0" rtlCol="0">
            <a:spAutoFit/>
          </a:bodyPr>
          <a:lstStyle/>
          <a:p>
            <a:pPr marL="306070" marR="109220" indent="-228600">
              <a:lnSpc>
                <a:spcPct val="99500"/>
              </a:lnSpc>
              <a:spcBef>
                <a:spcPts val="130"/>
              </a:spcBef>
              <a:buFontTx/>
              <a:buAutoNum type="arabicPeriod" startAt="9"/>
              <a:tabLst>
                <a:tab pos="306070" algn="l"/>
                <a:tab pos="306705" algn="l"/>
              </a:tabLst>
            </a:pPr>
            <a:r>
              <a:rPr sz="800" b="1" kern="0" dirty="0">
                <a:solidFill>
                  <a:sysClr val="windowText" lastClr="000000"/>
                </a:solidFill>
                <a:latin typeface="Arial"/>
                <a:cs typeface="Arial"/>
              </a:rPr>
              <a:t>Build</a:t>
            </a:r>
            <a:r>
              <a:rPr sz="800" b="1" kern="0" spc="-30" dirty="0">
                <a:solidFill>
                  <a:sysClr val="windowText" lastClr="000000"/>
                </a:solidFill>
                <a:latin typeface="Arial"/>
                <a:cs typeface="Arial"/>
              </a:rPr>
              <a:t> </a:t>
            </a:r>
            <a:r>
              <a:rPr sz="800" b="1" kern="0" dirty="0">
                <a:solidFill>
                  <a:sysClr val="windowText" lastClr="000000"/>
                </a:solidFill>
                <a:latin typeface="Arial"/>
                <a:cs typeface="Arial"/>
              </a:rPr>
              <a:t>systems</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and</a:t>
            </a:r>
            <a:r>
              <a:rPr sz="800" b="1" kern="0" spc="-15" dirty="0">
                <a:solidFill>
                  <a:sysClr val="windowText" lastClr="000000"/>
                </a:solidFill>
                <a:latin typeface="Arial"/>
                <a:cs typeface="Arial"/>
              </a:rPr>
              <a:t> </a:t>
            </a:r>
            <a:r>
              <a:rPr sz="800" b="1" kern="0" spc="-10" dirty="0">
                <a:solidFill>
                  <a:sysClr val="windowText" lastClr="000000"/>
                </a:solidFill>
                <a:latin typeface="Arial"/>
                <a:cs typeface="Arial"/>
              </a:rPr>
              <a:t>resources </a:t>
            </a:r>
            <a:r>
              <a:rPr sz="800" b="1" kern="0" dirty="0">
                <a:solidFill>
                  <a:sysClr val="windowText" lastClr="000000"/>
                </a:solidFill>
                <a:latin typeface="Arial"/>
                <a:cs typeface="Arial"/>
              </a:rPr>
              <a:t>to</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support</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the</a:t>
            </a:r>
            <a:r>
              <a:rPr sz="800" b="1" kern="0" spc="-20" dirty="0">
                <a:solidFill>
                  <a:sysClr val="windowText" lastClr="000000"/>
                </a:solidFill>
                <a:latin typeface="Arial"/>
                <a:cs typeface="Arial"/>
              </a:rPr>
              <a:t> </a:t>
            </a:r>
            <a:r>
              <a:rPr sz="800" b="1" kern="0" spc="-10" dirty="0">
                <a:solidFill>
                  <a:sysClr val="windowText" lastClr="000000"/>
                </a:solidFill>
                <a:latin typeface="Arial"/>
                <a:cs typeface="Arial"/>
              </a:rPr>
              <a:t>School </a:t>
            </a:r>
            <a:r>
              <a:rPr sz="800" b="1" kern="0" dirty="0">
                <a:solidFill>
                  <a:sysClr val="windowText" lastClr="000000"/>
                </a:solidFill>
                <a:latin typeface="Arial"/>
                <a:cs typeface="Arial"/>
              </a:rPr>
              <a:t>Strategic</a:t>
            </a:r>
            <a:r>
              <a:rPr sz="800" b="1" kern="0" spc="-40" dirty="0">
                <a:solidFill>
                  <a:sysClr val="windowText" lastClr="000000"/>
                </a:solidFill>
                <a:latin typeface="Arial"/>
                <a:cs typeface="Arial"/>
              </a:rPr>
              <a:t> </a:t>
            </a:r>
            <a:r>
              <a:rPr sz="800" b="1" kern="0" spc="-20" dirty="0">
                <a:solidFill>
                  <a:sysClr val="windowText" lastClr="000000"/>
                </a:solidFill>
                <a:latin typeface="Arial"/>
                <a:cs typeface="Arial"/>
              </a:rPr>
              <a:t>Plan</a:t>
            </a:r>
            <a:endParaRPr sz="800" kern="0">
              <a:solidFill>
                <a:sysClr val="windowText" lastClr="000000"/>
              </a:solidFill>
              <a:latin typeface="Arial"/>
              <a:cs typeface="Arial"/>
            </a:endParaRPr>
          </a:p>
          <a:p>
            <a:pPr marL="306070" marR="83820" indent="-228600" algn="just">
              <a:lnSpc>
                <a:spcPct val="99400"/>
              </a:lnSpc>
              <a:spcBef>
                <a:spcPts val="605"/>
              </a:spcBef>
              <a:buFontTx/>
              <a:buAutoNum type="arabicPeriod" startAt="9"/>
              <a:tabLst>
                <a:tab pos="306705" algn="l"/>
              </a:tabLst>
            </a:pPr>
            <a:r>
              <a:rPr sz="800" b="1" kern="0" dirty="0">
                <a:solidFill>
                  <a:sysClr val="windowText" lastClr="000000"/>
                </a:solidFill>
                <a:latin typeface="Arial"/>
                <a:cs typeface="Arial"/>
              </a:rPr>
              <a:t>Identify</a:t>
            </a:r>
            <a:r>
              <a:rPr sz="800" b="1" kern="0" spc="-45" dirty="0">
                <a:solidFill>
                  <a:sysClr val="windowText" lastClr="000000"/>
                </a:solidFill>
                <a:latin typeface="Arial"/>
                <a:cs typeface="Arial"/>
              </a:rPr>
              <a:t> </a:t>
            </a:r>
            <a:r>
              <a:rPr sz="800" b="1" kern="0" dirty="0">
                <a:solidFill>
                  <a:sysClr val="windowText" lastClr="000000"/>
                </a:solidFill>
                <a:latin typeface="Arial"/>
                <a:cs typeface="Arial"/>
              </a:rPr>
              <a:t>and address</a:t>
            </a:r>
            <a:r>
              <a:rPr sz="800" b="1" kern="0" spc="-10" dirty="0">
                <a:solidFill>
                  <a:sysClr val="windowText" lastClr="000000"/>
                </a:solidFill>
                <a:latin typeface="Arial"/>
                <a:cs typeface="Arial"/>
              </a:rPr>
              <a:t> </a:t>
            </a:r>
            <a:r>
              <a:rPr sz="800" b="1" kern="0" dirty="0">
                <a:solidFill>
                  <a:sysClr val="windowText" lastClr="000000"/>
                </a:solidFill>
                <a:latin typeface="Arial"/>
                <a:cs typeface="Arial"/>
              </a:rPr>
              <a:t>the</a:t>
            </a:r>
            <a:r>
              <a:rPr sz="800" b="1" kern="0" spc="-15" dirty="0">
                <a:solidFill>
                  <a:sysClr val="windowText" lastClr="000000"/>
                </a:solidFill>
                <a:latin typeface="Arial"/>
                <a:cs typeface="Arial"/>
              </a:rPr>
              <a:t> </a:t>
            </a:r>
            <a:r>
              <a:rPr sz="800" b="1" kern="0" spc="-20" dirty="0">
                <a:solidFill>
                  <a:sysClr val="windowText" lastClr="000000"/>
                </a:solidFill>
                <a:latin typeface="Arial"/>
                <a:cs typeface="Arial"/>
              </a:rPr>
              <a:t>root </a:t>
            </a:r>
            <a:r>
              <a:rPr sz="800" b="1" kern="0" dirty="0">
                <a:solidFill>
                  <a:sysClr val="windowText" lastClr="000000"/>
                </a:solidFill>
                <a:latin typeface="Arial"/>
                <a:cs typeface="Arial"/>
              </a:rPr>
              <a:t>causes</a:t>
            </a:r>
            <a:r>
              <a:rPr sz="800" b="1" kern="0" spc="-20" dirty="0">
                <a:solidFill>
                  <a:sysClr val="windowText" lastClr="000000"/>
                </a:solidFill>
                <a:latin typeface="Arial"/>
                <a:cs typeface="Arial"/>
              </a:rPr>
              <a:t> </a:t>
            </a:r>
            <a:r>
              <a:rPr sz="800" b="1" kern="0" dirty="0">
                <a:solidFill>
                  <a:sysClr val="windowText" lastClr="000000"/>
                </a:solidFill>
                <a:latin typeface="Arial"/>
                <a:cs typeface="Arial"/>
              </a:rPr>
              <a:t>to</a:t>
            </a:r>
            <a:r>
              <a:rPr sz="800" b="1" kern="0" spc="-10" dirty="0">
                <a:solidFill>
                  <a:sysClr val="windowText" lastClr="000000"/>
                </a:solidFill>
                <a:latin typeface="Arial"/>
                <a:cs typeface="Arial"/>
              </a:rPr>
              <a:t> </a:t>
            </a:r>
            <a:r>
              <a:rPr sz="800" b="1" kern="0" dirty="0">
                <a:solidFill>
                  <a:sysClr val="windowText" lastClr="000000"/>
                </a:solidFill>
                <a:latin typeface="Arial"/>
                <a:cs typeface="Arial"/>
              </a:rPr>
              <a:t>promote</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social</a:t>
            </a:r>
            <a:r>
              <a:rPr sz="800" b="1" kern="0" spc="-5" dirty="0">
                <a:solidFill>
                  <a:sysClr val="windowText" lastClr="000000"/>
                </a:solidFill>
                <a:latin typeface="Arial"/>
                <a:cs typeface="Arial"/>
              </a:rPr>
              <a:t> </a:t>
            </a:r>
            <a:r>
              <a:rPr sz="800" b="1" kern="0" spc="-25" dirty="0">
                <a:solidFill>
                  <a:sysClr val="windowText" lastClr="000000"/>
                </a:solidFill>
                <a:latin typeface="Arial"/>
                <a:cs typeface="Arial"/>
              </a:rPr>
              <a:t>and</a:t>
            </a:r>
            <a:r>
              <a:rPr sz="800" b="1" kern="0" dirty="0">
                <a:solidFill>
                  <a:sysClr val="windowText" lastClr="000000"/>
                </a:solidFill>
                <a:latin typeface="Arial"/>
                <a:cs typeface="Arial"/>
              </a:rPr>
              <a:t> academic</a:t>
            </a:r>
            <a:r>
              <a:rPr sz="800" b="1" kern="0" spc="-15" dirty="0">
                <a:solidFill>
                  <a:sysClr val="windowText" lastClr="000000"/>
                </a:solidFill>
                <a:latin typeface="Arial"/>
                <a:cs typeface="Arial"/>
              </a:rPr>
              <a:t> </a:t>
            </a:r>
            <a:r>
              <a:rPr sz="800" b="1" kern="0" spc="-10" dirty="0">
                <a:solidFill>
                  <a:sysClr val="windowText" lastClr="000000"/>
                </a:solidFill>
                <a:latin typeface="Arial"/>
                <a:cs typeface="Arial"/>
              </a:rPr>
              <a:t>growth</a:t>
            </a:r>
            <a:endParaRPr sz="800" kern="0">
              <a:solidFill>
                <a:sysClr val="windowText" lastClr="000000"/>
              </a:solidFill>
              <a:latin typeface="Arial"/>
              <a:cs typeface="Arial"/>
            </a:endParaRPr>
          </a:p>
        </p:txBody>
      </p:sp>
      <p:sp>
        <p:nvSpPr>
          <p:cNvPr id="42" name="object 42"/>
          <p:cNvSpPr/>
          <p:nvPr/>
        </p:nvSpPr>
        <p:spPr>
          <a:xfrm>
            <a:off x="7529196" y="804798"/>
            <a:ext cx="253365" cy="257810"/>
          </a:xfrm>
          <a:custGeom>
            <a:avLst/>
            <a:gdLst/>
            <a:ahLst/>
            <a:cxnLst/>
            <a:rect l="l" t="t" r="r" b="b"/>
            <a:pathLst>
              <a:path w="253364" h="257809">
                <a:moveTo>
                  <a:pt x="253364" y="193039"/>
                </a:moveTo>
                <a:lnTo>
                  <a:pt x="126364" y="193039"/>
                </a:lnTo>
                <a:lnTo>
                  <a:pt x="126364" y="257810"/>
                </a:lnTo>
                <a:lnTo>
                  <a:pt x="0" y="128904"/>
                </a:lnTo>
                <a:lnTo>
                  <a:pt x="126364" y="0"/>
                </a:lnTo>
                <a:lnTo>
                  <a:pt x="126364" y="64770"/>
                </a:lnTo>
                <a:lnTo>
                  <a:pt x="253364" y="64770"/>
                </a:lnTo>
                <a:lnTo>
                  <a:pt x="253364" y="193039"/>
                </a:lnTo>
                <a:close/>
              </a:path>
            </a:pathLst>
          </a:custGeom>
          <a:ln w="25908">
            <a:solidFill>
              <a:srgbClr val="2D5395"/>
            </a:solidFill>
          </a:ln>
        </p:spPr>
        <p:txBody>
          <a:bodyPr wrap="square" lIns="0" tIns="0" rIns="0" bIns="0" rtlCol="0"/>
          <a:lstStyle/>
          <a:p>
            <a:endParaRPr kern="0">
              <a:solidFill>
                <a:sysClr val="windowText" lastClr="000000"/>
              </a:solidFill>
            </a:endParaRPr>
          </a:p>
        </p:txBody>
      </p:sp>
      <p:sp>
        <p:nvSpPr>
          <p:cNvPr id="43" name="object 43"/>
          <p:cNvSpPr txBox="1"/>
          <p:nvPr/>
        </p:nvSpPr>
        <p:spPr>
          <a:xfrm>
            <a:off x="9405619" y="2270676"/>
            <a:ext cx="1178560" cy="3812326"/>
          </a:xfrm>
          <a:prstGeom prst="rect">
            <a:avLst/>
          </a:prstGeom>
          <a:ln w="25907">
            <a:solidFill>
              <a:srgbClr val="F4AF83"/>
            </a:solidFill>
          </a:ln>
        </p:spPr>
        <p:txBody>
          <a:bodyPr vert="horz" wrap="square" lIns="0" tIns="0" rIns="0" bIns="0" rtlCol="0">
            <a:spAutoFit/>
          </a:bodyPr>
          <a:lstStyle/>
          <a:p>
            <a:endParaRPr sz="1100" kern="0">
              <a:solidFill>
                <a:sysClr val="windowText" lastClr="000000"/>
              </a:solidFill>
              <a:latin typeface="Times New Roman"/>
              <a:cs typeface="Times New Roman"/>
            </a:endParaRPr>
          </a:p>
          <a:p>
            <a:endParaRPr sz="1100" kern="0">
              <a:solidFill>
                <a:sysClr val="windowText" lastClr="000000"/>
              </a:solidFill>
              <a:latin typeface="Times New Roman"/>
              <a:cs typeface="Times New Roman"/>
            </a:endParaRPr>
          </a:p>
          <a:p>
            <a:endParaRPr sz="1100" kern="0">
              <a:solidFill>
                <a:sysClr val="windowText" lastClr="000000"/>
              </a:solidFill>
              <a:latin typeface="Times New Roman"/>
              <a:cs typeface="Times New Roman"/>
            </a:endParaRPr>
          </a:p>
          <a:p>
            <a:pPr marL="263525" marR="87630" indent="-172720">
              <a:lnSpc>
                <a:spcPct val="99400"/>
              </a:lnSpc>
              <a:spcBef>
                <a:spcPts val="855"/>
              </a:spcBef>
              <a:buFontTx/>
              <a:buChar char="•"/>
              <a:tabLst>
                <a:tab pos="263525" algn="l"/>
                <a:tab pos="264160" algn="l"/>
              </a:tabLst>
            </a:pPr>
            <a:r>
              <a:rPr sz="1000" kern="0" dirty="0">
                <a:solidFill>
                  <a:sysClr val="windowText" lastClr="000000"/>
                </a:solidFill>
                <a:latin typeface="Arial"/>
                <a:cs typeface="Arial"/>
              </a:rPr>
              <a:t>Increase</a:t>
            </a:r>
            <a:r>
              <a:rPr sz="1000" kern="0" spc="-50" dirty="0">
                <a:solidFill>
                  <a:sysClr val="windowText" lastClr="000000"/>
                </a:solidFill>
                <a:latin typeface="Arial"/>
                <a:cs typeface="Arial"/>
              </a:rPr>
              <a:t> </a:t>
            </a:r>
            <a:r>
              <a:rPr sz="1000" kern="0" spc="-25" dirty="0">
                <a:solidFill>
                  <a:sysClr val="windowText" lastClr="000000"/>
                </a:solidFill>
                <a:latin typeface="Arial"/>
                <a:cs typeface="Arial"/>
              </a:rPr>
              <a:t>the </a:t>
            </a:r>
            <a:r>
              <a:rPr sz="1000" kern="0" dirty="0">
                <a:solidFill>
                  <a:sysClr val="windowText" lastClr="000000"/>
                </a:solidFill>
                <a:latin typeface="Arial"/>
                <a:cs typeface="Arial"/>
              </a:rPr>
              <a:t>number</a:t>
            </a:r>
            <a:r>
              <a:rPr sz="1000" kern="0" spc="-35" dirty="0">
                <a:solidFill>
                  <a:sysClr val="windowText" lastClr="000000"/>
                </a:solidFill>
                <a:latin typeface="Arial"/>
                <a:cs typeface="Arial"/>
              </a:rPr>
              <a:t> </a:t>
            </a:r>
            <a:r>
              <a:rPr sz="1000" kern="0" spc="-25" dirty="0">
                <a:solidFill>
                  <a:sysClr val="windowText" lastClr="000000"/>
                </a:solidFill>
                <a:latin typeface="Arial"/>
                <a:cs typeface="Arial"/>
              </a:rPr>
              <a:t>of </a:t>
            </a:r>
            <a:r>
              <a:rPr sz="1000" kern="0" dirty="0">
                <a:solidFill>
                  <a:sysClr val="windowText" lastClr="000000"/>
                </a:solidFill>
                <a:latin typeface="Arial"/>
                <a:cs typeface="Arial"/>
              </a:rPr>
              <a:t>students</a:t>
            </a:r>
            <a:r>
              <a:rPr sz="1000" kern="0" spc="-25" dirty="0">
                <a:solidFill>
                  <a:sysClr val="windowText" lastClr="000000"/>
                </a:solidFill>
                <a:latin typeface="Arial"/>
                <a:cs typeface="Arial"/>
              </a:rPr>
              <a:t> </a:t>
            </a:r>
            <a:r>
              <a:rPr sz="1000" kern="0" dirty="0">
                <a:solidFill>
                  <a:sysClr val="windowText" lastClr="000000"/>
                </a:solidFill>
                <a:latin typeface="Arial"/>
                <a:cs typeface="Arial"/>
              </a:rPr>
              <a:t>in</a:t>
            </a:r>
            <a:r>
              <a:rPr sz="1000" kern="0" spc="-25" dirty="0">
                <a:solidFill>
                  <a:sysClr val="windowText" lastClr="000000"/>
                </a:solidFill>
                <a:latin typeface="Arial"/>
                <a:cs typeface="Arial"/>
              </a:rPr>
              <a:t> the </a:t>
            </a:r>
            <a:r>
              <a:rPr sz="1000" kern="0" spc="-10" dirty="0">
                <a:solidFill>
                  <a:sysClr val="windowText" lastClr="000000"/>
                </a:solidFill>
                <a:latin typeface="Arial"/>
                <a:cs typeface="Arial"/>
              </a:rPr>
              <a:t>Developing </a:t>
            </a:r>
            <a:r>
              <a:rPr sz="1000" kern="0" dirty="0">
                <a:solidFill>
                  <a:sysClr val="windowText" lastClr="000000"/>
                </a:solidFill>
                <a:latin typeface="Arial"/>
                <a:cs typeface="Arial"/>
              </a:rPr>
              <a:t>and</a:t>
            </a:r>
            <a:r>
              <a:rPr sz="1000" kern="0" spc="-25" dirty="0">
                <a:solidFill>
                  <a:sysClr val="windowText" lastClr="000000"/>
                </a:solidFill>
                <a:latin typeface="Arial"/>
                <a:cs typeface="Arial"/>
              </a:rPr>
              <a:t> </a:t>
            </a:r>
            <a:r>
              <a:rPr sz="1000" kern="0" spc="-10" dirty="0">
                <a:solidFill>
                  <a:sysClr val="windowText" lastClr="000000"/>
                </a:solidFill>
                <a:latin typeface="Arial"/>
                <a:cs typeface="Arial"/>
              </a:rPr>
              <a:t>Proficient </a:t>
            </a:r>
            <a:r>
              <a:rPr sz="1000" kern="0" dirty="0">
                <a:solidFill>
                  <a:sysClr val="windowText" lastClr="000000"/>
                </a:solidFill>
                <a:latin typeface="Arial"/>
                <a:cs typeface="Arial"/>
              </a:rPr>
              <a:t>categories</a:t>
            </a:r>
            <a:r>
              <a:rPr sz="1000" kern="0" spc="-70" dirty="0">
                <a:solidFill>
                  <a:sysClr val="windowText" lastClr="000000"/>
                </a:solidFill>
                <a:latin typeface="Arial"/>
                <a:cs typeface="Arial"/>
              </a:rPr>
              <a:t> </a:t>
            </a:r>
            <a:r>
              <a:rPr sz="1000" kern="0" spc="-25" dirty="0">
                <a:solidFill>
                  <a:sysClr val="windowText" lastClr="000000"/>
                </a:solidFill>
                <a:latin typeface="Arial"/>
                <a:cs typeface="Arial"/>
              </a:rPr>
              <a:t>on </a:t>
            </a:r>
            <a:r>
              <a:rPr sz="1000" kern="0" dirty="0">
                <a:solidFill>
                  <a:sysClr val="windowText" lastClr="000000"/>
                </a:solidFill>
                <a:latin typeface="Arial"/>
                <a:cs typeface="Arial"/>
              </a:rPr>
              <a:t>the</a:t>
            </a:r>
            <a:r>
              <a:rPr sz="1000" kern="0" spc="-20" dirty="0">
                <a:solidFill>
                  <a:sysClr val="windowText" lastClr="000000"/>
                </a:solidFill>
                <a:latin typeface="Arial"/>
                <a:cs typeface="Arial"/>
              </a:rPr>
              <a:t> </a:t>
            </a:r>
            <a:r>
              <a:rPr sz="1000" kern="0" spc="-10" dirty="0">
                <a:solidFill>
                  <a:sysClr val="windowText" lastClr="000000"/>
                </a:solidFill>
                <a:latin typeface="Arial"/>
                <a:cs typeface="Arial"/>
              </a:rPr>
              <a:t>Milestone </a:t>
            </a:r>
            <a:r>
              <a:rPr sz="1000" kern="0" dirty="0">
                <a:solidFill>
                  <a:sysClr val="windowText" lastClr="000000"/>
                </a:solidFill>
                <a:latin typeface="Arial"/>
                <a:cs typeface="Arial"/>
              </a:rPr>
              <a:t>in</a:t>
            </a:r>
            <a:r>
              <a:rPr sz="1000" kern="0" spc="-15" dirty="0">
                <a:solidFill>
                  <a:sysClr val="windowText" lastClr="000000"/>
                </a:solidFill>
                <a:latin typeface="Arial"/>
                <a:cs typeface="Arial"/>
              </a:rPr>
              <a:t> </a:t>
            </a:r>
            <a:r>
              <a:rPr sz="1000" kern="0" spc="-10" dirty="0">
                <a:solidFill>
                  <a:sysClr val="windowText" lastClr="000000"/>
                </a:solidFill>
                <a:latin typeface="Arial"/>
                <a:cs typeface="Arial"/>
              </a:rPr>
              <a:t>Algebra, </a:t>
            </a:r>
            <a:r>
              <a:rPr sz="1000" kern="0" dirty="0">
                <a:solidFill>
                  <a:sysClr val="windowText" lastClr="000000"/>
                </a:solidFill>
                <a:latin typeface="Arial"/>
                <a:cs typeface="Arial"/>
              </a:rPr>
              <a:t>Biology,</a:t>
            </a:r>
            <a:r>
              <a:rPr sz="1000" kern="0" spc="-60" dirty="0">
                <a:solidFill>
                  <a:sysClr val="windowText" lastClr="000000"/>
                </a:solidFill>
                <a:latin typeface="Arial"/>
                <a:cs typeface="Arial"/>
              </a:rPr>
              <a:t> </a:t>
            </a:r>
            <a:r>
              <a:rPr sz="1000" kern="0" spc="-20" dirty="0">
                <a:solidFill>
                  <a:sysClr val="windowText" lastClr="000000"/>
                </a:solidFill>
                <a:latin typeface="Arial"/>
                <a:cs typeface="Arial"/>
              </a:rPr>
              <a:t>U.S. </a:t>
            </a:r>
            <a:r>
              <a:rPr sz="1000" kern="0" dirty="0">
                <a:solidFill>
                  <a:sysClr val="windowText" lastClr="000000"/>
                </a:solidFill>
                <a:latin typeface="Arial"/>
                <a:cs typeface="Arial"/>
              </a:rPr>
              <a:t>History,</a:t>
            </a:r>
            <a:r>
              <a:rPr sz="1000" kern="0" spc="-35" dirty="0">
                <a:solidFill>
                  <a:sysClr val="windowText" lastClr="000000"/>
                </a:solidFill>
                <a:latin typeface="Arial"/>
                <a:cs typeface="Arial"/>
              </a:rPr>
              <a:t> </a:t>
            </a:r>
            <a:r>
              <a:rPr sz="1000" kern="0" spc="-20" dirty="0">
                <a:solidFill>
                  <a:sysClr val="windowText" lastClr="000000"/>
                </a:solidFill>
                <a:latin typeface="Arial"/>
                <a:cs typeface="Arial"/>
              </a:rPr>
              <a:t>and, </a:t>
            </a:r>
            <a:r>
              <a:rPr sz="1000" kern="0" dirty="0">
                <a:solidFill>
                  <a:sysClr val="windowText" lastClr="000000"/>
                </a:solidFill>
                <a:latin typeface="Arial"/>
                <a:cs typeface="Arial"/>
              </a:rPr>
              <a:t>American</a:t>
            </a:r>
            <a:r>
              <a:rPr sz="1000" kern="0" spc="-60" dirty="0">
                <a:solidFill>
                  <a:sysClr val="windowText" lastClr="000000"/>
                </a:solidFill>
                <a:latin typeface="Arial"/>
                <a:cs typeface="Arial"/>
              </a:rPr>
              <a:t> </a:t>
            </a:r>
            <a:r>
              <a:rPr sz="1000" kern="0" spc="-25" dirty="0">
                <a:solidFill>
                  <a:sysClr val="windowText" lastClr="000000"/>
                </a:solidFill>
                <a:latin typeface="Arial"/>
                <a:cs typeface="Arial"/>
              </a:rPr>
              <a:t>Lit</a:t>
            </a:r>
            <a:endParaRPr sz="1000" kern="0">
              <a:solidFill>
                <a:sysClr val="windowText" lastClr="000000"/>
              </a:solidFill>
              <a:latin typeface="Arial"/>
              <a:cs typeface="Arial"/>
            </a:endParaRPr>
          </a:p>
          <a:p>
            <a:pPr>
              <a:buFont typeface="Arial"/>
              <a:buChar char="•"/>
            </a:pPr>
            <a:endParaRPr sz="1100" kern="0">
              <a:solidFill>
                <a:sysClr val="windowText" lastClr="000000"/>
              </a:solidFill>
              <a:latin typeface="Arial"/>
              <a:cs typeface="Arial"/>
            </a:endParaRPr>
          </a:p>
          <a:p>
            <a:pPr marL="263525" marR="269240" indent="-172720">
              <a:lnSpc>
                <a:spcPct val="99500"/>
              </a:lnSpc>
              <a:spcBef>
                <a:spcPts val="735"/>
              </a:spcBef>
              <a:buFontTx/>
              <a:buChar char="•"/>
              <a:tabLst>
                <a:tab pos="263525" algn="l"/>
                <a:tab pos="264160" algn="l"/>
              </a:tabLst>
            </a:pPr>
            <a:r>
              <a:rPr sz="1000" kern="0" spc="-10" dirty="0">
                <a:solidFill>
                  <a:sysClr val="windowText" lastClr="000000"/>
                </a:solidFill>
                <a:latin typeface="Arial"/>
                <a:cs typeface="Arial"/>
              </a:rPr>
              <a:t>Increase Attendance </a:t>
            </a:r>
            <a:r>
              <a:rPr sz="1000" kern="0" spc="-20" dirty="0">
                <a:solidFill>
                  <a:sysClr val="windowText" lastClr="000000"/>
                </a:solidFill>
                <a:latin typeface="Arial"/>
                <a:cs typeface="Arial"/>
              </a:rPr>
              <a:t>Rate</a:t>
            </a:r>
            <a:endParaRPr sz="1000" kern="0">
              <a:solidFill>
                <a:sysClr val="windowText" lastClr="000000"/>
              </a:solidFill>
              <a:latin typeface="Arial"/>
              <a:cs typeface="Arial"/>
            </a:endParaRPr>
          </a:p>
          <a:p>
            <a:pPr>
              <a:buFont typeface="Arial"/>
              <a:buChar char="•"/>
            </a:pPr>
            <a:endParaRPr sz="1100" kern="0">
              <a:solidFill>
                <a:sysClr val="windowText" lastClr="000000"/>
              </a:solidFill>
              <a:latin typeface="Arial"/>
              <a:cs typeface="Arial"/>
            </a:endParaRPr>
          </a:p>
          <a:p>
            <a:pPr>
              <a:spcBef>
                <a:spcPts val="35"/>
              </a:spcBef>
              <a:buFont typeface="Arial"/>
              <a:buChar char="•"/>
            </a:pPr>
            <a:endParaRPr sz="1050" kern="0">
              <a:solidFill>
                <a:sysClr val="windowText" lastClr="000000"/>
              </a:solidFill>
              <a:latin typeface="Arial"/>
              <a:cs typeface="Arial"/>
            </a:endParaRPr>
          </a:p>
          <a:p>
            <a:pPr marL="263525" marR="248285" indent="-172720">
              <a:lnSpc>
                <a:spcPts val="1190"/>
              </a:lnSpc>
              <a:spcBef>
                <a:spcPts val="5"/>
              </a:spcBef>
              <a:buFontTx/>
              <a:buChar char="•"/>
              <a:tabLst>
                <a:tab pos="263525" algn="l"/>
                <a:tab pos="264160" algn="l"/>
              </a:tabLst>
            </a:pPr>
            <a:r>
              <a:rPr sz="1000" kern="0" spc="-10" dirty="0">
                <a:solidFill>
                  <a:sysClr val="windowText" lastClr="000000"/>
                </a:solidFill>
                <a:latin typeface="Arial"/>
                <a:cs typeface="Arial"/>
              </a:rPr>
              <a:t>Decrease Suspension </a:t>
            </a:r>
            <a:r>
              <a:rPr sz="1000" kern="0" spc="-20" dirty="0">
                <a:solidFill>
                  <a:sysClr val="windowText" lastClr="000000"/>
                </a:solidFill>
                <a:latin typeface="Arial"/>
                <a:cs typeface="Arial"/>
              </a:rPr>
              <a:t>Rate</a:t>
            </a:r>
            <a:endParaRPr sz="1000" kern="0">
              <a:solidFill>
                <a:sysClr val="windowText" lastClr="000000"/>
              </a:solidFill>
              <a:latin typeface="Arial"/>
              <a:cs typeface="Arial"/>
            </a:endParaRPr>
          </a:p>
        </p:txBody>
      </p:sp>
      <p:graphicFrame>
        <p:nvGraphicFramePr>
          <p:cNvPr id="44" name="object 44"/>
          <p:cNvGraphicFramePr>
            <a:graphicFrameLocks noGrp="1"/>
          </p:cNvGraphicFramePr>
          <p:nvPr/>
        </p:nvGraphicFramePr>
        <p:xfrm>
          <a:off x="4376040" y="2110233"/>
          <a:ext cx="4817745" cy="4644389"/>
        </p:xfrm>
        <a:graphic>
          <a:graphicData uri="http://schemas.openxmlformats.org/drawingml/2006/table">
            <a:tbl>
              <a:tblPr firstRow="1" bandRow="1">
                <a:tableStyleId>{2D5ABB26-0587-4C30-8999-92F81FD0307C}</a:tableStyleId>
              </a:tblPr>
              <a:tblGrid>
                <a:gridCol w="4817745">
                  <a:extLst>
                    <a:ext uri="{9D8B030D-6E8A-4147-A177-3AD203B41FA5}">
                      <a16:colId xmlns:a16="http://schemas.microsoft.com/office/drawing/2014/main" val="20000"/>
                    </a:ext>
                  </a:extLst>
                </a:gridCol>
              </a:tblGrid>
              <a:tr h="1967864">
                <a:tc>
                  <a:txBody>
                    <a:bodyPr/>
                    <a:lstStyle/>
                    <a:p>
                      <a:pPr marL="101600" marR="849630">
                        <a:lnSpc>
                          <a:spcPct val="100000"/>
                        </a:lnSpc>
                        <a:spcBef>
                          <a:spcPts val="180"/>
                        </a:spcBef>
                      </a:pPr>
                      <a:r>
                        <a:rPr sz="700" dirty="0">
                          <a:latin typeface="Arial"/>
                          <a:cs typeface="Arial"/>
                        </a:rPr>
                        <a:t>1A.</a:t>
                      </a:r>
                      <a:r>
                        <a:rPr sz="700" spc="-20" dirty="0">
                          <a:latin typeface="Arial"/>
                          <a:cs typeface="Arial"/>
                        </a:rPr>
                        <a:t> </a:t>
                      </a:r>
                      <a:r>
                        <a:rPr sz="700" dirty="0">
                          <a:latin typeface="Arial"/>
                          <a:cs typeface="Arial"/>
                        </a:rPr>
                        <a:t>Use</a:t>
                      </a:r>
                      <a:r>
                        <a:rPr sz="700" spc="-20" dirty="0">
                          <a:latin typeface="Arial"/>
                          <a:cs typeface="Arial"/>
                        </a:rPr>
                        <a:t> </a:t>
                      </a:r>
                      <a:r>
                        <a:rPr sz="700" dirty="0">
                          <a:latin typeface="Arial"/>
                          <a:cs typeface="Arial"/>
                        </a:rPr>
                        <a:t>the</a:t>
                      </a:r>
                      <a:r>
                        <a:rPr sz="700" spc="-20" dirty="0">
                          <a:latin typeface="Arial"/>
                          <a:cs typeface="Arial"/>
                        </a:rPr>
                        <a:t> </a:t>
                      </a:r>
                      <a:r>
                        <a:rPr sz="700" dirty="0">
                          <a:latin typeface="Arial"/>
                          <a:cs typeface="Arial"/>
                        </a:rPr>
                        <a:t>district</a:t>
                      </a:r>
                      <a:r>
                        <a:rPr sz="700" spc="-20" dirty="0">
                          <a:latin typeface="Arial"/>
                          <a:cs typeface="Arial"/>
                        </a:rPr>
                        <a:t> </a:t>
                      </a:r>
                      <a:r>
                        <a:rPr sz="700" dirty="0">
                          <a:latin typeface="Arial"/>
                          <a:cs typeface="Arial"/>
                        </a:rPr>
                        <a:t>Unit's</a:t>
                      </a:r>
                      <a:r>
                        <a:rPr sz="700" spc="-20" dirty="0">
                          <a:latin typeface="Arial"/>
                          <a:cs typeface="Arial"/>
                        </a:rPr>
                        <a:t> </a:t>
                      </a:r>
                      <a:r>
                        <a:rPr sz="700" dirty="0">
                          <a:latin typeface="Arial"/>
                          <a:cs typeface="Arial"/>
                        </a:rPr>
                        <a:t>of</a:t>
                      </a:r>
                      <a:r>
                        <a:rPr sz="700" spc="-20" dirty="0">
                          <a:latin typeface="Arial"/>
                          <a:cs typeface="Arial"/>
                        </a:rPr>
                        <a:t> </a:t>
                      </a:r>
                      <a:r>
                        <a:rPr sz="700" dirty="0">
                          <a:latin typeface="Arial"/>
                          <a:cs typeface="Arial"/>
                        </a:rPr>
                        <a:t>study</a:t>
                      </a:r>
                      <a:r>
                        <a:rPr sz="700" spc="-20" dirty="0">
                          <a:latin typeface="Arial"/>
                          <a:cs typeface="Arial"/>
                        </a:rPr>
                        <a:t> </a:t>
                      </a:r>
                      <a:r>
                        <a:rPr sz="700" dirty="0">
                          <a:latin typeface="Arial"/>
                          <a:cs typeface="Arial"/>
                        </a:rPr>
                        <a:t>with</a:t>
                      </a:r>
                      <a:r>
                        <a:rPr sz="700" spc="-15" dirty="0">
                          <a:latin typeface="Arial"/>
                          <a:cs typeface="Arial"/>
                        </a:rPr>
                        <a:t> </a:t>
                      </a:r>
                      <a:r>
                        <a:rPr sz="700" dirty="0">
                          <a:latin typeface="Arial"/>
                          <a:cs typeface="Arial"/>
                        </a:rPr>
                        <a:t>fidelity</a:t>
                      </a:r>
                      <a:r>
                        <a:rPr sz="700" spc="-30" dirty="0">
                          <a:latin typeface="Arial"/>
                          <a:cs typeface="Arial"/>
                        </a:rPr>
                        <a:t> </a:t>
                      </a:r>
                      <a:r>
                        <a:rPr sz="700" dirty="0">
                          <a:latin typeface="Arial"/>
                          <a:cs typeface="Arial"/>
                        </a:rPr>
                        <a:t>&amp;</a:t>
                      </a:r>
                      <a:r>
                        <a:rPr sz="700" spc="-5" dirty="0">
                          <a:latin typeface="Arial"/>
                          <a:cs typeface="Arial"/>
                        </a:rPr>
                        <a:t> </a:t>
                      </a:r>
                      <a:r>
                        <a:rPr sz="700" dirty="0">
                          <a:latin typeface="Arial"/>
                          <a:cs typeface="Arial"/>
                        </a:rPr>
                        <a:t>as</a:t>
                      </a:r>
                      <a:r>
                        <a:rPr sz="700" spc="-10" dirty="0">
                          <a:latin typeface="Arial"/>
                          <a:cs typeface="Arial"/>
                        </a:rPr>
                        <a:t> </a:t>
                      </a:r>
                      <a:r>
                        <a:rPr sz="700" dirty="0">
                          <a:latin typeface="Arial"/>
                          <a:cs typeface="Arial"/>
                        </a:rPr>
                        <a:t>an</a:t>
                      </a:r>
                      <a:r>
                        <a:rPr sz="700" spc="-10" dirty="0">
                          <a:latin typeface="Arial"/>
                          <a:cs typeface="Arial"/>
                        </a:rPr>
                        <a:t> </a:t>
                      </a:r>
                      <a:r>
                        <a:rPr sz="700" dirty="0">
                          <a:latin typeface="Arial"/>
                          <a:cs typeface="Arial"/>
                        </a:rPr>
                        <a:t>alignment</a:t>
                      </a:r>
                      <a:r>
                        <a:rPr sz="700" spc="-10" dirty="0">
                          <a:latin typeface="Arial"/>
                          <a:cs typeface="Arial"/>
                        </a:rPr>
                        <a:t> </a:t>
                      </a:r>
                      <a:r>
                        <a:rPr sz="700" dirty="0">
                          <a:latin typeface="Arial"/>
                          <a:cs typeface="Arial"/>
                        </a:rPr>
                        <a:t>tool</a:t>
                      </a:r>
                      <a:r>
                        <a:rPr sz="700" spc="-20" dirty="0">
                          <a:latin typeface="Arial"/>
                          <a:cs typeface="Arial"/>
                        </a:rPr>
                        <a:t> </a:t>
                      </a:r>
                      <a:r>
                        <a:rPr sz="700" dirty="0">
                          <a:latin typeface="Arial"/>
                          <a:cs typeface="Arial"/>
                        </a:rPr>
                        <a:t>for</a:t>
                      </a:r>
                      <a:r>
                        <a:rPr sz="700" spc="-20" dirty="0">
                          <a:latin typeface="Arial"/>
                          <a:cs typeface="Arial"/>
                        </a:rPr>
                        <a:t> </a:t>
                      </a:r>
                      <a:r>
                        <a:rPr sz="700" dirty="0">
                          <a:latin typeface="Arial"/>
                          <a:cs typeface="Arial"/>
                        </a:rPr>
                        <a:t>the</a:t>
                      </a:r>
                      <a:r>
                        <a:rPr sz="700" spc="-10" dirty="0">
                          <a:latin typeface="Arial"/>
                          <a:cs typeface="Arial"/>
                        </a:rPr>
                        <a:t> </a:t>
                      </a:r>
                      <a:r>
                        <a:rPr sz="700" dirty="0">
                          <a:latin typeface="Arial"/>
                          <a:cs typeface="Arial"/>
                        </a:rPr>
                        <a:t>expected</a:t>
                      </a:r>
                      <a:r>
                        <a:rPr sz="700" spc="-20" dirty="0">
                          <a:latin typeface="Arial"/>
                          <a:cs typeface="Arial"/>
                        </a:rPr>
                        <a:t> </a:t>
                      </a:r>
                      <a:r>
                        <a:rPr sz="700" dirty="0">
                          <a:latin typeface="Arial"/>
                          <a:cs typeface="Arial"/>
                        </a:rPr>
                        <a:t>level</a:t>
                      </a:r>
                      <a:r>
                        <a:rPr sz="700" spc="-5" dirty="0">
                          <a:latin typeface="Arial"/>
                          <a:cs typeface="Arial"/>
                        </a:rPr>
                        <a:t> </a:t>
                      </a:r>
                      <a:r>
                        <a:rPr sz="700" dirty="0">
                          <a:latin typeface="Arial"/>
                          <a:cs typeface="Arial"/>
                        </a:rPr>
                        <a:t>of</a:t>
                      </a:r>
                      <a:r>
                        <a:rPr sz="700" spc="-10" dirty="0">
                          <a:latin typeface="Arial"/>
                          <a:cs typeface="Arial"/>
                        </a:rPr>
                        <a:t> rigor</a:t>
                      </a:r>
                      <a:r>
                        <a:rPr sz="700" spc="500" dirty="0">
                          <a:latin typeface="Arial"/>
                          <a:cs typeface="Arial"/>
                        </a:rPr>
                        <a:t> </a:t>
                      </a:r>
                      <a:r>
                        <a:rPr sz="700" dirty="0">
                          <a:latin typeface="Arial"/>
                          <a:cs typeface="Arial"/>
                        </a:rPr>
                        <a:t>1B.</a:t>
                      </a:r>
                      <a:r>
                        <a:rPr sz="700" spc="-5" dirty="0">
                          <a:latin typeface="Arial"/>
                          <a:cs typeface="Arial"/>
                        </a:rPr>
                        <a:t> </a:t>
                      </a:r>
                      <a:r>
                        <a:rPr sz="700" dirty="0">
                          <a:latin typeface="Arial"/>
                          <a:cs typeface="Arial"/>
                        </a:rPr>
                        <a:t>Ensure </a:t>
                      </a:r>
                      <a:r>
                        <a:rPr sz="700" spc="-10" dirty="0">
                          <a:latin typeface="Arial"/>
                          <a:cs typeface="Arial"/>
                        </a:rPr>
                        <a:t>appropriate content-</a:t>
                      </a:r>
                      <a:r>
                        <a:rPr sz="700" dirty="0">
                          <a:latin typeface="Arial"/>
                          <a:cs typeface="Arial"/>
                        </a:rPr>
                        <a:t>specific</a:t>
                      </a:r>
                      <a:r>
                        <a:rPr sz="700" spc="15" dirty="0">
                          <a:latin typeface="Arial"/>
                          <a:cs typeface="Arial"/>
                        </a:rPr>
                        <a:t> </a:t>
                      </a:r>
                      <a:r>
                        <a:rPr sz="700" spc="-10" dirty="0">
                          <a:latin typeface="Arial"/>
                          <a:cs typeface="Arial"/>
                        </a:rPr>
                        <a:t>"Look-</a:t>
                      </a:r>
                      <a:r>
                        <a:rPr sz="700" dirty="0">
                          <a:latin typeface="Arial"/>
                          <a:cs typeface="Arial"/>
                        </a:rPr>
                        <a:t>fors"</a:t>
                      </a:r>
                      <a:r>
                        <a:rPr sz="700" spc="5" dirty="0">
                          <a:latin typeface="Arial"/>
                          <a:cs typeface="Arial"/>
                        </a:rPr>
                        <a:t> </a:t>
                      </a:r>
                      <a:r>
                        <a:rPr sz="700" dirty="0">
                          <a:latin typeface="Arial"/>
                          <a:cs typeface="Arial"/>
                        </a:rPr>
                        <a:t>are</a:t>
                      </a:r>
                      <a:r>
                        <a:rPr sz="700" spc="10" dirty="0">
                          <a:latin typeface="Arial"/>
                          <a:cs typeface="Arial"/>
                        </a:rPr>
                        <a:t> </a:t>
                      </a:r>
                      <a:r>
                        <a:rPr sz="700" dirty="0">
                          <a:latin typeface="Arial"/>
                          <a:cs typeface="Arial"/>
                        </a:rPr>
                        <a:t>present</a:t>
                      </a:r>
                      <a:r>
                        <a:rPr sz="700" spc="-5" dirty="0">
                          <a:latin typeface="Arial"/>
                          <a:cs typeface="Arial"/>
                        </a:rPr>
                        <a:t> </a:t>
                      </a:r>
                      <a:r>
                        <a:rPr sz="700" dirty="0">
                          <a:latin typeface="Arial"/>
                          <a:cs typeface="Arial"/>
                        </a:rPr>
                        <a:t>in each</a:t>
                      </a:r>
                      <a:r>
                        <a:rPr sz="700" spc="10" dirty="0">
                          <a:latin typeface="Arial"/>
                          <a:cs typeface="Arial"/>
                        </a:rPr>
                        <a:t> </a:t>
                      </a:r>
                      <a:r>
                        <a:rPr sz="700" spc="-10" dirty="0">
                          <a:latin typeface="Arial"/>
                          <a:cs typeface="Arial"/>
                        </a:rPr>
                        <a:t>classroom</a:t>
                      </a:r>
                      <a:endParaRPr sz="700">
                        <a:latin typeface="Arial"/>
                        <a:cs typeface="Arial"/>
                      </a:endParaRPr>
                    </a:p>
                    <a:p>
                      <a:pPr marL="101600" marR="725805">
                        <a:lnSpc>
                          <a:spcPts val="840"/>
                        </a:lnSpc>
                        <a:spcBef>
                          <a:spcPts val="20"/>
                        </a:spcBef>
                      </a:pPr>
                      <a:r>
                        <a:rPr sz="700" dirty="0">
                          <a:latin typeface="Arial"/>
                          <a:cs typeface="Arial"/>
                        </a:rPr>
                        <a:t>1C.</a:t>
                      </a:r>
                      <a:r>
                        <a:rPr sz="700" spc="-20" dirty="0">
                          <a:latin typeface="Arial"/>
                          <a:cs typeface="Arial"/>
                        </a:rPr>
                        <a:t> </a:t>
                      </a:r>
                      <a:r>
                        <a:rPr sz="700" dirty="0">
                          <a:latin typeface="Arial"/>
                          <a:cs typeface="Arial"/>
                        </a:rPr>
                        <a:t>Ensure</a:t>
                      </a:r>
                      <a:r>
                        <a:rPr sz="700" spc="-20" dirty="0">
                          <a:latin typeface="Arial"/>
                          <a:cs typeface="Arial"/>
                        </a:rPr>
                        <a:t> </a:t>
                      </a:r>
                      <a:r>
                        <a:rPr sz="700" dirty="0">
                          <a:latin typeface="Arial"/>
                          <a:cs typeface="Arial"/>
                        </a:rPr>
                        <a:t>the</a:t>
                      </a:r>
                      <a:r>
                        <a:rPr sz="700" spc="-10" dirty="0">
                          <a:latin typeface="Arial"/>
                          <a:cs typeface="Arial"/>
                        </a:rPr>
                        <a:t> standards-</a:t>
                      </a:r>
                      <a:r>
                        <a:rPr sz="700" dirty="0">
                          <a:latin typeface="Arial"/>
                          <a:cs typeface="Arial"/>
                        </a:rPr>
                        <a:t>based</a:t>
                      </a:r>
                      <a:r>
                        <a:rPr sz="700" spc="-15" dirty="0">
                          <a:latin typeface="Arial"/>
                          <a:cs typeface="Arial"/>
                        </a:rPr>
                        <a:t> </a:t>
                      </a:r>
                      <a:r>
                        <a:rPr sz="700" dirty="0">
                          <a:latin typeface="Arial"/>
                          <a:cs typeface="Arial"/>
                        </a:rPr>
                        <a:t>learning</a:t>
                      </a:r>
                      <a:r>
                        <a:rPr sz="700" spc="-10" dirty="0">
                          <a:latin typeface="Arial"/>
                          <a:cs typeface="Arial"/>
                        </a:rPr>
                        <a:t> </a:t>
                      </a:r>
                      <a:r>
                        <a:rPr sz="700" dirty="0">
                          <a:latin typeface="Arial"/>
                          <a:cs typeface="Arial"/>
                        </a:rPr>
                        <a:t>environment</a:t>
                      </a:r>
                      <a:r>
                        <a:rPr sz="700" spc="-5" dirty="0">
                          <a:latin typeface="Arial"/>
                          <a:cs typeface="Arial"/>
                        </a:rPr>
                        <a:t> </a:t>
                      </a:r>
                      <a:r>
                        <a:rPr sz="700" dirty="0">
                          <a:latin typeface="Arial"/>
                          <a:cs typeface="Arial"/>
                        </a:rPr>
                        <a:t>to</a:t>
                      </a:r>
                      <a:r>
                        <a:rPr sz="700" spc="-15" dirty="0">
                          <a:latin typeface="Arial"/>
                          <a:cs typeface="Arial"/>
                        </a:rPr>
                        <a:t> </a:t>
                      </a:r>
                      <a:r>
                        <a:rPr sz="700" dirty="0">
                          <a:latin typeface="Arial"/>
                          <a:cs typeface="Arial"/>
                        </a:rPr>
                        <a:t>provide</a:t>
                      </a:r>
                      <a:r>
                        <a:rPr sz="700" spc="-20" dirty="0">
                          <a:latin typeface="Arial"/>
                          <a:cs typeface="Arial"/>
                        </a:rPr>
                        <a:t> </a:t>
                      </a:r>
                      <a:r>
                        <a:rPr sz="700" dirty="0">
                          <a:latin typeface="Arial"/>
                          <a:cs typeface="Arial"/>
                        </a:rPr>
                        <a:t>all</a:t>
                      </a:r>
                      <a:r>
                        <a:rPr sz="700" spc="-10" dirty="0">
                          <a:latin typeface="Arial"/>
                          <a:cs typeface="Arial"/>
                        </a:rPr>
                        <a:t> </a:t>
                      </a:r>
                      <a:r>
                        <a:rPr sz="700" dirty="0">
                          <a:latin typeface="Arial"/>
                          <a:cs typeface="Arial"/>
                        </a:rPr>
                        <a:t>students</a:t>
                      </a:r>
                      <a:r>
                        <a:rPr sz="700" spc="-10" dirty="0">
                          <a:latin typeface="Arial"/>
                          <a:cs typeface="Arial"/>
                        </a:rPr>
                        <a:t> </a:t>
                      </a:r>
                      <a:r>
                        <a:rPr sz="700" dirty="0">
                          <a:latin typeface="Arial"/>
                          <a:cs typeface="Arial"/>
                        </a:rPr>
                        <a:t>equal</a:t>
                      </a:r>
                      <a:r>
                        <a:rPr sz="700" spc="-20" dirty="0">
                          <a:latin typeface="Arial"/>
                          <a:cs typeface="Arial"/>
                        </a:rPr>
                        <a:t> </a:t>
                      </a:r>
                      <a:r>
                        <a:rPr sz="700" dirty="0">
                          <a:latin typeface="Arial"/>
                          <a:cs typeface="Arial"/>
                        </a:rPr>
                        <a:t>access</a:t>
                      </a:r>
                      <a:r>
                        <a:rPr sz="700" spc="-20" dirty="0">
                          <a:latin typeface="Arial"/>
                          <a:cs typeface="Arial"/>
                        </a:rPr>
                        <a:t> </a:t>
                      </a:r>
                      <a:r>
                        <a:rPr sz="700" dirty="0">
                          <a:latin typeface="Arial"/>
                          <a:cs typeface="Arial"/>
                        </a:rPr>
                        <a:t>to</a:t>
                      </a:r>
                      <a:r>
                        <a:rPr sz="700" spc="-10" dirty="0">
                          <a:latin typeface="Arial"/>
                          <a:cs typeface="Arial"/>
                        </a:rPr>
                        <a:t> content</a:t>
                      </a:r>
                      <a:r>
                        <a:rPr sz="700" spc="500" dirty="0">
                          <a:latin typeface="Arial"/>
                          <a:cs typeface="Arial"/>
                        </a:rPr>
                        <a:t> </a:t>
                      </a:r>
                      <a:r>
                        <a:rPr sz="700" dirty="0">
                          <a:latin typeface="Arial"/>
                          <a:cs typeface="Arial"/>
                        </a:rPr>
                        <a:t>1D.</a:t>
                      </a:r>
                      <a:r>
                        <a:rPr sz="700" spc="-20" dirty="0">
                          <a:latin typeface="Arial"/>
                          <a:cs typeface="Arial"/>
                        </a:rPr>
                        <a:t> </a:t>
                      </a:r>
                      <a:r>
                        <a:rPr sz="700" dirty="0">
                          <a:latin typeface="Arial"/>
                          <a:cs typeface="Arial"/>
                        </a:rPr>
                        <a:t>Utilize</a:t>
                      </a:r>
                      <a:r>
                        <a:rPr sz="700" spc="-15" dirty="0">
                          <a:latin typeface="Arial"/>
                          <a:cs typeface="Arial"/>
                        </a:rPr>
                        <a:t> </a:t>
                      </a:r>
                      <a:r>
                        <a:rPr sz="700" dirty="0">
                          <a:latin typeface="Arial"/>
                          <a:cs typeface="Arial"/>
                        </a:rPr>
                        <a:t>an</a:t>
                      </a:r>
                      <a:r>
                        <a:rPr sz="700" spc="-20" dirty="0">
                          <a:latin typeface="Arial"/>
                          <a:cs typeface="Arial"/>
                        </a:rPr>
                        <a:t> </a:t>
                      </a:r>
                      <a:r>
                        <a:rPr sz="700" dirty="0">
                          <a:latin typeface="Arial"/>
                          <a:cs typeface="Arial"/>
                        </a:rPr>
                        <a:t>increase</a:t>
                      </a:r>
                      <a:r>
                        <a:rPr sz="700" spc="-15" dirty="0">
                          <a:latin typeface="Arial"/>
                          <a:cs typeface="Arial"/>
                        </a:rPr>
                        <a:t> </a:t>
                      </a:r>
                      <a:r>
                        <a:rPr sz="700" dirty="0">
                          <a:latin typeface="Arial"/>
                          <a:cs typeface="Arial"/>
                        </a:rPr>
                        <a:t>in</a:t>
                      </a:r>
                      <a:r>
                        <a:rPr sz="700" spc="-10" dirty="0">
                          <a:latin typeface="Arial"/>
                          <a:cs typeface="Arial"/>
                        </a:rPr>
                        <a:t> </a:t>
                      </a:r>
                      <a:r>
                        <a:rPr sz="700" dirty="0">
                          <a:latin typeface="Arial"/>
                          <a:cs typeface="Arial"/>
                        </a:rPr>
                        <a:t>technology</a:t>
                      </a:r>
                      <a:r>
                        <a:rPr sz="700" spc="-25" dirty="0">
                          <a:latin typeface="Arial"/>
                          <a:cs typeface="Arial"/>
                        </a:rPr>
                        <a:t> </a:t>
                      </a:r>
                      <a:r>
                        <a:rPr sz="700" dirty="0">
                          <a:latin typeface="Arial"/>
                          <a:cs typeface="Arial"/>
                        </a:rPr>
                        <a:t>on</a:t>
                      </a:r>
                      <a:r>
                        <a:rPr sz="700" spc="-15" dirty="0">
                          <a:latin typeface="Arial"/>
                          <a:cs typeface="Arial"/>
                        </a:rPr>
                        <a:t> </a:t>
                      </a:r>
                      <a:r>
                        <a:rPr sz="700" dirty="0">
                          <a:latin typeface="Arial"/>
                          <a:cs typeface="Arial"/>
                        </a:rPr>
                        <a:t>a</a:t>
                      </a:r>
                      <a:r>
                        <a:rPr sz="700" spc="-15" dirty="0">
                          <a:latin typeface="Arial"/>
                          <a:cs typeface="Arial"/>
                        </a:rPr>
                        <a:t> </a:t>
                      </a:r>
                      <a:r>
                        <a:rPr sz="700" dirty="0">
                          <a:latin typeface="Arial"/>
                          <a:cs typeface="Arial"/>
                        </a:rPr>
                        <a:t>daily</a:t>
                      </a:r>
                      <a:r>
                        <a:rPr sz="700" spc="-15" dirty="0">
                          <a:latin typeface="Arial"/>
                          <a:cs typeface="Arial"/>
                        </a:rPr>
                        <a:t> </a:t>
                      </a:r>
                      <a:r>
                        <a:rPr sz="700" spc="-10" dirty="0">
                          <a:latin typeface="Arial"/>
                          <a:cs typeface="Arial"/>
                        </a:rPr>
                        <a:t>basis</a:t>
                      </a:r>
                      <a:endParaRPr sz="700">
                        <a:latin typeface="Arial"/>
                        <a:cs typeface="Arial"/>
                      </a:endParaRPr>
                    </a:p>
                    <a:p>
                      <a:pPr marL="101600" marR="2797810">
                        <a:lnSpc>
                          <a:spcPts val="840"/>
                        </a:lnSpc>
                      </a:pPr>
                      <a:r>
                        <a:rPr sz="700" dirty="0">
                          <a:latin typeface="Arial"/>
                          <a:cs typeface="Arial"/>
                        </a:rPr>
                        <a:t>1E.</a:t>
                      </a:r>
                      <a:r>
                        <a:rPr sz="700" spc="-30" dirty="0">
                          <a:latin typeface="Arial"/>
                          <a:cs typeface="Arial"/>
                        </a:rPr>
                        <a:t> </a:t>
                      </a:r>
                      <a:r>
                        <a:rPr sz="700" dirty="0">
                          <a:latin typeface="Arial"/>
                          <a:cs typeface="Arial"/>
                        </a:rPr>
                        <a:t>Ensure</a:t>
                      </a:r>
                      <a:r>
                        <a:rPr sz="700" spc="-25" dirty="0">
                          <a:latin typeface="Arial"/>
                          <a:cs typeface="Arial"/>
                        </a:rPr>
                        <a:t> </a:t>
                      </a:r>
                      <a:r>
                        <a:rPr sz="700" dirty="0">
                          <a:latin typeface="Arial"/>
                          <a:cs typeface="Arial"/>
                        </a:rPr>
                        <a:t>students</a:t>
                      </a:r>
                      <a:r>
                        <a:rPr sz="700" spc="-20" dirty="0">
                          <a:latin typeface="Arial"/>
                          <a:cs typeface="Arial"/>
                        </a:rPr>
                        <a:t> </a:t>
                      </a:r>
                      <a:r>
                        <a:rPr sz="700" dirty="0">
                          <a:latin typeface="Arial"/>
                          <a:cs typeface="Arial"/>
                        </a:rPr>
                        <a:t>complete</a:t>
                      </a:r>
                      <a:r>
                        <a:rPr sz="700" spc="-30" dirty="0">
                          <a:latin typeface="Arial"/>
                          <a:cs typeface="Arial"/>
                        </a:rPr>
                        <a:t> </a:t>
                      </a:r>
                      <a:r>
                        <a:rPr sz="700" dirty="0">
                          <a:latin typeface="Arial"/>
                          <a:cs typeface="Arial"/>
                        </a:rPr>
                        <a:t>learning</a:t>
                      </a:r>
                      <a:r>
                        <a:rPr sz="700" spc="-20" dirty="0">
                          <a:latin typeface="Arial"/>
                          <a:cs typeface="Arial"/>
                        </a:rPr>
                        <a:t> </a:t>
                      </a:r>
                      <a:r>
                        <a:rPr sz="700" spc="-10" dirty="0">
                          <a:latin typeface="Arial"/>
                          <a:cs typeface="Arial"/>
                        </a:rPr>
                        <a:t>contracts</a:t>
                      </a:r>
                      <a:r>
                        <a:rPr sz="700" spc="500" dirty="0">
                          <a:latin typeface="Arial"/>
                          <a:cs typeface="Arial"/>
                        </a:rPr>
                        <a:t> </a:t>
                      </a:r>
                      <a:r>
                        <a:rPr sz="700" dirty="0">
                          <a:latin typeface="Arial"/>
                          <a:cs typeface="Arial"/>
                        </a:rPr>
                        <a:t>2A.</a:t>
                      </a:r>
                      <a:r>
                        <a:rPr sz="700" spc="-15" dirty="0">
                          <a:latin typeface="Arial"/>
                          <a:cs typeface="Arial"/>
                        </a:rPr>
                        <a:t> </a:t>
                      </a:r>
                      <a:r>
                        <a:rPr sz="700" dirty="0">
                          <a:latin typeface="Arial"/>
                          <a:cs typeface="Arial"/>
                        </a:rPr>
                        <a:t>Provide</a:t>
                      </a:r>
                      <a:r>
                        <a:rPr sz="700" spc="-10" dirty="0">
                          <a:latin typeface="Arial"/>
                          <a:cs typeface="Arial"/>
                        </a:rPr>
                        <a:t> double-</a:t>
                      </a:r>
                      <a:r>
                        <a:rPr sz="700" dirty="0">
                          <a:latin typeface="Arial"/>
                          <a:cs typeface="Arial"/>
                        </a:rPr>
                        <a:t>doses of</a:t>
                      </a:r>
                      <a:r>
                        <a:rPr sz="700" spc="-10" dirty="0">
                          <a:latin typeface="Arial"/>
                          <a:cs typeface="Arial"/>
                        </a:rPr>
                        <a:t> </a:t>
                      </a:r>
                      <a:r>
                        <a:rPr sz="700" spc="-20" dirty="0">
                          <a:latin typeface="Arial"/>
                          <a:cs typeface="Arial"/>
                        </a:rPr>
                        <a:t>math</a:t>
                      </a:r>
                      <a:endParaRPr sz="700">
                        <a:latin typeface="Arial"/>
                        <a:cs typeface="Arial"/>
                      </a:endParaRPr>
                    </a:p>
                    <a:p>
                      <a:pPr marL="101600" marR="2091055">
                        <a:lnSpc>
                          <a:spcPts val="840"/>
                        </a:lnSpc>
                      </a:pPr>
                      <a:r>
                        <a:rPr sz="700" dirty="0">
                          <a:latin typeface="Arial"/>
                          <a:cs typeface="Arial"/>
                        </a:rPr>
                        <a:t>2B.</a:t>
                      </a:r>
                      <a:r>
                        <a:rPr sz="700" spc="-15" dirty="0">
                          <a:latin typeface="Arial"/>
                          <a:cs typeface="Arial"/>
                        </a:rPr>
                        <a:t> </a:t>
                      </a:r>
                      <a:r>
                        <a:rPr sz="700" dirty="0">
                          <a:latin typeface="Arial"/>
                          <a:cs typeface="Arial"/>
                        </a:rPr>
                        <a:t>Provide</a:t>
                      </a:r>
                      <a:r>
                        <a:rPr sz="700" spc="-10" dirty="0">
                          <a:latin typeface="Arial"/>
                          <a:cs typeface="Arial"/>
                        </a:rPr>
                        <a:t> </a:t>
                      </a:r>
                      <a:r>
                        <a:rPr sz="700" dirty="0">
                          <a:latin typeface="Arial"/>
                          <a:cs typeface="Arial"/>
                        </a:rPr>
                        <a:t>ELA</a:t>
                      </a:r>
                      <a:r>
                        <a:rPr sz="700" spc="-5" dirty="0">
                          <a:latin typeface="Arial"/>
                          <a:cs typeface="Arial"/>
                        </a:rPr>
                        <a:t> </a:t>
                      </a:r>
                      <a:r>
                        <a:rPr sz="700" dirty="0">
                          <a:latin typeface="Arial"/>
                          <a:cs typeface="Arial"/>
                        </a:rPr>
                        <a:t>support</a:t>
                      </a:r>
                      <a:r>
                        <a:rPr sz="700" spc="-10" dirty="0">
                          <a:latin typeface="Arial"/>
                          <a:cs typeface="Arial"/>
                        </a:rPr>
                        <a:t> </a:t>
                      </a:r>
                      <a:r>
                        <a:rPr sz="700" dirty="0">
                          <a:latin typeface="Arial"/>
                          <a:cs typeface="Arial"/>
                        </a:rPr>
                        <a:t>by</a:t>
                      </a:r>
                      <a:r>
                        <a:rPr sz="700" spc="-20" dirty="0">
                          <a:latin typeface="Arial"/>
                          <a:cs typeface="Arial"/>
                        </a:rPr>
                        <a:t> </a:t>
                      </a:r>
                      <a:r>
                        <a:rPr sz="700" spc="-10" dirty="0">
                          <a:latin typeface="Arial"/>
                          <a:cs typeface="Arial"/>
                        </a:rPr>
                        <a:t>implementing </a:t>
                      </a:r>
                      <a:r>
                        <a:rPr sz="700" dirty="0">
                          <a:latin typeface="Arial"/>
                          <a:cs typeface="Arial"/>
                        </a:rPr>
                        <a:t>target reading </a:t>
                      </a:r>
                      <a:r>
                        <a:rPr sz="700" spc="-10" dirty="0">
                          <a:latin typeface="Arial"/>
                          <a:cs typeface="Arial"/>
                        </a:rPr>
                        <a:t>programs</a:t>
                      </a:r>
                      <a:r>
                        <a:rPr sz="700" spc="500" dirty="0">
                          <a:latin typeface="Arial"/>
                          <a:cs typeface="Arial"/>
                        </a:rPr>
                        <a:t> </a:t>
                      </a:r>
                      <a:r>
                        <a:rPr sz="700" dirty="0">
                          <a:latin typeface="Arial"/>
                          <a:cs typeface="Arial"/>
                        </a:rPr>
                        <a:t>2C.</a:t>
                      </a:r>
                      <a:r>
                        <a:rPr sz="700" spc="-15" dirty="0">
                          <a:latin typeface="Arial"/>
                          <a:cs typeface="Arial"/>
                        </a:rPr>
                        <a:t> </a:t>
                      </a:r>
                      <a:r>
                        <a:rPr sz="700" dirty="0">
                          <a:latin typeface="Arial"/>
                          <a:cs typeface="Arial"/>
                        </a:rPr>
                        <a:t>Offer</a:t>
                      </a:r>
                      <a:r>
                        <a:rPr sz="700" spc="-15" dirty="0">
                          <a:latin typeface="Arial"/>
                          <a:cs typeface="Arial"/>
                        </a:rPr>
                        <a:t> </a:t>
                      </a:r>
                      <a:r>
                        <a:rPr sz="700" spc="-10" dirty="0">
                          <a:latin typeface="Arial"/>
                          <a:cs typeface="Arial"/>
                        </a:rPr>
                        <a:t>after-</a:t>
                      </a:r>
                      <a:r>
                        <a:rPr sz="700" dirty="0">
                          <a:latin typeface="Arial"/>
                          <a:cs typeface="Arial"/>
                        </a:rPr>
                        <a:t>school</a:t>
                      </a:r>
                      <a:r>
                        <a:rPr sz="700" spc="-15" dirty="0">
                          <a:latin typeface="Arial"/>
                          <a:cs typeface="Arial"/>
                        </a:rPr>
                        <a:t> </a:t>
                      </a:r>
                      <a:r>
                        <a:rPr sz="700" dirty="0">
                          <a:latin typeface="Arial"/>
                          <a:cs typeface="Arial"/>
                        </a:rPr>
                        <a:t>tutorial</a:t>
                      </a:r>
                      <a:r>
                        <a:rPr sz="700" spc="-5" dirty="0">
                          <a:latin typeface="Arial"/>
                          <a:cs typeface="Arial"/>
                        </a:rPr>
                        <a:t> </a:t>
                      </a:r>
                      <a:r>
                        <a:rPr sz="700" dirty="0">
                          <a:latin typeface="Arial"/>
                          <a:cs typeface="Arial"/>
                        </a:rPr>
                        <a:t>and</a:t>
                      </a:r>
                      <a:r>
                        <a:rPr sz="700" spc="-15" dirty="0">
                          <a:latin typeface="Arial"/>
                          <a:cs typeface="Arial"/>
                        </a:rPr>
                        <a:t> </a:t>
                      </a:r>
                      <a:r>
                        <a:rPr sz="700" spc="-10" dirty="0">
                          <a:latin typeface="Arial"/>
                          <a:cs typeface="Arial"/>
                        </a:rPr>
                        <a:t>mentors</a:t>
                      </a:r>
                      <a:endParaRPr sz="700">
                        <a:latin typeface="Arial"/>
                        <a:cs typeface="Arial"/>
                      </a:endParaRPr>
                    </a:p>
                    <a:p>
                      <a:pPr marL="101600">
                        <a:lnSpc>
                          <a:spcPts val="800"/>
                        </a:lnSpc>
                      </a:pPr>
                      <a:r>
                        <a:rPr sz="700" dirty="0">
                          <a:latin typeface="Arial"/>
                          <a:cs typeface="Arial"/>
                        </a:rPr>
                        <a:t>2D.</a:t>
                      </a:r>
                      <a:r>
                        <a:rPr sz="700" spc="-25" dirty="0">
                          <a:latin typeface="Arial"/>
                          <a:cs typeface="Arial"/>
                        </a:rPr>
                        <a:t> </a:t>
                      </a:r>
                      <a:r>
                        <a:rPr sz="700" dirty="0">
                          <a:latin typeface="Arial"/>
                          <a:cs typeface="Arial"/>
                        </a:rPr>
                        <a:t>Provide</a:t>
                      </a:r>
                      <a:r>
                        <a:rPr sz="700" spc="-25" dirty="0">
                          <a:latin typeface="Arial"/>
                          <a:cs typeface="Arial"/>
                        </a:rPr>
                        <a:t> </a:t>
                      </a:r>
                      <a:r>
                        <a:rPr sz="700" dirty="0">
                          <a:latin typeface="Arial"/>
                          <a:cs typeface="Arial"/>
                        </a:rPr>
                        <a:t>an</a:t>
                      </a:r>
                      <a:r>
                        <a:rPr sz="700" spc="-15" dirty="0">
                          <a:latin typeface="Arial"/>
                          <a:cs typeface="Arial"/>
                        </a:rPr>
                        <a:t> </a:t>
                      </a:r>
                      <a:r>
                        <a:rPr sz="700" dirty="0">
                          <a:latin typeface="Arial"/>
                          <a:cs typeface="Arial"/>
                        </a:rPr>
                        <a:t>alternate</a:t>
                      </a:r>
                      <a:r>
                        <a:rPr sz="700" spc="-20" dirty="0">
                          <a:latin typeface="Arial"/>
                          <a:cs typeface="Arial"/>
                        </a:rPr>
                        <a:t> </a:t>
                      </a:r>
                      <a:r>
                        <a:rPr sz="700" dirty="0">
                          <a:latin typeface="Arial"/>
                          <a:cs typeface="Arial"/>
                        </a:rPr>
                        <a:t>bell</a:t>
                      </a:r>
                      <a:r>
                        <a:rPr sz="700" spc="-10" dirty="0">
                          <a:latin typeface="Arial"/>
                          <a:cs typeface="Arial"/>
                        </a:rPr>
                        <a:t> </a:t>
                      </a:r>
                      <a:r>
                        <a:rPr sz="700" dirty="0">
                          <a:latin typeface="Arial"/>
                          <a:cs typeface="Arial"/>
                        </a:rPr>
                        <a:t>schedule</a:t>
                      </a:r>
                      <a:r>
                        <a:rPr sz="700" spc="-25" dirty="0">
                          <a:latin typeface="Arial"/>
                          <a:cs typeface="Arial"/>
                        </a:rPr>
                        <a:t> </a:t>
                      </a:r>
                      <a:r>
                        <a:rPr sz="700" dirty="0">
                          <a:latin typeface="Arial"/>
                          <a:cs typeface="Arial"/>
                        </a:rPr>
                        <a:t>to</a:t>
                      </a:r>
                      <a:r>
                        <a:rPr sz="700" spc="-20" dirty="0">
                          <a:latin typeface="Arial"/>
                          <a:cs typeface="Arial"/>
                        </a:rPr>
                        <a:t> </a:t>
                      </a:r>
                      <a:r>
                        <a:rPr sz="700" dirty="0">
                          <a:latin typeface="Arial"/>
                          <a:cs typeface="Arial"/>
                        </a:rPr>
                        <a:t>offer</a:t>
                      </a:r>
                      <a:r>
                        <a:rPr sz="700" spc="-15" dirty="0">
                          <a:latin typeface="Arial"/>
                          <a:cs typeface="Arial"/>
                        </a:rPr>
                        <a:t> </a:t>
                      </a:r>
                      <a:r>
                        <a:rPr sz="700" spc="-10" dirty="0">
                          <a:latin typeface="Arial"/>
                          <a:cs typeface="Arial"/>
                        </a:rPr>
                        <a:t>remediation</a:t>
                      </a:r>
                      <a:endParaRPr sz="700">
                        <a:latin typeface="Arial"/>
                        <a:cs typeface="Arial"/>
                      </a:endParaRPr>
                    </a:p>
                    <a:p>
                      <a:pPr marL="101600">
                        <a:lnSpc>
                          <a:spcPct val="100000"/>
                        </a:lnSpc>
                      </a:pPr>
                      <a:r>
                        <a:rPr sz="700" dirty="0">
                          <a:latin typeface="Arial"/>
                          <a:cs typeface="Arial"/>
                        </a:rPr>
                        <a:t>3A.</a:t>
                      </a:r>
                      <a:r>
                        <a:rPr sz="700" spc="-5" dirty="0">
                          <a:latin typeface="Arial"/>
                          <a:cs typeface="Arial"/>
                        </a:rPr>
                        <a:t> </a:t>
                      </a:r>
                      <a:r>
                        <a:rPr sz="700" spc="-10" dirty="0">
                          <a:latin typeface="Arial"/>
                          <a:cs typeface="Arial"/>
                        </a:rPr>
                        <a:t>Implement </a:t>
                      </a:r>
                      <a:r>
                        <a:rPr sz="700" dirty="0">
                          <a:latin typeface="Arial"/>
                          <a:cs typeface="Arial"/>
                        </a:rPr>
                        <a:t>STEM</a:t>
                      </a:r>
                      <a:r>
                        <a:rPr sz="700" spc="-10" dirty="0">
                          <a:latin typeface="Arial"/>
                          <a:cs typeface="Arial"/>
                        </a:rPr>
                        <a:t> </a:t>
                      </a:r>
                      <a:r>
                        <a:rPr sz="700" dirty="0">
                          <a:latin typeface="Arial"/>
                          <a:cs typeface="Arial"/>
                        </a:rPr>
                        <a:t>instruction</a:t>
                      </a:r>
                      <a:r>
                        <a:rPr sz="700" spc="-5" dirty="0">
                          <a:latin typeface="Arial"/>
                          <a:cs typeface="Arial"/>
                        </a:rPr>
                        <a:t> </a:t>
                      </a:r>
                      <a:r>
                        <a:rPr sz="700" dirty="0">
                          <a:latin typeface="Arial"/>
                          <a:cs typeface="Arial"/>
                        </a:rPr>
                        <a:t>and</a:t>
                      </a:r>
                      <a:r>
                        <a:rPr sz="700" spc="-10" dirty="0">
                          <a:latin typeface="Arial"/>
                          <a:cs typeface="Arial"/>
                        </a:rPr>
                        <a:t> content</a:t>
                      </a:r>
                      <a:endParaRPr sz="700">
                        <a:latin typeface="Arial"/>
                        <a:cs typeface="Arial"/>
                      </a:endParaRPr>
                    </a:p>
                    <a:p>
                      <a:pPr marL="101600" marR="1809750">
                        <a:lnSpc>
                          <a:spcPct val="100000"/>
                        </a:lnSpc>
                      </a:pPr>
                      <a:r>
                        <a:rPr sz="700" dirty="0">
                          <a:latin typeface="Arial"/>
                          <a:cs typeface="Arial"/>
                        </a:rPr>
                        <a:t>3B.</a:t>
                      </a:r>
                      <a:r>
                        <a:rPr sz="700" spc="-5" dirty="0">
                          <a:latin typeface="Arial"/>
                          <a:cs typeface="Arial"/>
                        </a:rPr>
                        <a:t> </a:t>
                      </a:r>
                      <a:r>
                        <a:rPr sz="700" spc="-10" dirty="0">
                          <a:latin typeface="Arial"/>
                          <a:cs typeface="Arial"/>
                        </a:rPr>
                        <a:t>Implement</a:t>
                      </a:r>
                      <a:r>
                        <a:rPr sz="700" spc="-15" dirty="0">
                          <a:latin typeface="Arial"/>
                          <a:cs typeface="Arial"/>
                        </a:rPr>
                        <a:t> </a:t>
                      </a:r>
                      <a:r>
                        <a:rPr sz="700" dirty="0">
                          <a:latin typeface="Arial"/>
                          <a:cs typeface="Arial"/>
                        </a:rPr>
                        <a:t>integrated, project-</a:t>
                      </a:r>
                      <a:r>
                        <a:rPr sz="700" spc="-20" dirty="0">
                          <a:latin typeface="Arial"/>
                          <a:cs typeface="Arial"/>
                        </a:rPr>
                        <a:t> </a:t>
                      </a:r>
                      <a:r>
                        <a:rPr sz="700" dirty="0">
                          <a:latin typeface="Arial"/>
                          <a:cs typeface="Arial"/>
                        </a:rPr>
                        <a:t>and</a:t>
                      </a:r>
                      <a:r>
                        <a:rPr sz="700" spc="-5" dirty="0">
                          <a:latin typeface="Arial"/>
                          <a:cs typeface="Arial"/>
                        </a:rPr>
                        <a:t> </a:t>
                      </a:r>
                      <a:r>
                        <a:rPr sz="700" spc="-10" dirty="0">
                          <a:latin typeface="Arial"/>
                          <a:cs typeface="Arial"/>
                        </a:rPr>
                        <a:t>problem-</a:t>
                      </a:r>
                      <a:r>
                        <a:rPr sz="700" dirty="0">
                          <a:latin typeface="Arial"/>
                          <a:cs typeface="Arial"/>
                        </a:rPr>
                        <a:t>based</a:t>
                      </a:r>
                      <a:r>
                        <a:rPr sz="700" spc="-10" dirty="0">
                          <a:latin typeface="Arial"/>
                          <a:cs typeface="Arial"/>
                        </a:rPr>
                        <a:t> </a:t>
                      </a:r>
                      <a:r>
                        <a:rPr sz="700" dirty="0">
                          <a:latin typeface="Arial"/>
                          <a:cs typeface="Arial"/>
                        </a:rPr>
                        <a:t>learning</a:t>
                      </a:r>
                      <a:r>
                        <a:rPr sz="700" spc="-5" dirty="0">
                          <a:latin typeface="Arial"/>
                          <a:cs typeface="Arial"/>
                        </a:rPr>
                        <a:t> </a:t>
                      </a:r>
                      <a:r>
                        <a:rPr sz="700" spc="-10" dirty="0">
                          <a:latin typeface="Arial"/>
                          <a:cs typeface="Arial"/>
                        </a:rPr>
                        <a:t>projects</a:t>
                      </a:r>
                      <a:r>
                        <a:rPr sz="700" spc="500" dirty="0">
                          <a:latin typeface="Arial"/>
                          <a:cs typeface="Arial"/>
                        </a:rPr>
                        <a:t> </a:t>
                      </a:r>
                      <a:r>
                        <a:rPr sz="700" dirty="0">
                          <a:latin typeface="Arial"/>
                          <a:cs typeface="Arial"/>
                        </a:rPr>
                        <a:t>3C.</a:t>
                      </a:r>
                      <a:r>
                        <a:rPr sz="700" spc="-20" dirty="0">
                          <a:latin typeface="Arial"/>
                          <a:cs typeface="Arial"/>
                        </a:rPr>
                        <a:t> </a:t>
                      </a:r>
                      <a:r>
                        <a:rPr sz="700" dirty="0">
                          <a:latin typeface="Arial"/>
                          <a:cs typeface="Arial"/>
                        </a:rPr>
                        <a:t>Implement</a:t>
                      </a:r>
                      <a:r>
                        <a:rPr sz="700" spc="-15" dirty="0">
                          <a:latin typeface="Arial"/>
                          <a:cs typeface="Arial"/>
                        </a:rPr>
                        <a:t> </a:t>
                      </a:r>
                      <a:r>
                        <a:rPr sz="700" dirty="0">
                          <a:latin typeface="Arial"/>
                          <a:cs typeface="Arial"/>
                        </a:rPr>
                        <a:t>rigorous</a:t>
                      </a:r>
                      <a:r>
                        <a:rPr sz="700" spc="-10" dirty="0">
                          <a:latin typeface="Arial"/>
                          <a:cs typeface="Arial"/>
                        </a:rPr>
                        <a:t> </a:t>
                      </a:r>
                      <a:r>
                        <a:rPr sz="700" dirty="0">
                          <a:latin typeface="Arial"/>
                          <a:cs typeface="Arial"/>
                        </a:rPr>
                        <a:t>and</a:t>
                      </a:r>
                      <a:r>
                        <a:rPr sz="700" spc="-25" dirty="0">
                          <a:latin typeface="Arial"/>
                          <a:cs typeface="Arial"/>
                        </a:rPr>
                        <a:t> </a:t>
                      </a:r>
                      <a:r>
                        <a:rPr sz="700" dirty="0">
                          <a:latin typeface="Arial"/>
                          <a:cs typeface="Arial"/>
                        </a:rPr>
                        <a:t>real-world</a:t>
                      </a:r>
                      <a:r>
                        <a:rPr sz="700" spc="-25" dirty="0">
                          <a:latin typeface="Arial"/>
                          <a:cs typeface="Arial"/>
                        </a:rPr>
                        <a:t> </a:t>
                      </a:r>
                      <a:r>
                        <a:rPr sz="700" spc="-10" dirty="0">
                          <a:latin typeface="Arial"/>
                          <a:cs typeface="Arial"/>
                        </a:rPr>
                        <a:t>inter-</a:t>
                      </a:r>
                      <a:r>
                        <a:rPr sz="700" dirty="0">
                          <a:latin typeface="Arial"/>
                          <a:cs typeface="Arial"/>
                        </a:rPr>
                        <a:t>disciplinary</a:t>
                      </a:r>
                      <a:r>
                        <a:rPr sz="700" spc="-35" dirty="0">
                          <a:latin typeface="Arial"/>
                          <a:cs typeface="Arial"/>
                        </a:rPr>
                        <a:t> </a:t>
                      </a:r>
                      <a:r>
                        <a:rPr sz="700" dirty="0">
                          <a:latin typeface="Arial"/>
                          <a:cs typeface="Arial"/>
                        </a:rPr>
                        <a:t>projects</a:t>
                      </a:r>
                      <a:r>
                        <a:rPr sz="700" spc="-15" dirty="0">
                          <a:latin typeface="Arial"/>
                          <a:cs typeface="Arial"/>
                        </a:rPr>
                        <a:t> </a:t>
                      </a:r>
                      <a:r>
                        <a:rPr sz="700" dirty="0">
                          <a:latin typeface="Arial"/>
                          <a:cs typeface="Arial"/>
                        </a:rPr>
                        <a:t>and</a:t>
                      </a:r>
                      <a:r>
                        <a:rPr sz="700" spc="-25" dirty="0">
                          <a:latin typeface="Arial"/>
                          <a:cs typeface="Arial"/>
                        </a:rPr>
                        <a:t> </a:t>
                      </a:r>
                      <a:r>
                        <a:rPr sz="700" spc="-10" dirty="0">
                          <a:latin typeface="Arial"/>
                          <a:cs typeface="Arial"/>
                        </a:rPr>
                        <a:t>units</a:t>
                      </a:r>
                      <a:r>
                        <a:rPr sz="700" spc="500" dirty="0">
                          <a:latin typeface="Arial"/>
                          <a:cs typeface="Arial"/>
                        </a:rPr>
                        <a:t> </a:t>
                      </a:r>
                      <a:r>
                        <a:rPr sz="700" dirty="0">
                          <a:latin typeface="Arial"/>
                          <a:cs typeface="Arial"/>
                        </a:rPr>
                        <a:t>3D.</a:t>
                      </a:r>
                      <a:r>
                        <a:rPr sz="700" spc="-20" dirty="0">
                          <a:latin typeface="Arial"/>
                          <a:cs typeface="Arial"/>
                        </a:rPr>
                        <a:t> </a:t>
                      </a:r>
                      <a:r>
                        <a:rPr sz="700" dirty="0">
                          <a:latin typeface="Arial"/>
                          <a:cs typeface="Arial"/>
                        </a:rPr>
                        <a:t>Integrate</a:t>
                      </a:r>
                      <a:r>
                        <a:rPr sz="700" spc="-25" dirty="0">
                          <a:latin typeface="Arial"/>
                          <a:cs typeface="Arial"/>
                        </a:rPr>
                        <a:t> </a:t>
                      </a:r>
                      <a:r>
                        <a:rPr sz="700" dirty="0">
                          <a:latin typeface="Arial"/>
                          <a:cs typeface="Arial"/>
                        </a:rPr>
                        <a:t>technology</a:t>
                      </a:r>
                      <a:r>
                        <a:rPr sz="700" spc="-35" dirty="0">
                          <a:latin typeface="Arial"/>
                          <a:cs typeface="Arial"/>
                        </a:rPr>
                        <a:t> </a:t>
                      </a:r>
                      <a:r>
                        <a:rPr sz="700" dirty="0">
                          <a:latin typeface="Arial"/>
                          <a:cs typeface="Arial"/>
                        </a:rPr>
                        <a:t>throughout</a:t>
                      </a:r>
                      <a:r>
                        <a:rPr sz="700" spc="-30" dirty="0">
                          <a:latin typeface="Arial"/>
                          <a:cs typeface="Arial"/>
                        </a:rPr>
                        <a:t> </a:t>
                      </a:r>
                      <a:r>
                        <a:rPr sz="700" dirty="0">
                          <a:latin typeface="Arial"/>
                          <a:cs typeface="Arial"/>
                        </a:rPr>
                        <a:t>the</a:t>
                      </a:r>
                      <a:r>
                        <a:rPr sz="700" spc="-30" dirty="0">
                          <a:latin typeface="Arial"/>
                          <a:cs typeface="Arial"/>
                        </a:rPr>
                        <a:t> </a:t>
                      </a:r>
                      <a:r>
                        <a:rPr sz="700" spc="-10" dirty="0">
                          <a:latin typeface="Arial"/>
                          <a:cs typeface="Arial"/>
                        </a:rPr>
                        <a:t>curriculum</a:t>
                      </a:r>
                      <a:endParaRPr sz="700">
                        <a:latin typeface="Arial"/>
                        <a:cs typeface="Arial"/>
                      </a:endParaRPr>
                    </a:p>
                    <a:p>
                      <a:pPr marL="101600" marR="2649855">
                        <a:lnSpc>
                          <a:spcPts val="850"/>
                        </a:lnSpc>
                        <a:spcBef>
                          <a:spcPts val="10"/>
                        </a:spcBef>
                      </a:pPr>
                      <a:r>
                        <a:rPr sz="700" dirty="0">
                          <a:latin typeface="Arial"/>
                          <a:cs typeface="Arial"/>
                        </a:rPr>
                        <a:t>4A.</a:t>
                      </a:r>
                      <a:r>
                        <a:rPr sz="700" spc="-10" dirty="0">
                          <a:latin typeface="Arial"/>
                          <a:cs typeface="Arial"/>
                        </a:rPr>
                        <a:t> Implement</a:t>
                      </a:r>
                      <a:r>
                        <a:rPr sz="700" spc="-15" dirty="0">
                          <a:latin typeface="Arial"/>
                          <a:cs typeface="Arial"/>
                        </a:rPr>
                        <a:t> </a:t>
                      </a:r>
                      <a:r>
                        <a:rPr sz="700" dirty="0">
                          <a:latin typeface="Arial"/>
                          <a:cs typeface="Arial"/>
                        </a:rPr>
                        <a:t>Social</a:t>
                      </a:r>
                      <a:r>
                        <a:rPr sz="700" spc="-10" dirty="0">
                          <a:latin typeface="Arial"/>
                          <a:cs typeface="Arial"/>
                        </a:rPr>
                        <a:t> </a:t>
                      </a:r>
                      <a:r>
                        <a:rPr sz="700" dirty="0">
                          <a:latin typeface="Arial"/>
                          <a:cs typeface="Arial"/>
                        </a:rPr>
                        <a:t>and</a:t>
                      </a:r>
                      <a:r>
                        <a:rPr sz="700" spc="-15" dirty="0">
                          <a:latin typeface="Arial"/>
                          <a:cs typeface="Arial"/>
                        </a:rPr>
                        <a:t> </a:t>
                      </a:r>
                      <a:r>
                        <a:rPr sz="700" dirty="0">
                          <a:latin typeface="Arial"/>
                          <a:cs typeface="Arial"/>
                        </a:rPr>
                        <a:t>Emotional</a:t>
                      </a:r>
                      <a:r>
                        <a:rPr sz="700" spc="-5" dirty="0">
                          <a:latin typeface="Arial"/>
                          <a:cs typeface="Arial"/>
                        </a:rPr>
                        <a:t> </a:t>
                      </a:r>
                      <a:r>
                        <a:rPr sz="700" dirty="0">
                          <a:latin typeface="Arial"/>
                          <a:cs typeface="Arial"/>
                        </a:rPr>
                        <a:t>Learning</a:t>
                      </a:r>
                      <a:r>
                        <a:rPr sz="700" spc="-5" dirty="0">
                          <a:latin typeface="Arial"/>
                          <a:cs typeface="Arial"/>
                        </a:rPr>
                        <a:t> </a:t>
                      </a:r>
                      <a:r>
                        <a:rPr sz="700" spc="-20" dirty="0">
                          <a:latin typeface="Arial"/>
                          <a:cs typeface="Arial"/>
                        </a:rPr>
                        <a:t>(SEL)</a:t>
                      </a:r>
                      <a:r>
                        <a:rPr sz="700" spc="500" dirty="0">
                          <a:latin typeface="Arial"/>
                          <a:cs typeface="Arial"/>
                        </a:rPr>
                        <a:t> </a:t>
                      </a:r>
                      <a:r>
                        <a:rPr sz="700" dirty="0">
                          <a:latin typeface="Arial"/>
                          <a:cs typeface="Arial"/>
                        </a:rPr>
                        <a:t>4B. Increase</a:t>
                      </a:r>
                      <a:r>
                        <a:rPr sz="700" spc="-10" dirty="0">
                          <a:latin typeface="Arial"/>
                          <a:cs typeface="Arial"/>
                        </a:rPr>
                        <a:t> </a:t>
                      </a:r>
                      <a:r>
                        <a:rPr sz="700" dirty="0">
                          <a:latin typeface="Arial"/>
                          <a:cs typeface="Arial"/>
                        </a:rPr>
                        <a:t>the</a:t>
                      </a:r>
                      <a:r>
                        <a:rPr sz="700" spc="-10" dirty="0">
                          <a:latin typeface="Arial"/>
                          <a:cs typeface="Arial"/>
                        </a:rPr>
                        <a:t> communication</a:t>
                      </a:r>
                      <a:r>
                        <a:rPr sz="700" dirty="0">
                          <a:latin typeface="Arial"/>
                          <a:cs typeface="Arial"/>
                        </a:rPr>
                        <a:t> skills</a:t>
                      </a:r>
                      <a:r>
                        <a:rPr sz="700" spc="-10" dirty="0">
                          <a:latin typeface="Arial"/>
                          <a:cs typeface="Arial"/>
                        </a:rPr>
                        <a:t> </a:t>
                      </a:r>
                      <a:r>
                        <a:rPr sz="700" dirty="0">
                          <a:latin typeface="Arial"/>
                          <a:cs typeface="Arial"/>
                        </a:rPr>
                        <a:t>of</a:t>
                      </a:r>
                      <a:r>
                        <a:rPr sz="700" spc="-10" dirty="0">
                          <a:latin typeface="Arial"/>
                          <a:cs typeface="Arial"/>
                        </a:rPr>
                        <a:t> </a:t>
                      </a:r>
                      <a:r>
                        <a:rPr sz="700" dirty="0">
                          <a:latin typeface="Arial"/>
                          <a:cs typeface="Arial"/>
                        </a:rPr>
                        <a:t>all</a:t>
                      </a:r>
                      <a:r>
                        <a:rPr sz="700" spc="5" dirty="0">
                          <a:latin typeface="Arial"/>
                          <a:cs typeface="Arial"/>
                        </a:rPr>
                        <a:t> </a:t>
                      </a:r>
                      <a:r>
                        <a:rPr sz="700" spc="-10" dirty="0">
                          <a:latin typeface="Arial"/>
                          <a:cs typeface="Arial"/>
                        </a:rPr>
                        <a:t>students</a:t>
                      </a:r>
                      <a:endParaRPr sz="700">
                        <a:latin typeface="Arial"/>
                        <a:cs typeface="Arial"/>
                      </a:endParaRPr>
                    </a:p>
                    <a:p>
                      <a:pPr marL="101600">
                        <a:lnSpc>
                          <a:spcPts val="800"/>
                        </a:lnSpc>
                      </a:pPr>
                      <a:r>
                        <a:rPr sz="700" dirty="0">
                          <a:latin typeface="Arial"/>
                          <a:cs typeface="Arial"/>
                        </a:rPr>
                        <a:t>5A.</a:t>
                      </a:r>
                      <a:r>
                        <a:rPr sz="700" spc="-25" dirty="0">
                          <a:latin typeface="Arial"/>
                          <a:cs typeface="Arial"/>
                        </a:rPr>
                        <a:t> </a:t>
                      </a:r>
                      <a:r>
                        <a:rPr sz="700" dirty="0">
                          <a:latin typeface="Arial"/>
                          <a:cs typeface="Arial"/>
                        </a:rPr>
                        <a:t>Partnered</a:t>
                      </a:r>
                      <a:r>
                        <a:rPr sz="700" spc="-15" dirty="0">
                          <a:latin typeface="Arial"/>
                          <a:cs typeface="Arial"/>
                        </a:rPr>
                        <a:t> </a:t>
                      </a:r>
                      <a:r>
                        <a:rPr sz="700" dirty="0">
                          <a:latin typeface="Arial"/>
                          <a:cs typeface="Arial"/>
                        </a:rPr>
                        <a:t>with</a:t>
                      </a:r>
                      <a:r>
                        <a:rPr sz="700" spc="-15" dirty="0">
                          <a:latin typeface="Arial"/>
                          <a:cs typeface="Arial"/>
                        </a:rPr>
                        <a:t> </a:t>
                      </a:r>
                      <a:r>
                        <a:rPr sz="700" dirty="0">
                          <a:latin typeface="Arial"/>
                          <a:cs typeface="Arial"/>
                        </a:rPr>
                        <a:t>organization</a:t>
                      </a:r>
                      <a:r>
                        <a:rPr sz="700" spc="-25" dirty="0">
                          <a:latin typeface="Arial"/>
                          <a:cs typeface="Arial"/>
                        </a:rPr>
                        <a:t> </a:t>
                      </a:r>
                      <a:r>
                        <a:rPr sz="700" dirty="0">
                          <a:latin typeface="Arial"/>
                          <a:cs typeface="Arial"/>
                        </a:rPr>
                        <a:t>to</a:t>
                      </a:r>
                      <a:r>
                        <a:rPr sz="700" spc="-20" dirty="0">
                          <a:latin typeface="Arial"/>
                          <a:cs typeface="Arial"/>
                        </a:rPr>
                        <a:t> </a:t>
                      </a:r>
                      <a:r>
                        <a:rPr sz="700" dirty="0">
                          <a:latin typeface="Arial"/>
                          <a:cs typeface="Arial"/>
                        </a:rPr>
                        <a:t>provide</a:t>
                      </a:r>
                      <a:r>
                        <a:rPr sz="700" spc="-30" dirty="0">
                          <a:latin typeface="Arial"/>
                          <a:cs typeface="Arial"/>
                        </a:rPr>
                        <a:t> </a:t>
                      </a:r>
                      <a:r>
                        <a:rPr sz="700" dirty="0">
                          <a:latin typeface="Arial"/>
                          <a:cs typeface="Arial"/>
                        </a:rPr>
                        <a:t>ACT</a:t>
                      </a:r>
                      <a:r>
                        <a:rPr sz="700" spc="-15" dirty="0">
                          <a:latin typeface="Arial"/>
                          <a:cs typeface="Arial"/>
                        </a:rPr>
                        <a:t> </a:t>
                      </a:r>
                      <a:r>
                        <a:rPr sz="700" dirty="0">
                          <a:latin typeface="Arial"/>
                          <a:cs typeface="Arial"/>
                        </a:rPr>
                        <a:t>and</a:t>
                      </a:r>
                      <a:r>
                        <a:rPr sz="700" spc="-15" dirty="0">
                          <a:latin typeface="Arial"/>
                          <a:cs typeface="Arial"/>
                        </a:rPr>
                        <a:t> </a:t>
                      </a:r>
                      <a:r>
                        <a:rPr sz="700" dirty="0">
                          <a:latin typeface="Arial"/>
                          <a:cs typeface="Arial"/>
                        </a:rPr>
                        <a:t>SAT</a:t>
                      </a:r>
                      <a:r>
                        <a:rPr sz="700" spc="-10" dirty="0">
                          <a:latin typeface="Arial"/>
                          <a:cs typeface="Arial"/>
                        </a:rPr>
                        <a:t> preparation</a:t>
                      </a:r>
                      <a:endParaRPr sz="700">
                        <a:latin typeface="Arial"/>
                        <a:cs typeface="Arial"/>
                      </a:endParaRPr>
                    </a:p>
                    <a:p>
                      <a:pPr marL="101600" marR="3213100">
                        <a:lnSpc>
                          <a:spcPct val="101400"/>
                        </a:lnSpc>
                      </a:pPr>
                      <a:r>
                        <a:rPr sz="700" dirty="0">
                          <a:latin typeface="Arial"/>
                          <a:cs typeface="Arial"/>
                        </a:rPr>
                        <a:t>5B.</a:t>
                      </a:r>
                      <a:r>
                        <a:rPr sz="700" spc="-25" dirty="0">
                          <a:latin typeface="Arial"/>
                          <a:cs typeface="Arial"/>
                        </a:rPr>
                        <a:t> </a:t>
                      </a:r>
                      <a:r>
                        <a:rPr sz="700" dirty="0">
                          <a:latin typeface="Arial"/>
                          <a:cs typeface="Arial"/>
                        </a:rPr>
                        <a:t>Provide</a:t>
                      </a:r>
                      <a:r>
                        <a:rPr sz="700" spc="-20" dirty="0">
                          <a:latin typeface="Arial"/>
                          <a:cs typeface="Arial"/>
                        </a:rPr>
                        <a:t> </a:t>
                      </a:r>
                      <a:r>
                        <a:rPr sz="700" dirty="0">
                          <a:latin typeface="Arial"/>
                          <a:cs typeface="Arial"/>
                        </a:rPr>
                        <a:t>a</a:t>
                      </a:r>
                      <a:r>
                        <a:rPr sz="700" spc="-20" dirty="0">
                          <a:latin typeface="Arial"/>
                          <a:cs typeface="Arial"/>
                        </a:rPr>
                        <a:t> </a:t>
                      </a:r>
                      <a:r>
                        <a:rPr sz="700" dirty="0">
                          <a:latin typeface="Arial"/>
                          <a:cs typeface="Arial"/>
                        </a:rPr>
                        <a:t>credit</a:t>
                      </a:r>
                      <a:r>
                        <a:rPr sz="700" spc="-10" dirty="0">
                          <a:latin typeface="Arial"/>
                          <a:cs typeface="Arial"/>
                        </a:rPr>
                        <a:t> </a:t>
                      </a:r>
                      <a:r>
                        <a:rPr sz="700" dirty="0">
                          <a:latin typeface="Arial"/>
                          <a:cs typeface="Arial"/>
                        </a:rPr>
                        <a:t>recovery</a:t>
                      </a:r>
                      <a:r>
                        <a:rPr sz="700" spc="-25" dirty="0">
                          <a:latin typeface="Arial"/>
                          <a:cs typeface="Arial"/>
                        </a:rPr>
                        <a:t> </a:t>
                      </a:r>
                      <a:r>
                        <a:rPr sz="700" spc="-10" dirty="0">
                          <a:latin typeface="Arial"/>
                          <a:cs typeface="Arial"/>
                        </a:rPr>
                        <a:t>program</a:t>
                      </a:r>
                      <a:r>
                        <a:rPr sz="700" spc="500" dirty="0">
                          <a:latin typeface="Arial"/>
                          <a:cs typeface="Arial"/>
                        </a:rPr>
                        <a:t> </a:t>
                      </a:r>
                      <a:r>
                        <a:rPr sz="700" dirty="0">
                          <a:latin typeface="Arial"/>
                          <a:cs typeface="Arial"/>
                        </a:rPr>
                        <a:t>5C.</a:t>
                      </a:r>
                      <a:r>
                        <a:rPr sz="700" spc="-25" dirty="0">
                          <a:latin typeface="Arial"/>
                          <a:cs typeface="Arial"/>
                        </a:rPr>
                        <a:t> </a:t>
                      </a:r>
                      <a:r>
                        <a:rPr sz="700" dirty="0">
                          <a:latin typeface="Arial"/>
                          <a:cs typeface="Arial"/>
                        </a:rPr>
                        <a:t>Offer</a:t>
                      </a:r>
                      <a:r>
                        <a:rPr sz="700" spc="-20" dirty="0">
                          <a:latin typeface="Arial"/>
                          <a:cs typeface="Arial"/>
                        </a:rPr>
                        <a:t> </a:t>
                      </a:r>
                      <a:r>
                        <a:rPr sz="700" dirty="0">
                          <a:latin typeface="Arial"/>
                          <a:cs typeface="Arial"/>
                        </a:rPr>
                        <a:t>career</a:t>
                      </a:r>
                      <a:r>
                        <a:rPr sz="700" spc="-10" dirty="0">
                          <a:latin typeface="Arial"/>
                          <a:cs typeface="Arial"/>
                        </a:rPr>
                        <a:t> pathways</a:t>
                      </a:r>
                      <a:endParaRPr sz="700">
                        <a:latin typeface="Arial"/>
                        <a:cs typeface="Arial"/>
                      </a:endParaRPr>
                    </a:p>
                  </a:txBody>
                  <a:tcPr marL="0" marR="0" marT="22860" marB="0">
                    <a:lnL w="28575">
                      <a:solidFill>
                        <a:srgbClr val="F4AF83"/>
                      </a:solidFill>
                      <a:prstDash val="solid"/>
                    </a:lnL>
                    <a:lnR w="28575">
                      <a:solidFill>
                        <a:srgbClr val="F4AF83"/>
                      </a:solidFill>
                      <a:prstDash val="solid"/>
                    </a:lnR>
                    <a:lnT w="28575">
                      <a:solidFill>
                        <a:srgbClr val="F4AF83"/>
                      </a:solidFill>
                      <a:prstDash val="solid"/>
                    </a:lnT>
                    <a:lnB w="12700">
                      <a:solidFill>
                        <a:srgbClr val="F4AF83"/>
                      </a:solidFill>
                      <a:prstDash val="solid"/>
                    </a:lnB>
                    <a:solidFill>
                      <a:srgbClr val="FFF5C7"/>
                    </a:solidFill>
                  </a:tcPr>
                </a:tc>
                <a:extLst>
                  <a:ext uri="{0D108BD9-81ED-4DB2-BD59-A6C34878D82A}">
                    <a16:rowId xmlns:a16="http://schemas.microsoft.com/office/drawing/2014/main" val="10000"/>
                  </a:ext>
                </a:extLst>
              </a:tr>
              <a:tr h="906780">
                <a:tc>
                  <a:txBody>
                    <a:bodyPr/>
                    <a:lstStyle/>
                    <a:p>
                      <a:pPr>
                        <a:lnSpc>
                          <a:spcPct val="100000"/>
                        </a:lnSpc>
                        <a:spcBef>
                          <a:spcPts val="40"/>
                        </a:spcBef>
                      </a:pPr>
                      <a:endParaRPr sz="850">
                        <a:latin typeface="Times New Roman"/>
                        <a:cs typeface="Times New Roman"/>
                      </a:endParaRPr>
                    </a:p>
                    <a:p>
                      <a:pPr marL="101600">
                        <a:lnSpc>
                          <a:spcPct val="100000"/>
                        </a:lnSpc>
                        <a:spcBef>
                          <a:spcPts val="5"/>
                        </a:spcBef>
                      </a:pPr>
                      <a:r>
                        <a:rPr sz="700" dirty="0">
                          <a:latin typeface="Arial"/>
                          <a:cs typeface="Arial"/>
                        </a:rPr>
                        <a:t>6A.</a:t>
                      </a:r>
                      <a:r>
                        <a:rPr sz="700" spc="-15" dirty="0">
                          <a:latin typeface="Arial"/>
                          <a:cs typeface="Arial"/>
                        </a:rPr>
                        <a:t> </a:t>
                      </a:r>
                      <a:r>
                        <a:rPr sz="700" dirty="0">
                          <a:latin typeface="Arial"/>
                          <a:cs typeface="Arial"/>
                        </a:rPr>
                        <a:t>Improve</a:t>
                      </a:r>
                      <a:r>
                        <a:rPr sz="700" spc="-20" dirty="0">
                          <a:latin typeface="Arial"/>
                          <a:cs typeface="Arial"/>
                        </a:rPr>
                        <a:t> </a:t>
                      </a:r>
                      <a:r>
                        <a:rPr sz="700" dirty="0">
                          <a:latin typeface="Arial"/>
                          <a:cs typeface="Arial"/>
                        </a:rPr>
                        <a:t>the</a:t>
                      </a:r>
                      <a:r>
                        <a:rPr sz="700" spc="-20" dirty="0">
                          <a:latin typeface="Arial"/>
                          <a:cs typeface="Arial"/>
                        </a:rPr>
                        <a:t> </a:t>
                      </a:r>
                      <a:r>
                        <a:rPr sz="700" dirty="0">
                          <a:latin typeface="Arial"/>
                          <a:cs typeface="Arial"/>
                        </a:rPr>
                        <a:t>retention</a:t>
                      </a:r>
                      <a:r>
                        <a:rPr sz="700" spc="-10" dirty="0">
                          <a:latin typeface="Arial"/>
                          <a:cs typeface="Arial"/>
                        </a:rPr>
                        <a:t> </a:t>
                      </a:r>
                      <a:r>
                        <a:rPr sz="700" dirty="0">
                          <a:latin typeface="Arial"/>
                          <a:cs typeface="Arial"/>
                        </a:rPr>
                        <a:t>of</a:t>
                      </a:r>
                      <a:r>
                        <a:rPr sz="700" spc="-10" dirty="0">
                          <a:latin typeface="Arial"/>
                          <a:cs typeface="Arial"/>
                        </a:rPr>
                        <a:t> high-</a:t>
                      </a:r>
                      <a:r>
                        <a:rPr sz="700" dirty="0">
                          <a:latin typeface="Arial"/>
                          <a:cs typeface="Arial"/>
                        </a:rPr>
                        <a:t>quality</a:t>
                      </a:r>
                      <a:r>
                        <a:rPr sz="700" spc="-20" dirty="0">
                          <a:latin typeface="Arial"/>
                          <a:cs typeface="Arial"/>
                        </a:rPr>
                        <a:t> </a:t>
                      </a:r>
                      <a:r>
                        <a:rPr sz="700" spc="-10" dirty="0">
                          <a:latin typeface="Arial"/>
                          <a:cs typeface="Arial"/>
                        </a:rPr>
                        <a:t>teachers</a:t>
                      </a:r>
                      <a:endParaRPr sz="700">
                        <a:latin typeface="Arial"/>
                        <a:cs typeface="Arial"/>
                      </a:endParaRPr>
                    </a:p>
                    <a:p>
                      <a:pPr marL="101600" marR="1122045">
                        <a:lnSpc>
                          <a:spcPct val="100000"/>
                        </a:lnSpc>
                      </a:pPr>
                      <a:r>
                        <a:rPr sz="700" dirty="0">
                          <a:latin typeface="Arial"/>
                          <a:cs typeface="Arial"/>
                        </a:rPr>
                        <a:t>7A.</a:t>
                      </a:r>
                      <a:r>
                        <a:rPr sz="700" spc="-30" dirty="0">
                          <a:latin typeface="Arial"/>
                          <a:cs typeface="Arial"/>
                        </a:rPr>
                        <a:t> </a:t>
                      </a:r>
                      <a:r>
                        <a:rPr sz="700" dirty="0">
                          <a:latin typeface="Arial"/>
                          <a:cs typeface="Arial"/>
                        </a:rPr>
                        <a:t>Provide</a:t>
                      </a:r>
                      <a:r>
                        <a:rPr sz="700" spc="-25" dirty="0">
                          <a:latin typeface="Arial"/>
                          <a:cs typeface="Arial"/>
                        </a:rPr>
                        <a:t> </a:t>
                      </a:r>
                      <a:r>
                        <a:rPr sz="700" dirty="0">
                          <a:latin typeface="Arial"/>
                          <a:cs typeface="Arial"/>
                        </a:rPr>
                        <a:t>targeted</a:t>
                      </a:r>
                      <a:r>
                        <a:rPr sz="700" spc="-20" dirty="0">
                          <a:latin typeface="Arial"/>
                          <a:cs typeface="Arial"/>
                        </a:rPr>
                        <a:t> </a:t>
                      </a:r>
                      <a:r>
                        <a:rPr sz="700" dirty="0">
                          <a:latin typeface="Arial"/>
                          <a:cs typeface="Arial"/>
                        </a:rPr>
                        <a:t>professional</a:t>
                      </a:r>
                      <a:r>
                        <a:rPr sz="700" spc="-30" dirty="0">
                          <a:latin typeface="Arial"/>
                          <a:cs typeface="Arial"/>
                        </a:rPr>
                        <a:t> </a:t>
                      </a:r>
                      <a:r>
                        <a:rPr sz="700" dirty="0">
                          <a:latin typeface="Arial"/>
                          <a:cs typeface="Arial"/>
                        </a:rPr>
                        <a:t>learning</a:t>
                      </a:r>
                      <a:r>
                        <a:rPr sz="700" spc="-15" dirty="0">
                          <a:latin typeface="Arial"/>
                          <a:cs typeface="Arial"/>
                        </a:rPr>
                        <a:t> </a:t>
                      </a:r>
                      <a:r>
                        <a:rPr sz="700" dirty="0">
                          <a:latin typeface="Arial"/>
                          <a:cs typeface="Arial"/>
                        </a:rPr>
                        <a:t>opportunities</a:t>
                      </a:r>
                      <a:r>
                        <a:rPr sz="700" spc="-20" dirty="0">
                          <a:latin typeface="Arial"/>
                          <a:cs typeface="Arial"/>
                        </a:rPr>
                        <a:t> </a:t>
                      </a:r>
                      <a:r>
                        <a:rPr sz="700" dirty="0">
                          <a:latin typeface="Arial"/>
                          <a:cs typeface="Arial"/>
                        </a:rPr>
                        <a:t>to</a:t>
                      </a:r>
                      <a:r>
                        <a:rPr sz="700" spc="-30" dirty="0">
                          <a:latin typeface="Arial"/>
                          <a:cs typeface="Arial"/>
                        </a:rPr>
                        <a:t> </a:t>
                      </a:r>
                      <a:r>
                        <a:rPr sz="700" dirty="0">
                          <a:latin typeface="Arial"/>
                          <a:cs typeface="Arial"/>
                        </a:rPr>
                        <a:t>improve</a:t>
                      </a:r>
                      <a:r>
                        <a:rPr sz="700" spc="-30" dirty="0">
                          <a:latin typeface="Arial"/>
                          <a:cs typeface="Arial"/>
                        </a:rPr>
                        <a:t> </a:t>
                      </a:r>
                      <a:r>
                        <a:rPr sz="700" dirty="0">
                          <a:latin typeface="Arial"/>
                          <a:cs typeface="Arial"/>
                        </a:rPr>
                        <a:t>the</a:t>
                      </a:r>
                      <a:r>
                        <a:rPr sz="700" spc="-15" dirty="0">
                          <a:latin typeface="Arial"/>
                          <a:cs typeface="Arial"/>
                        </a:rPr>
                        <a:t> </a:t>
                      </a:r>
                      <a:r>
                        <a:rPr sz="700" dirty="0">
                          <a:latin typeface="Arial"/>
                          <a:cs typeface="Arial"/>
                        </a:rPr>
                        <a:t>quality</a:t>
                      </a:r>
                      <a:r>
                        <a:rPr sz="700" spc="-30" dirty="0">
                          <a:latin typeface="Arial"/>
                          <a:cs typeface="Arial"/>
                        </a:rPr>
                        <a:t> </a:t>
                      </a:r>
                      <a:r>
                        <a:rPr sz="700" dirty="0">
                          <a:latin typeface="Arial"/>
                          <a:cs typeface="Arial"/>
                        </a:rPr>
                        <a:t>of</a:t>
                      </a:r>
                      <a:r>
                        <a:rPr sz="700" spc="-25" dirty="0">
                          <a:latin typeface="Arial"/>
                          <a:cs typeface="Arial"/>
                        </a:rPr>
                        <a:t> </a:t>
                      </a:r>
                      <a:r>
                        <a:rPr sz="700" spc="-10" dirty="0">
                          <a:latin typeface="Arial"/>
                          <a:cs typeface="Arial"/>
                        </a:rPr>
                        <a:t>instruction</a:t>
                      </a:r>
                      <a:r>
                        <a:rPr sz="700" spc="500" dirty="0">
                          <a:latin typeface="Arial"/>
                          <a:cs typeface="Arial"/>
                        </a:rPr>
                        <a:t> </a:t>
                      </a:r>
                      <a:r>
                        <a:rPr sz="700" dirty="0">
                          <a:latin typeface="Arial"/>
                          <a:cs typeface="Arial"/>
                        </a:rPr>
                        <a:t>7B.</a:t>
                      </a:r>
                      <a:r>
                        <a:rPr sz="700" spc="-15" dirty="0">
                          <a:latin typeface="Arial"/>
                          <a:cs typeface="Arial"/>
                        </a:rPr>
                        <a:t> </a:t>
                      </a:r>
                      <a:r>
                        <a:rPr sz="700" spc="-10" dirty="0">
                          <a:latin typeface="Arial"/>
                          <a:cs typeface="Arial"/>
                        </a:rPr>
                        <a:t>Implement</a:t>
                      </a:r>
                      <a:r>
                        <a:rPr sz="700" spc="-20" dirty="0">
                          <a:latin typeface="Arial"/>
                          <a:cs typeface="Arial"/>
                        </a:rPr>
                        <a:t> </a:t>
                      </a:r>
                      <a:r>
                        <a:rPr sz="700" dirty="0">
                          <a:latin typeface="Arial"/>
                          <a:cs typeface="Arial"/>
                        </a:rPr>
                        <a:t>intentional</a:t>
                      </a:r>
                      <a:r>
                        <a:rPr sz="700" spc="-10" dirty="0">
                          <a:latin typeface="Arial"/>
                          <a:cs typeface="Arial"/>
                        </a:rPr>
                        <a:t> </a:t>
                      </a:r>
                      <a:r>
                        <a:rPr sz="700" dirty="0">
                          <a:latin typeface="Arial"/>
                          <a:cs typeface="Arial"/>
                        </a:rPr>
                        <a:t>vertical</a:t>
                      </a:r>
                      <a:r>
                        <a:rPr sz="700" spc="-10" dirty="0">
                          <a:latin typeface="Arial"/>
                          <a:cs typeface="Arial"/>
                        </a:rPr>
                        <a:t> </a:t>
                      </a:r>
                      <a:r>
                        <a:rPr sz="700" dirty="0">
                          <a:latin typeface="Arial"/>
                          <a:cs typeface="Arial"/>
                        </a:rPr>
                        <a:t>and</a:t>
                      </a:r>
                      <a:r>
                        <a:rPr sz="700" spc="-25" dirty="0">
                          <a:latin typeface="Arial"/>
                          <a:cs typeface="Arial"/>
                        </a:rPr>
                        <a:t> </a:t>
                      </a:r>
                      <a:r>
                        <a:rPr sz="700" dirty="0">
                          <a:latin typeface="Arial"/>
                          <a:cs typeface="Arial"/>
                        </a:rPr>
                        <a:t>horizontal</a:t>
                      </a:r>
                      <a:r>
                        <a:rPr sz="700" spc="-20" dirty="0">
                          <a:latin typeface="Arial"/>
                          <a:cs typeface="Arial"/>
                        </a:rPr>
                        <a:t> </a:t>
                      </a:r>
                      <a:r>
                        <a:rPr sz="700" dirty="0">
                          <a:latin typeface="Arial"/>
                          <a:cs typeface="Arial"/>
                        </a:rPr>
                        <a:t>alignment</a:t>
                      </a:r>
                      <a:r>
                        <a:rPr sz="700" spc="-20" dirty="0">
                          <a:latin typeface="Arial"/>
                          <a:cs typeface="Arial"/>
                        </a:rPr>
                        <a:t> </a:t>
                      </a:r>
                      <a:r>
                        <a:rPr sz="700" dirty="0">
                          <a:latin typeface="Arial"/>
                          <a:cs typeface="Arial"/>
                        </a:rPr>
                        <a:t>and</a:t>
                      </a:r>
                      <a:r>
                        <a:rPr sz="700" spc="-15" dirty="0">
                          <a:latin typeface="Arial"/>
                          <a:cs typeface="Arial"/>
                        </a:rPr>
                        <a:t> </a:t>
                      </a:r>
                      <a:r>
                        <a:rPr sz="700" spc="-10" dirty="0">
                          <a:latin typeface="Arial"/>
                          <a:cs typeface="Arial"/>
                        </a:rPr>
                        <a:t>collaboration</a:t>
                      </a:r>
                      <a:endParaRPr sz="700">
                        <a:latin typeface="Arial"/>
                        <a:cs typeface="Arial"/>
                      </a:endParaRPr>
                    </a:p>
                    <a:p>
                      <a:pPr marL="101600">
                        <a:lnSpc>
                          <a:spcPct val="100000"/>
                        </a:lnSpc>
                      </a:pPr>
                      <a:r>
                        <a:rPr sz="700" dirty="0">
                          <a:latin typeface="Arial"/>
                          <a:cs typeface="Arial"/>
                        </a:rPr>
                        <a:t>7C.</a:t>
                      </a:r>
                      <a:r>
                        <a:rPr sz="700" spc="-20" dirty="0">
                          <a:latin typeface="Arial"/>
                          <a:cs typeface="Arial"/>
                        </a:rPr>
                        <a:t> </a:t>
                      </a:r>
                      <a:r>
                        <a:rPr sz="700" dirty="0">
                          <a:latin typeface="Arial"/>
                          <a:cs typeface="Arial"/>
                        </a:rPr>
                        <a:t>Implement</a:t>
                      </a:r>
                      <a:r>
                        <a:rPr sz="700" spc="-15" dirty="0">
                          <a:latin typeface="Arial"/>
                          <a:cs typeface="Arial"/>
                        </a:rPr>
                        <a:t> </a:t>
                      </a:r>
                      <a:r>
                        <a:rPr sz="700" spc="-10" dirty="0">
                          <a:latin typeface="Arial"/>
                          <a:cs typeface="Arial"/>
                        </a:rPr>
                        <a:t>on-</a:t>
                      </a:r>
                      <a:r>
                        <a:rPr sz="700" dirty="0">
                          <a:latin typeface="Arial"/>
                          <a:cs typeface="Arial"/>
                        </a:rPr>
                        <a:t>going</a:t>
                      </a:r>
                      <a:r>
                        <a:rPr sz="700" spc="-25" dirty="0">
                          <a:latin typeface="Arial"/>
                          <a:cs typeface="Arial"/>
                        </a:rPr>
                        <a:t> </a:t>
                      </a:r>
                      <a:r>
                        <a:rPr sz="700" dirty="0">
                          <a:latin typeface="Arial"/>
                          <a:cs typeface="Arial"/>
                        </a:rPr>
                        <a:t>STEM</a:t>
                      </a:r>
                      <a:r>
                        <a:rPr sz="700" spc="-40" dirty="0">
                          <a:latin typeface="Arial"/>
                          <a:cs typeface="Arial"/>
                        </a:rPr>
                        <a:t> </a:t>
                      </a:r>
                      <a:r>
                        <a:rPr sz="700" dirty="0">
                          <a:latin typeface="Arial"/>
                          <a:cs typeface="Arial"/>
                        </a:rPr>
                        <a:t>specific</a:t>
                      </a:r>
                      <a:r>
                        <a:rPr sz="700" spc="-15" dirty="0">
                          <a:latin typeface="Arial"/>
                          <a:cs typeface="Arial"/>
                        </a:rPr>
                        <a:t> </a:t>
                      </a:r>
                      <a:r>
                        <a:rPr sz="700" dirty="0">
                          <a:latin typeface="Arial"/>
                          <a:cs typeface="Arial"/>
                        </a:rPr>
                        <a:t>professional</a:t>
                      </a:r>
                      <a:r>
                        <a:rPr sz="700" spc="-25" dirty="0">
                          <a:latin typeface="Arial"/>
                          <a:cs typeface="Arial"/>
                        </a:rPr>
                        <a:t> </a:t>
                      </a:r>
                      <a:r>
                        <a:rPr sz="700" dirty="0">
                          <a:latin typeface="Arial"/>
                          <a:cs typeface="Arial"/>
                        </a:rPr>
                        <a:t>learning</a:t>
                      </a:r>
                      <a:r>
                        <a:rPr sz="700" spc="-25" dirty="0">
                          <a:latin typeface="Arial"/>
                          <a:cs typeface="Arial"/>
                        </a:rPr>
                        <a:t> </a:t>
                      </a:r>
                      <a:r>
                        <a:rPr sz="700" spc="-10" dirty="0">
                          <a:latin typeface="Arial"/>
                          <a:cs typeface="Arial"/>
                        </a:rPr>
                        <a:t>opportunities</a:t>
                      </a:r>
                      <a:endParaRPr sz="700">
                        <a:latin typeface="Arial"/>
                        <a:cs typeface="Arial"/>
                      </a:endParaRPr>
                    </a:p>
                    <a:p>
                      <a:pPr marL="101600" marR="1000125">
                        <a:lnSpc>
                          <a:spcPct val="100000"/>
                        </a:lnSpc>
                      </a:pPr>
                      <a:r>
                        <a:rPr sz="700" dirty="0">
                          <a:latin typeface="Arial"/>
                          <a:cs typeface="Arial"/>
                        </a:rPr>
                        <a:t>8A.</a:t>
                      </a:r>
                      <a:r>
                        <a:rPr sz="700" spc="-20" dirty="0">
                          <a:latin typeface="Arial"/>
                          <a:cs typeface="Arial"/>
                        </a:rPr>
                        <a:t> </a:t>
                      </a:r>
                      <a:r>
                        <a:rPr sz="700" dirty="0">
                          <a:latin typeface="Arial"/>
                          <a:cs typeface="Arial"/>
                        </a:rPr>
                        <a:t>Ensure</a:t>
                      </a:r>
                      <a:r>
                        <a:rPr sz="700" spc="-20" dirty="0">
                          <a:latin typeface="Arial"/>
                          <a:cs typeface="Arial"/>
                        </a:rPr>
                        <a:t> </a:t>
                      </a:r>
                      <a:r>
                        <a:rPr sz="700" dirty="0">
                          <a:latin typeface="Arial"/>
                          <a:cs typeface="Arial"/>
                        </a:rPr>
                        <a:t>consistent</a:t>
                      </a:r>
                      <a:r>
                        <a:rPr sz="700" spc="-10" dirty="0">
                          <a:latin typeface="Arial"/>
                          <a:cs typeface="Arial"/>
                        </a:rPr>
                        <a:t> </a:t>
                      </a:r>
                      <a:r>
                        <a:rPr sz="700" dirty="0">
                          <a:latin typeface="Arial"/>
                          <a:cs typeface="Arial"/>
                        </a:rPr>
                        <a:t>and</a:t>
                      </a:r>
                      <a:r>
                        <a:rPr sz="700" spc="-5" dirty="0">
                          <a:latin typeface="Arial"/>
                          <a:cs typeface="Arial"/>
                        </a:rPr>
                        <a:t> </a:t>
                      </a:r>
                      <a:r>
                        <a:rPr sz="700" dirty="0">
                          <a:latin typeface="Arial"/>
                          <a:cs typeface="Arial"/>
                        </a:rPr>
                        <a:t>ongoing</a:t>
                      </a:r>
                      <a:r>
                        <a:rPr sz="700" spc="-20" dirty="0">
                          <a:latin typeface="Arial"/>
                          <a:cs typeface="Arial"/>
                        </a:rPr>
                        <a:t> </a:t>
                      </a:r>
                      <a:r>
                        <a:rPr sz="700" dirty="0">
                          <a:latin typeface="Arial"/>
                          <a:cs typeface="Arial"/>
                        </a:rPr>
                        <a:t>feedback</a:t>
                      </a:r>
                      <a:r>
                        <a:rPr sz="700" spc="-5" dirty="0">
                          <a:latin typeface="Arial"/>
                          <a:cs typeface="Arial"/>
                        </a:rPr>
                        <a:t> </a:t>
                      </a:r>
                      <a:r>
                        <a:rPr sz="700" dirty="0">
                          <a:latin typeface="Arial"/>
                          <a:cs typeface="Arial"/>
                        </a:rPr>
                        <a:t>as</a:t>
                      </a:r>
                      <a:r>
                        <a:rPr sz="700" spc="-20" dirty="0">
                          <a:latin typeface="Arial"/>
                          <a:cs typeface="Arial"/>
                        </a:rPr>
                        <a:t> </a:t>
                      </a:r>
                      <a:r>
                        <a:rPr sz="700" dirty="0">
                          <a:latin typeface="Arial"/>
                          <a:cs typeface="Arial"/>
                        </a:rPr>
                        <a:t>part</a:t>
                      </a:r>
                      <a:r>
                        <a:rPr sz="700" spc="-5" dirty="0">
                          <a:latin typeface="Arial"/>
                          <a:cs typeface="Arial"/>
                        </a:rPr>
                        <a:t> </a:t>
                      </a:r>
                      <a:r>
                        <a:rPr sz="700" dirty="0">
                          <a:latin typeface="Arial"/>
                          <a:cs typeface="Arial"/>
                        </a:rPr>
                        <a:t>of</a:t>
                      </a:r>
                      <a:r>
                        <a:rPr sz="700" spc="-10" dirty="0">
                          <a:latin typeface="Arial"/>
                          <a:cs typeface="Arial"/>
                        </a:rPr>
                        <a:t> </a:t>
                      </a:r>
                      <a:r>
                        <a:rPr sz="700" dirty="0">
                          <a:latin typeface="Arial"/>
                          <a:cs typeface="Arial"/>
                        </a:rPr>
                        <a:t>the</a:t>
                      </a:r>
                      <a:r>
                        <a:rPr sz="700" spc="-10" dirty="0">
                          <a:latin typeface="Arial"/>
                          <a:cs typeface="Arial"/>
                        </a:rPr>
                        <a:t> performance</a:t>
                      </a:r>
                      <a:r>
                        <a:rPr sz="700" spc="-20" dirty="0">
                          <a:latin typeface="Arial"/>
                          <a:cs typeface="Arial"/>
                        </a:rPr>
                        <a:t> </a:t>
                      </a:r>
                      <a:r>
                        <a:rPr sz="700" dirty="0">
                          <a:latin typeface="Arial"/>
                          <a:cs typeface="Arial"/>
                        </a:rPr>
                        <a:t>management</a:t>
                      </a:r>
                      <a:r>
                        <a:rPr sz="700" spc="-15" dirty="0">
                          <a:latin typeface="Arial"/>
                          <a:cs typeface="Arial"/>
                        </a:rPr>
                        <a:t> </a:t>
                      </a:r>
                      <a:r>
                        <a:rPr sz="700" spc="-10" dirty="0">
                          <a:latin typeface="Arial"/>
                          <a:cs typeface="Arial"/>
                        </a:rPr>
                        <a:t>process</a:t>
                      </a:r>
                      <a:r>
                        <a:rPr sz="700" spc="500" dirty="0">
                          <a:latin typeface="Arial"/>
                          <a:cs typeface="Arial"/>
                        </a:rPr>
                        <a:t> </a:t>
                      </a:r>
                      <a:r>
                        <a:rPr sz="700" dirty="0">
                          <a:latin typeface="Arial"/>
                          <a:cs typeface="Arial"/>
                        </a:rPr>
                        <a:t>8B.</a:t>
                      </a:r>
                      <a:r>
                        <a:rPr sz="700" spc="-20" dirty="0">
                          <a:latin typeface="Arial"/>
                          <a:cs typeface="Arial"/>
                        </a:rPr>
                        <a:t> </a:t>
                      </a:r>
                      <a:r>
                        <a:rPr sz="700" dirty="0">
                          <a:latin typeface="Arial"/>
                          <a:cs typeface="Arial"/>
                        </a:rPr>
                        <a:t>Identify</a:t>
                      </a:r>
                      <a:r>
                        <a:rPr sz="700" spc="-30" dirty="0">
                          <a:latin typeface="Arial"/>
                          <a:cs typeface="Arial"/>
                        </a:rPr>
                        <a:t> </a:t>
                      </a:r>
                      <a:r>
                        <a:rPr sz="700" dirty="0">
                          <a:latin typeface="Arial"/>
                          <a:cs typeface="Arial"/>
                        </a:rPr>
                        <a:t>and</a:t>
                      </a:r>
                      <a:r>
                        <a:rPr sz="700" spc="-20" dirty="0">
                          <a:latin typeface="Arial"/>
                          <a:cs typeface="Arial"/>
                        </a:rPr>
                        <a:t> </a:t>
                      </a:r>
                      <a:r>
                        <a:rPr sz="700" dirty="0">
                          <a:latin typeface="Arial"/>
                          <a:cs typeface="Arial"/>
                        </a:rPr>
                        <a:t>develop</a:t>
                      </a:r>
                      <a:r>
                        <a:rPr sz="700" spc="-30" dirty="0">
                          <a:latin typeface="Arial"/>
                          <a:cs typeface="Arial"/>
                        </a:rPr>
                        <a:t> </a:t>
                      </a:r>
                      <a:r>
                        <a:rPr sz="700" dirty="0">
                          <a:latin typeface="Arial"/>
                          <a:cs typeface="Arial"/>
                        </a:rPr>
                        <a:t>future</a:t>
                      </a:r>
                      <a:r>
                        <a:rPr sz="700" spc="-20" dirty="0">
                          <a:latin typeface="Arial"/>
                          <a:cs typeface="Arial"/>
                        </a:rPr>
                        <a:t> </a:t>
                      </a:r>
                      <a:r>
                        <a:rPr sz="700" dirty="0">
                          <a:latin typeface="Arial"/>
                          <a:cs typeface="Arial"/>
                        </a:rPr>
                        <a:t>school</a:t>
                      </a:r>
                      <a:r>
                        <a:rPr sz="700" spc="-30" dirty="0">
                          <a:latin typeface="Arial"/>
                          <a:cs typeface="Arial"/>
                        </a:rPr>
                        <a:t> </a:t>
                      </a:r>
                      <a:r>
                        <a:rPr sz="700" dirty="0">
                          <a:latin typeface="Arial"/>
                          <a:cs typeface="Arial"/>
                        </a:rPr>
                        <a:t>leaders</a:t>
                      </a:r>
                      <a:r>
                        <a:rPr sz="700" spc="-15" dirty="0">
                          <a:latin typeface="Arial"/>
                          <a:cs typeface="Arial"/>
                        </a:rPr>
                        <a:t> </a:t>
                      </a:r>
                      <a:r>
                        <a:rPr sz="700" dirty="0">
                          <a:latin typeface="Arial"/>
                          <a:cs typeface="Arial"/>
                        </a:rPr>
                        <a:t>through</a:t>
                      </a:r>
                      <a:r>
                        <a:rPr sz="700" spc="-10" dirty="0">
                          <a:latin typeface="Arial"/>
                          <a:cs typeface="Arial"/>
                        </a:rPr>
                        <a:t> </a:t>
                      </a:r>
                      <a:r>
                        <a:rPr sz="700" dirty="0">
                          <a:latin typeface="Arial"/>
                          <a:cs typeface="Arial"/>
                        </a:rPr>
                        <a:t>growth</a:t>
                      </a:r>
                      <a:r>
                        <a:rPr sz="700" spc="-30" dirty="0">
                          <a:latin typeface="Arial"/>
                          <a:cs typeface="Arial"/>
                        </a:rPr>
                        <a:t> </a:t>
                      </a:r>
                      <a:r>
                        <a:rPr sz="700" spc="-10" dirty="0">
                          <a:latin typeface="Arial"/>
                          <a:cs typeface="Arial"/>
                        </a:rPr>
                        <a:t>opportunities</a:t>
                      </a:r>
                      <a:endParaRPr sz="700">
                        <a:latin typeface="Arial"/>
                        <a:cs typeface="Arial"/>
                      </a:endParaRPr>
                    </a:p>
                  </a:txBody>
                  <a:tcPr marL="0" marR="0" marT="5080" marB="0">
                    <a:lnL w="28575">
                      <a:solidFill>
                        <a:srgbClr val="E1A1A1"/>
                      </a:solidFill>
                      <a:prstDash val="solid"/>
                    </a:lnL>
                    <a:lnR w="28575">
                      <a:solidFill>
                        <a:srgbClr val="E1A1A1"/>
                      </a:solidFill>
                      <a:prstDash val="solid"/>
                    </a:lnR>
                    <a:lnT w="12700" cap="flat" cmpd="sng" algn="ctr">
                      <a:solidFill>
                        <a:srgbClr val="F4AF83"/>
                      </a:solidFill>
                      <a:prstDash val="solid"/>
                      <a:round/>
                      <a:headEnd type="none" w="med" len="med"/>
                      <a:tailEnd type="none" w="med" len="med"/>
                    </a:lnT>
                    <a:lnB w="12700">
                      <a:solidFill>
                        <a:srgbClr val="E1A1A1"/>
                      </a:solidFill>
                      <a:prstDash val="solid"/>
                    </a:lnB>
                    <a:solidFill>
                      <a:srgbClr val="FFEAEB"/>
                    </a:solidFill>
                  </a:tcPr>
                </a:tc>
                <a:extLst>
                  <a:ext uri="{0D108BD9-81ED-4DB2-BD59-A6C34878D82A}">
                    <a16:rowId xmlns:a16="http://schemas.microsoft.com/office/drawing/2014/main" val="10001"/>
                  </a:ext>
                </a:extLst>
              </a:tr>
              <a:tr h="812165">
                <a:tc>
                  <a:txBody>
                    <a:bodyPr/>
                    <a:lstStyle/>
                    <a:p>
                      <a:pPr marL="101600" marR="321945">
                        <a:lnSpc>
                          <a:spcPts val="830"/>
                        </a:lnSpc>
                        <a:spcBef>
                          <a:spcPts val="275"/>
                        </a:spcBef>
                      </a:pPr>
                      <a:r>
                        <a:rPr sz="700" dirty="0">
                          <a:latin typeface="Arial"/>
                          <a:cs typeface="Arial"/>
                        </a:rPr>
                        <a:t>9A.</a:t>
                      </a:r>
                      <a:r>
                        <a:rPr sz="700" spc="-30" dirty="0">
                          <a:latin typeface="Arial"/>
                          <a:cs typeface="Arial"/>
                        </a:rPr>
                        <a:t> </a:t>
                      </a:r>
                      <a:r>
                        <a:rPr sz="700" dirty="0">
                          <a:latin typeface="Arial"/>
                          <a:cs typeface="Arial"/>
                        </a:rPr>
                        <a:t>Develop</a:t>
                      </a:r>
                      <a:r>
                        <a:rPr sz="700" spc="-30" dirty="0">
                          <a:latin typeface="Arial"/>
                          <a:cs typeface="Arial"/>
                        </a:rPr>
                        <a:t> </a:t>
                      </a:r>
                      <a:r>
                        <a:rPr sz="700" dirty="0">
                          <a:latin typeface="Arial"/>
                          <a:cs typeface="Arial"/>
                        </a:rPr>
                        <a:t>relevant</a:t>
                      </a:r>
                      <a:r>
                        <a:rPr sz="700" spc="-30" dirty="0">
                          <a:latin typeface="Arial"/>
                          <a:cs typeface="Arial"/>
                        </a:rPr>
                        <a:t> </a:t>
                      </a:r>
                      <a:r>
                        <a:rPr sz="700" dirty="0">
                          <a:latin typeface="Arial"/>
                          <a:cs typeface="Arial"/>
                        </a:rPr>
                        <a:t>business</a:t>
                      </a:r>
                      <a:r>
                        <a:rPr sz="700" spc="-20" dirty="0">
                          <a:latin typeface="Arial"/>
                          <a:cs typeface="Arial"/>
                        </a:rPr>
                        <a:t> </a:t>
                      </a:r>
                      <a:r>
                        <a:rPr sz="700" dirty="0">
                          <a:latin typeface="Arial"/>
                          <a:cs typeface="Arial"/>
                        </a:rPr>
                        <a:t>and</a:t>
                      </a:r>
                      <a:r>
                        <a:rPr sz="700" spc="-25" dirty="0">
                          <a:latin typeface="Arial"/>
                          <a:cs typeface="Arial"/>
                        </a:rPr>
                        <a:t> </a:t>
                      </a:r>
                      <a:r>
                        <a:rPr sz="700" dirty="0">
                          <a:latin typeface="Arial"/>
                          <a:cs typeface="Arial"/>
                        </a:rPr>
                        <a:t>education</a:t>
                      </a:r>
                      <a:r>
                        <a:rPr sz="700" spc="-30" dirty="0">
                          <a:latin typeface="Arial"/>
                          <a:cs typeface="Arial"/>
                        </a:rPr>
                        <a:t> </a:t>
                      </a:r>
                      <a:r>
                        <a:rPr sz="700" dirty="0">
                          <a:latin typeface="Arial"/>
                          <a:cs typeface="Arial"/>
                        </a:rPr>
                        <a:t>partnerships</a:t>
                      </a:r>
                      <a:r>
                        <a:rPr sz="700" spc="-20" dirty="0">
                          <a:latin typeface="Arial"/>
                          <a:cs typeface="Arial"/>
                        </a:rPr>
                        <a:t> </a:t>
                      </a:r>
                      <a:r>
                        <a:rPr sz="700" dirty="0">
                          <a:latin typeface="Arial"/>
                          <a:cs typeface="Arial"/>
                        </a:rPr>
                        <a:t>and</a:t>
                      </a:r>
                      <a:r>
                        <a:rPr sz="700" spc="-20" dirty="0">
                          <a:latin typeface="Arial"/>
                          <a:cs typeface="Arial"/>
                        </a:rPr>
                        <a:t> </a:t>
                      </a:r>
                      <a:r>
                        <a:rPr sz="700" dirty="0">
                          <a:latin typeface="Arial"/>
                          <a:cs typeface="Arial"/>
                        </a:rPr>
                        <a:t>establish</a:t>
                      </a:r>
                      <a:r>
                        <a:rPr sz="700" spc="-30" dirty="0">
                          <a:latin typeface="Arial"/>
                          <a:cs typeface="Arial"/>
                        </a:rPr>
                        <a:t> </a:t>
                      </a:r>
                      <a:r>
                        <a:rPr sz="700" dirty="0">
                          <a:latin typeface="Arial"/>
                          <a:cs typeface="Arial"/>
                        </a:rPr>
                        <a:t>various</a:t>
                      </a:r>
                      <a:r>
                        <a:rPr sz="700" spc="-30" dirty="0">
                          <a:latin typeface="Arial"/>
                          <a:cs typeface="Arial"/>
                        </a:rPr>
                        <a:t> </a:t>
                      </a:r>
                      <a:r>
                        <a:rPr sz="700" dirty="0">
                          <a:latin typeface="Arial"/>
                          <a:cs typeface="Arial"/>
                        </a:rPr>
                        <a:t>effective</a:t>
                      </a:r>
                      <a:r>
                        <a:rPr sz="700" spc="-25" dirty="0">
                          <a:latin typeface="Arial"/>
                          <a:cs typeface="Arial"/>
                        </a:rPr>
                        <a:t> </a:t>
                      </a:r>
                      <a:r>
                        <a:rPr sz="700" dirty="0">
                          <a:latin typeface="Arial"/>
                          <a:cs typeface="Arial"/>
                        </a:rPr>
                        <a:t>strategies</a:t>
                      </a:r>
                      <a:r>
                        <a:rPr sz="700" spc="-20" dirty="0">
                          <a:latin typeface="Arial"/>
                          <a:cs typeface="Arial"/>
                        </a:rPr>
                        <a:t> </a:t>
                      </a:r>
                      <a:r>
                        <a:rPr sz="700" dirty="0">
                          <a:latin typeface="Arial"/>
                          <a:cs typeface="Arial"/>
                        </a:rPr>
                        <a:t>to</a:t>
                      </a:r>
                      <a:r>
                        <a:rPr sz="700" spc="-25" dirty="0">
                          <a:latin typeface="Arial"/>
                          <a:cs typeface="Arial"/>
                        </a:rPr>
                        <a:t> </a:t>
                      </a:r>
                      <a:r>
                        <a:rPr sz="700" spc="-10" dirty="0">
                          <a:latin typeface="Arial"/>
                          <a:cs typeface="Arial"/>
                        </a:rPr>
                        <a:t>enhance</a:t>
                      </a:r>
                      <a:r>
                        <a:rPr sz="700" spc="500" dirty="0">
                          <a:latin typeface="Arial"/>
                          <a:cs typeface="Arial"/>
                        </a:rPr>
                        <a:t> </a:t>
                      </a:r>
                      <a:r>
                        <a:rPr sz="700" spc="-10" dirty="0">
                          <a:latin typeface="Arial"/>
                          <a:cs typeface="Arial"/>
                        </a:rPr>
                        <a:t>communication</a:t>
                      </a:r>
                      <a:endParaRPr sz="700">
                        <a:latin typeface="Arial"/>
                        <a:cs typeface="Arial"/>
                      </a:endParaRPr>
                    </a:p>
                    <a:p>
                      <a:pPr marL="101600" marR="1083310">
                        <a:lnSpc>
                          <a:spcPts val="840"/>
                        </a:lnSpc>
                      </a:pPr>
                      <a:r>
                        <a:rPr sz="700" dirty="0">
                          <a:latin typeface="Arial"/>
                          <a:cs typeface="Arial"/>
                        </a:rPr>
                        <a:t>9B.</a:t>
                      </a:r>
                      <a:r>
                        <a:rPr sz="700" spc="-30" dirty="0">
                          <a:latin typeface="Arial"/>
                          <a:cs typeface="Arial"/>
                        </a:rPr>
                        <a:t> </a:t>
                      </a:r>
                      <a:r>
                        <a:rPr sz="700" dirty="0">
                          <a:latin typeface="Arial"/>
                          <a:cs typeface="Arial"/>
                        </a:rPr>
                        <a:t>Ensure</a:t>
                      </a:r>
                      <a:r>
                        <a:rPr sz="700" spc="-25" dirty="0">
                          <a:latin typeface="Arial"/>
                          <a:cs typeface="Arial"/>
                        </a:rPr>
                        <a:t> </a:t>
                      </a:r>
                      <a:r>
                        <a:rPr sz="700" dirty="0">
                          <a:latin typeface="Arial"/>
                          <a:cs typeface="Arial"/>
                        </a:rPr>
                        <a:t>the</a:t>
                      </a:r>
                      <a:r>
                        <a:rPr sz="700" spc="-20" dirty="0">
                          <a:latin typeface="Arial"/>
                          <a:cs typeface="Arial"/>
                        </a:rPr>
                        <a:t> </a:t>
                      </a:r>
                      <a:r>
                        <a:rPr sz="700" dirty="0">
                          <a:latin typeface="Arial"/>
                          <a:cs typeface="Arial"/>
                        </a:rPr>
                        <a:t>necessary</a:t>
                      </a:r>
                      <a:r>
                        <a:rPr sz="700" spc="-35" dirty="0">
                          <a:latin typeface="Arial"/>
                          <a:cs typeface="Arial"/>
                        </a:rPr>
                        <a:t> </a:t>
                      </a:r>
                      <a:r>
                        <a:rPr sz="700" dirty="0">
                          <a:latin typeface="Arial"/>
                          <a:cs typeface="Arial"/>
                        </a:rPr>
                        <a:t>technology</a:t>
                      </a:r>
                      <a:r>
                        <a:rPr sz="700" spc="-25" dirty="0">
                          <a:latin typeface="Arial"/>
                          <a:cs typeface="Arial"/>
                        </a:rPr>
                        <a:t> </a:t>
                      </a:r>
                      <a:r>
                        <a:rPr sz="700" dirty="0">
                          <a:latin typeface="Arial"/>
                          <a:cs typeface="Arial"/>
                        </a:rPr>
                        <a:t>infrastructure</a:t>
                      </a:r>
                      <a:r>
                        <a:rPr sz="700" spc="-20" dirty="0">
                          <a:latin typeface="Arial"/>
                          <a:cs typeface="Arial"/>
                        </a:rPr>
                        <a:t> </a:t>
                      </a:r>
                      <a:r>
                        <a:rPr sz="700" dirty="0">
                          <a:latin typeface="Arial"/>
                          <a:cs typeface="Arial"/>
                        </a:rPr>
                        <a:t>and</a:t>
                      </a:r>
                      <a:r>
                        <a:rPr sz="700" spc="-15" dirty="0">
                          <a:latin typeface="Arial"/>
                          <a:cs typeface="Arial"/>
                        </a:rPr>
                        <a:t> </a:t>
                      </a:r>
                      <a:r>
                        <a:rPr sz="700" dirty="0">
                          <a:latin typeface="Arial"/>
                          <a:cs typeface="Arial"/>
                        </a:rPr>
                        <a:t>equipment</a:t>
                      </a:r>
                      <a:r>
                        <a:rPr sz="700" spc="-25" dirty="0">
                          <a:latin typeface="Arial"/>
                          <a:cs typeface="Arial"/>
                        </a:rPr>
                        <a:t> </a:t>
                      </a:r>
                      <a:r>
                        <a:rPr sz="700" dirty="0">
                          <a:latin typeface="Arial"/>
                          <a:cs typeface="Arial"/>
                        </a:rPr>
                        <a:t>is</a:t>
                      </a:r>
                      <a:r>
                        <a:rPr sz="700" spc="-20" dirty="0">
                          <a:latin typeface="Arial"/>
                          <a:cs typeface="Arial"/>
                        </a:rPr>
                        <a:t> </a:t>
                      </a:r>
                      <a:r>
                        <a:rPr sz="700" dirty="0">
                          <a:latin typeface="Arial"/>
                          <a:cs typeface="Arial"/>
                        </a:rPr>
                        <a:t>available</a:t>
                      </a:r>
                      <a:r>
                        <a:rPr sz="700" spc="-25" dirty="0">
                          <a:latin typeface="Arial"/>
                          <a:cs typeface="Arial"/>
                        </a:rPr>
                        <a:t> </a:t>
                      </a:r>
                      <a:r>
                        <a:rPr sz="700" dirty="0">
                          <a:latin typeface="Arial"/>
                          <a:cs typeface="Arial"/>
                        </a:rPr>
                        <a:t>in</a:t>
                      </a:r>
                      <a:r>
                        <a:rPr sz="700" spc="-20" dirty="0">
                          <a:latin typeface="Arial"/>
                          <a:cs typeface="Arial"/>
                        </a:rPr>
                        <a:t> </a:t>
                      </a:r>
                      <a:r>
                        <a:rPr sz="700" dirty="0">
                          <a:latin typeface="Arial"/>
                          <a:cs typeface="Arial"/>
                        </a:rPr>
                        <a:t>all</a:t>
                      </a:r>
                      <a:r>
                        <a:rPr sz="700" spc="-20" dirty="0">
                          <a:latin typeface="Arial"/>
                          <a:cs typeface="Arial"/>
                        </a:rPr>
                        <a:t> </a:t>
                      </a:r>
                      <a:r>
                        <a:rPr sz="700" spc="-10" dirty="0">
                          <a:latin typeface="Arial"/>
                          <a:cs typeface="Arial"/>
                        </a:rPr>
                        <a:t>schools</a:t>
                      </a:r>
                      <a:r>
                        <a:rPr sz="700" spc="500" dirty="0">
                          <a:latin typeface="Arial"/>
                          <a:cs typeface="Arial"/>
                        </a:rPr>
                        <a:t> </a:t>
                      </a:r>
                      <a:r>
                        <a:rPr sz="700" dirty="0">
                          <a:latin typeface="Arial"/>
                          <a:cs typeface="Arial"/>
                        </a:rPr>
                        <a:t>9C.</a:t>
                      </a:r>
                      <a:r>
                        <a:rPr sz="700" spc="-25" dirty="0">
                          <a:latin typeface="Arial"/>
                          <a:cs typeface="Arial"/>
                        </a:rPr>
                        <a:t> </a:t>
                      </a:r>
                      <a:r>
                        <a:rPr sz="700" dirty="0">
                          <a:latin typeface="Arial"/>
                          <a:cs typeface="Arial"/>
                        </a:rPr>
                        <a:t>Ensure</a:t>
                      </a:r>
                      <a:r>
                        <a:rPr sz="700" spc="-20" dirty="0">
                          <a:latin typeface="Arial"/>
                          <a:cs typeface="Arial"/>
                        </a:rPr>
                        <a:t> </a:t>
                      </a:r>
                      <a:r>
                        <a:rPr sz="700" dirty="0">
                          <a:latin typeface="Arial"/>
                          <a:cs typeface="Arial"/>
                        </a:rPr>
                        <a:t>the</a:t>
                      </a:r>
                      <a:r>
                        <a:rPr sz="700" spc="-15" dirty="0">
                          <a:latin typeface="Arial"/>
                          <a:cs typeface="Arial"/>
                        </a:rPr>
                        <a:t> </a:t>
                      </a:r>
                      <a:r>
                        <a:rPr sz="700" dirty="0">
                          <a:latin typeface="Arial"/>
                          <a:cs typeface="Arial"/>
                        </a:rPr>
                        <a:t>necessary</a:t>
                      </a:r>
                      <a:r>
                        <a:rPr sz="700" spc="-25" dirty="0">
                          <a:latin typeface="Arial"/>
                          <a:cs typeface="Arial"/>
                        </a:rPr>
                        <a:t> </a:t>
                      </a:r>
                      <a:r>
                        <a:rPr sz="700" dirty="0">
                          <a:latin typeface="Arial"/>
                          <a:cs typeface="Arial"/>
                        </a:rPr>
                        <a:t>resources</a:t>
                      </a:r>
                      <a:r>
                        <a:rPr sz="700" spc="-20" dirty="0">
                          <a:latin typeface="Arial"/>
                          <a:cs typeface="Arial"/>
                        </a:rPr>
                        <a:t> </a:t>
                      </a:r>
                      <a:r>
                        <a:rPr sz="700" dirty="0">
                          <a:latin typeface="Arial"/>
                          <a:cs typeface="Arial"/>
                        </a:rPr>
                        <a:t>to</a:t>
                      </a:r>
                      <a:r>
                        <a:rPr sz="700" spc="-15" dirty="0">
                          <a:latin typeface="Arial"/>
                          <a:cs typeface="Arial"/>
                        </a:rPr>
                        <a:t> </a:t>
                      </a:r>
                      <a:r>
                        <a:rPr sz="700" dirty="0">
                          <a:latin typeface="Arial"/>
                          <a:cs typeface="Arial"/>
                        </a:rPr>
                        <a:t>support</a:t>
                      </a:r>
                      <a:r>
                        <a:rPr sz="700" spc="-20" dirty="0">
                          <a:latin typeface="Arial"/>
                          <a:cs typeface="Arial"/>
                        </a:rPr>
                        <a:t> </a:t>
                      </a:r>
                      <a:r>
                        <a:rPr sz="700" dirty="0">
                          <a:latin typeface="Arial"/>
                          <a:cs typeface="Arial"/>
                        </a:rPr>
                        <a:t>STEM</a:t>
                      </a:r>
                      <a:r>
                        <a:rPr sz="700" spc="-35" dirty="0">
                          <a:latin typeface="Arial"/>
                          <a:cs typeface="Arial"/>
                        </a:rPr>
                        <a:t> </a:t>
                      </a:r>
                      <a:r>
                        <a:rPr sz="700" spc="-10" dirty="0">
                          <a:latin typeface="Arial"/>
                          <a:cs typeface="Arial"/>
                        </a:rPr>
                        <a:t>curriculum</a:t>
                      </a:r>
                      <a:endParaRPr sz="700">
                        <a:latin typeface="Arial"/>
                        <a:cs typeface="Arial"/>
                      </a:endParaRPr>
                    </a:p>
                    <a:p>
                      <a:pPr marL="101600" marR="1403985">
                        <a:lnSpc>
                          <a:spcPts val="840"/>
                        </a:lnSpc>
                        <a:spcBef>
                          <a:spcPts val="5"/>
                        </a:spcBef>
                      </a:pPr>
                      <a:r>
                        <a:rPr sz="700" dirty="0">
                          <a:latin typeface="Arial"/>
                          <a:cs typeface="Arial"/>
                        </a:rPr>
                        <a:t>9D.</a:t>
                      </a:r>
                      <a:r>
                        <a:rPr sz="700" spc="-35" dirty="0">
                          <a:latin typeface="Arial"/>
                          <a:cs typeface="Arial"/>
                        </a:rPr>
                        <a:t> </a:t>
                      </a:r>
                      <a:r>
                        <a:rPr sz="700" dirty="0">
                          <a:latin typeface="Arial"/>
                          <a:cs typeface="Arial"/>
                        </a:rPr>
                        <a:t>Ensure</a:t>
                      </a:r>
                      <a:r>
                        <a:rPr sz="700" spc="-30" dirty="0">
                          <a:latin typeface="Arial"/>
                          <a:cs typeface="Arial"/>
                        </a:rPr>
                        <a:t> </a:t>
                      </a:r>
                      <a:r>
                        <a:rPr sz="700" dirty="0">
                          <a:latin typeface="Arial"/>
                          <a:cs typeface="Arial"/>
                        </a:rPr>
                        <a:t>the</a:t>
                      </a:r>
                      <a:r>
                        <a:rPr sz="700" spc="-20" dirty="0">
                          <a:latin typeface="Arial"/>
                          <a:cs typeface="Arial"/>
                        </a:rPr>
                        <a:t> </a:t>
                      </a:r>
                      <a:r>
                        <a:rPr sz="700" dirty="0">
                          <a:latin typeface="Arial"/>
                          <a:cs typeface="Arial"/>
                        </a:rPr>
                        <a:t>required</a:t>
                      </a:r>
                      <a:r>
                        <a:rPr sz="700" spc="-25" dirty="0">
                          <a:latin typeface="Arial"/>
                          <a:cs typeface="Arial"/>
                        </a:rPr>
                        <a:t> </a:t>
                      </a:r>
                      <a:r>
                        <a:rPr sz="700" dirty="0">
                          <a:latin typeface="Arial"/>
                          <a:cs typeface="Arial"/>
                        </a:rPr>
                        <a:t>facilities,</a:t>
                      </a:r>
                      <a:r>
                        <a:rPr sz="700" spc="-20" dirty="0">
                          <a:latin typeface="Arial"/>
                          <a:cs typeface="Arial"/>
                        </a:rPr>
                        <a:t> </a:t>
                      </a:r>
                      <a:r>
                        <a:rPr sz="700" dirty="0">
                          <a:latin typeface="Arial"/>
                          <a:cs typeface="Arial"/>
                        </a:rPr>
                        <a:t>transportation,</a:t>
                      </a:r>
                      <a:r>
                        <a:rPr sz="700" spc="-25" dirty="0">
                          <a:latin typeface="Arial"/>
                          <a:cs typeface="Arial"/>
                        </a:rPr>
                        <a:t> </a:t>
                      </a:r>
                      <a:r>
                        <a:rPr sz="700" dirty="0">
                          <a:latin typeface="Arial"/>
                          <a:cs typeface="Arial"/>
                        </a:rPr>
                        <a:t>scheduling,</a:t>
                      </a:r>
                      <a:r>
                        <a:rPr sz="700" spc="-30" dirty="0">
                          <a:latin typeface="Arial"/>
                          <a:cs typeface="Arial"/>
                        </a:rPr>
                        <a:t> </a:t>
                      </a:r>
                      <a:r>
                        <a:rPr sz="700" dirty="0">
                          <a:latin typeface="Arial"/>
                          <a:cs typeface="Arial"/>
                        </a:rPr>
                        <a:t>and</a:t>
                      </a:r>
                      <a:r>
                        <a:rPr sz="700" spc="-30" dirty="0">
                          <a:latin typeface="Arial"/>
                          <a:cs typeface="Arial"/>
                        </a:rPr>
                        <a:t> </a:t>
                      </a:r>
                      <a:r>
                        <a:rPr sz="700" dirty="0">
                          <a:latin typeface="Arial"/>
                          <a:cs typeface="Arial"/>
                        </a:rPr>
                        <a:t>staffing</a:t>
                      </a:r>
                      <a:r>
                        <a:rPr sz="700" spc="-20" dirty="0">
                          <a:latin typeface="Arial"/>
                          <a:cs typeface="Arial"/>
                        </a:rPr>
                        <a:t> </a:t>
                      </a:r>
                      <a:r>
                        <a:rPr sz="700" spc="-10" dirty="0">
                          <a:latin typeface="Arial"/>
                          <a:cs typeface="Arial"/>
                        </a:rPr>
                        <a:t>allocations</a:t>
                      </a:r>
                      <a:r>
                        <a:rPr sz="700" spc="500" dirty="0">
                          <a:latin typeface="Arial"/>
                          <a:cs typeface="Arial"/>
                        </a:rPr>
                        <a:t> </a:t>
                      </a:r>
                      <a:r>
                        <a:rPr sz="700" dirty="0">
                          <a:latin typeface="Arial"/>
                          <a:cs typeface="Arial"/>
                        </a:rPr>
                        <a:t>10A.</a:t>
                      </a:r>
                      <a:r>
                        <a:rPr sz="700" spc="-25" dirty="0">
                          <a:latin typeface="Arial"/>
                          <a:cs typeface="Arial"/>
                        </a:rPr>
                        <a:t> </a:t>
                      </a:r>
                      <a:r>
                        <a:rPr sz="700" dirty="0">
                          <a:latin typeface="Arial"/>
                          <a:cs typeface="Arial"/>
                        </a:rPr>
                        <a:t>Analyze</a:t>
                      </a:r>
                      <a:r>
                        <a:rPr sz="700" spc="-20" dirty="0">
                          <a:latin typeface="Arial"/>
                          <a:cs typeface="Arial"/>
                        </a:rPr>
                        <a:t> </a:t>
                      </a:r>
                      <a:r>
                        <a:rPr sz="700" dirty="0">
                          <a:latin typeface="Arial"/>
                          <a:cs typeface="Arial"/>
                        </a:rPr>
                        <a:t>data</a:t>
                      </a:r>
                      <a:r>
                        <a:rPr sz="700" spc="-25" dirty="0">
                          <a:latin typeface="Arial"/>
                          <a:cs typeface="Arial"/>
                        </a:rPr>
                        <a:t> </a:t>
                      </a:r>
                      <a:r>
                        <a:rPr sz="700" dirty="0">
                          <a:latin typeface="Arial"/>
                          <a:cs typeface="Arial"/>
                        </a:rPr>
                        <a:t>to</a:t>
                      </a:r>
                      <a:r>
                        <a:rPr sz="700" spc="-15" dirty="0">
                          <a:latin typeface="Arial"/>
                          <a:cs typeface="Arial"/>
                        </a:rPr>
                        <a:t> </a:t>
                      </a:r>
                      <a:r>
                        <a:rPr sz="700" dirty="0">
                          <a:latin typeface="Arial"/>
                          <a:cs typeface="Arial"/>
                        </a:rPr>
                        <a:t>inform</a:t>
                      </a:r>
                      <a:r>
                        <a:rPr sz="700" spc="-15" dirty="0">
                          <a:latin typeface="Arial"/>
                          <a:cs typeface="Arial"/>
                        </a:rPr>
                        <a:t> </a:t>
                      </a:r>
                      <a:r>
                        <a:rPr sz="700" spc="-10" dirty="0">
                          <a:latin typeface="Arial"/>
                          <a:cs typeface="Arial"/>
                        </a:rPr>
                        <a:t>instruction</a:t>
                      </a:r>
                      <a:endParaRPr sz="700">
                        <a:latin typeface="Arial"/>
                        <a:cs typeface="Arial"/>
                      </a:endParaRPr>
                    </a:p>
                    <a:p>
                      <a:pPr marL="101600">
                        <a:lnSpc>
                          <a:spcPts val="810"/>
                        </a:lnSpc>
                      </a:pPr>
                      <a:r>
                        <a:rPr sz="700" dirty="0">
                          <a:latin typeface="Arial"/>
                          <a:cs typeface="Arial"/>
                        </a:rPr>
                        <a:t>10B.</a:t>
                      </a:r>
                      <a:r>
                        <a:rPr sz="700" spc="-25" dirty="0">
                          <a:latin typeface="Arial"/>
                          <a:cs typeface="Arial"/>
                        </a:rPr>
                        <a:t> </a:t>
                      </a:r>
                      <a:r>
                        <a:rPr sz="700" dirty="0">
                          <a:latin typeface="Arial"/>
                          <a:cs typeface="Arial"/>
                        </a:rPr>
                        <a:t>Hold</a:t>
                      </a:r>
                      <a:r>
                        <a:rPr sz="700" spc="-15" dirty="0">
                          <a:latin typeface="Arial"/>
                          <a:cs typeface="Arial"/>
                        </a:rPr>
                        <a:t> </a:t>
                      </a:r>
                      <a:r>
                        <a:rPr sz="700" dirty="0">
                          <a:latin typeface="Arial"/>
                          <a:cs typeface="Arial"/>
                        </a:rPr>
                        <a:t>consistent</a:t>
                      </a:r>
                      <a:r>
                        <a:rPr sz="700" spc="-20" dirty="0">
                          <a:latin typeface="Arial"/>
                          <a:cs typeface="Arial"/>
                        </a:rPr>
                        <a:t> </a:t>
                      </a:r>
                      <a:r>
                        <a:rPr sz="700" dirty="0">
                          <a:latin typeface="Arial"/>
                          <a:cs typeface="Arial"/>
                        </a:rPr>
                        <a:t>PLC</a:t>
                      </a:r>
                      <a:r>
                        <a:rPr sz="700" spc="-25" dirty="0">
                          <a:latin typeface="Arial"/>
                          <a:cs typeface="Arial"/>
                        </a:rPr>
                        <a:t> </a:t>
                      </a:r>
                      <a:r>
                        <a:rPr sz="700" dirty="0">
                          <a:latin typeface="Arial"/>
                          <a:cs typeface="Arial"/>
                        </a:rPr>
                        <a:t>meetings</a:t>
                      </a:r>
                      <a:r>
                        <a:rPr sz="700" spc="-20" dirty="0">
                          <a:latin typeface="Arial"/>
                          <a:cs typeface="Arial"/>
                        </a:rPr>
                        <a:t> </a:t>
                      </a:r>
                      <a:r>
                        <a:rPr sz="700" dirty="0">
                          <a:latin typeface="Arial"/>
                          <a:cs typeface="Arial"/>
                        </a:rPr>
                        <a:t>to</a:t>
                      </a:r>
                      <a:r>
                        <a:rPr sz="700" spc="-25" dirty="0">
                          <a:latin typeface="Arial"/>
                          <a:cs typeface="Arial"/>
                        </a:rPr>
                        <a:t> </a:t>
                      </a:r>
                      <a:r>
                        <a:rPr sz="700" dirty="0">
                          <a:latin typeface="Arial"/>
                          <a:cs typeface="Arial"/>
                        </a:rPr>
                        <a:t>focus</a:t>
                      </a:r>
                      <a:r>
                        <a:rPr sz="700" spc="-10" dirty="0">
                          <a:latin typeface="Arial"/>
                          <a:cs typeface="Arial"/>
                        </a:rPr>
                        <a:t> </a:t>
                      </a:r>
                      <a:r>
                        <a:rPr sz="700" dirty="0">
                          <a:latin typeface="Arial"/>
                          <a:cs typeface="Arial"/>
                        </a:rPr>
                        <a:t>on</a:t>
                      </a:r>
                      <a:r>
                        <a:rPr sz="700" spc="-15" dirty="0">
                          <a:latin typeface="Arial"/>
                          <a:cs typeface="Arial"/>
                        </a:rPr>
                        <a:t> </a:t>
                      </a:r>
                      <a:r>
                        <a:rPr sz="700" dirty="0">
                          <a:latin typeface="Arial"/>
                          <a:cs typeface="Arial"/>
                        </a:rPr>
                        <a:t>student</a:t>
                      </a:r>
                      <a:r>
                        <a:rPr sz="700" spc="-25" dirty="0">
                          <a:latin typeface="Arial"/>
                          <a:cs typeface="Arial"/>
                        </a:rPr>
                        <a:t> </a:t>
                      </a:r>
                      <a:r>
                        <a:rPr sz="700" spc="-10" dirty="0">
                          <a:latin typeface="Arial"/>
                          <a:cs typeface="Arial"/>
                        </a:rPr>
                        <a:t>success</a:t>
                      </a:r>
                      <a:endParaRPr sz="700">
                        <a:latin typeface="Arial"/>
                        <a:cs typeface="Arial"/>
                      </a:endParaRPr>
                    </a:p>
                  </a:txBody>
                  <a:tcPr marL="0" marR="0" marT="34925" marB="0">
                    <a:lnL w="28575">
                      <a:solidFill>
                        <a:srgbClr val="6EAC46"/>
                      </a:solidFill>
                      <a:prstDash val="solid"/>
                    </a:lnL>
                    <a:lnR w="28575">
                      <a:solidFill>
                        <a:srgbClr val="6EAC46"/>
                      </a:solidFill>
                      <a:prstDash val="solid"/>
                    </a:lnR>
                    <a:lnT w="12700" cap="flat" cmpd="sng" algn="ctr">
                      <a:solidFill>
                        <a:srgbClr val="E1A1A1"/>
                      </a:solidFill>
                      <a:prstDash val="solid"/>
                      <a:round/>
                      <a:headEnd type="none" w="med" len="med"/>
                      <a:tailEnd type="none" w="med" len="med"/>
                    </a:lnT>
                    <a:lnB w="12700">
                      <a:solidFill>
                        <a:srgbClr val="7D7D7D"/>
                      </a:solidFill>
                      <a:prstDash val="solid"/>
                    </a:lnB>
                    <a:solidFill>
                      <a:srgbClr val="E0EED9"/>
                    </a:solidFill>
                  </a:tcPr>
                </a:tc>
                <a:extLst>
                  <a:ext uri="{0D108BD9-81ED-4DB2-BD59-A6C34878D82A}">
                    <a16:rowId xmlns:a16="http://schemas.microsoft.com/office/drawing/2014/main" val="10002"/>
                  </a:ext>
                </a:extLst>
              </a:tr>
              <a:tr h="957580">
                <a:tc>
                  <a:txBody>
                    <a:bodyPr/>
                    <a:lstStyle/>
                    <a:p>
                      <a:pPr marL="116839" marR="1985645">
                        <a:lnSpc>
                          <a:spcPct val="100000"/>
                        </a:lnSpc>
                        <a:spcBef>
                          <a:spcPts val="360"/>
                        </a:spcBef>
                      </a:pPr>
                      <a:r>
                        <a:rPr sz="700" dirty="0">
                          <a:latin typeface="Arial"/>
                          <a:cs typeface="Arial"/>
                        </a:rPr>
                        <a:t>11A.</a:t>
                      </a:r>
                      <a:r>
                        <a:rPr sz="700" spc="-30" dirty="0">
                          <a:latin typeface="Arial"/>
                          <a:cs typeface="Arial"/>
                        </a:rPr>
                        <a:t> </a:t>
                      </a:r>
                      <a:r>
                        <a:rPr sz="700" dirty="0">
                          <a:latin typeface="Arial"/>
                          <a:cs typeface="Arial"/>
                        </a:rPr>
                        <a:t>Build</a:t>
                      </a:r>
                      <a:r>
                        <a:rPr sz="700" spc="-30" dirty="0">
                          <a:latin typeface="Arial"/>
                          <a:cs typeface="Arial"/>
                        </a:rPr>
                        <a:t> </a:t>
                      </a:r>
                      <a:r>
                        <a:rPr sz="700" dirty="0">
                          <a:latin typeface="Arial"/>
                          <a:cs typeface="Arial"/>
                        </a:rPr>
                        <a:t>community</a:t>
                      </a:r>
                      <a:r>
                        <a:rPr sz="700" spc="-30" dirty="0">
                          <a:latin typeface="Arial"/>
                          <a:cs typeface="Arial"/>
                        </a:rPr>
                        <a:t> </a:t>
                      </a:r>
                      <a:r>
                        <a:rPr sz="700" dirty="0">
                          <a:latin typeface="Arial"/>
                          <a:cs typeface="Arial"/>
                        </a:rPr>
                        <a:t>awareness,</a:t>
                      </a:r>
                      <a:r>
                        <a:rPr sz="700" spc="-30" dirty="0">
                          <a:latin typeface="Arial"/>
                          <a:cs typeface="Arial"/>
                        </a:rPr>
                        <a:t> </a:t>
                      </a:r>
                      <a:r>
                        <a:rPr sz="700" dirty="0">
                          <a:latin typeface="Arial"/>
                          <a:cs typeface="Arial"/>
                        </a:rPr>
                        <a:t>knowledge,</a:t>
                      </a:r>
                      <a:r>
                        <a:rPr sz="700" spc="-20" dirty="0">
                          <a:latin typeface="Arial"/>
                          <a:cs typeface="Arial"/>
                        </a:rPr>
                        <a:t> </a:t>
                      </a:r>
                      <a:r>
                        <a:rPr sz="700" dirty="0">
                          <a:latin typeface="Arial"/>
                          <a:cs typeface="Arial"/>
                        </a:rPr>
                        <a:t>and</a:t>
                      </a:r>
                      <a:r>
                        <a:rPr sz="700" spc="-25" dirty="0">
                          <a:latin typeface="Arial"/>
                          <a:cs typeface="Arial"/>
                        </a:rPr>
                        <a:t> </a:t>
                      </a:r>
                      <a:r>
                        <a:rPr sz="700" dirty="0">
                          <a:latin typeface="Arial"/>
                          <a:cs typeface="Arial"/>
                        </a:rPr>
                        <a:t>support</a:t>
                      </a:r>
                      <a:r>
                        <a:rPr sz="700" spc="-20" dirty="0">
                          <a:latin typeface="Arial"/>
                          <a:cs typeface="Arial"/>
                        </a:rPr>
                        <a:t> </a:t>
                      </a:r>
                      <a:r>
                        <a:rPr sz="700" dirty="0">
                          <a:latin typeface="Arial"/>
                          <a:cs typeface="Arial"/>
                        </a:rPr>
                        <a:t>for</a:t>
                      </a:r>
                      <a:r>
                        <a:rPr sz="700" spc="-30" dirty="0">
                          <a:latin typeface="Arial"/>
                          <a:cs typeface="Arial"/>
                        </a:rPr>
                        <a:t> </a:t>
                      </a:r>
                      <a:r>
                        <a:rPr sz="700" spc="-20" dirty="0">
                          <a:latin typeface="Arial"/>
                          <a:cs typeface="Arial"/>
                        </a:rPr>
                        <a:t>STEM</a:t>
                      </a:r>
                      <a:r>
                        <a:rPr sz="700" spc="500" dirty="0">
                          <a:latin typeface="Arial"/>
                          <a:cs typeface="Arial"/>
                        </a:rPr>
                        <a:t> </a:t>
                      </a:r>
                      <a:r>
                        <a:rPr sz="700" dirty="0">
                          <a:latin typeface="Arial"/>
                          <a:cs typeface="Arial"/>
                        </a:rPr>
                        <a:t>11B.</a:t>
                      </a:r>
                      <a:r>
                        <a:rPr sz="700" spc="-25" dirty="0">
                          <a:latin typeface="Arial"/>
                          <a:cs typeface="Arial"/>
                        </a:rPr>
                        <a:t> </a:t>
                      </a:r>
                      <a:r>
                        <a:rPr sz="700" dirty="0">
                          <a:latin typeface="Arial"/>
                          <a:cs typeface="Arial"/>
                        </a:rPr>
                        <a:t>Implement</a:t>
                      </a:r>
                      <a:r>
                        <a:rPr sz="700" spc="-35" dirty="0">
                          <a:latin typeface="Arial"/>
                          <a:cs typeface="Arial"/>
                        </a:rPr>
                        <a:t> </a:t>
                      </a:r>
                      <a:r>
                        <a:rPr sz="700" dirty="0">
                          <a:latin typeface="Arial"/>
                          <a:cs typeface="Arial"/>
                        </a:rPr>
                        <a:t>Adult</a:t>
                      </a:r>
                      <a:r>
                        <a:rPr sz="700" spc="-30" dirty="0">
                          <a:latin typeface="Arial"/>
                          <a:cs typeface="Arial"/>
                        </a:rPr>
                        <a:t> </a:t>
                      </a:r>
                      <a:r>
                        <a:rPr sz="700" dirty="0">
                          <a:latin typeface="Arial"/>
                          <a:cs typeface="Arial"/>
                        </a:rPr>
                        <a:t>Education</a:t>
                      </a:r>
                      <a:r>
                        <a:rPr sz="700" spc="-25" dirty="0">
                          <a:latin typeface="Arial"/>
                          <a:cs typeface="Arial"/>
                        </a:rPr>
                        <a:t> </a:t>
                      </a:r>
                      <a:r>
                        <a:rPr sz="700" spc="-10" dirty="0">
                          <a:latin typeface="Arial"/>
                          <a:cs typeface="Arial"/>
                        </a:rPr>
                        <a:t>opportunities</a:t>
                      </a:r>
                      <a:endParaRPr sz="700">
                        <a:latin typeface="Arial"/>
                        <a:cs typeface="Arial"/>
                      </a:endParaRPr>
                    </a:p>
                    <a:p>
                      <a:pPr marL="116839" marR="2351405">
                        <a:lnSpc>
                          <a:spcPts val="840"/>
                        </a:lnSpc>
                        <a:spcBef>
                          <a:spcPts val="15"/>
                        </a:spcBef>
                      </a:pPr>
                      <a:r>
                        <a:rPr sz="700" dirty="0">
                          <a:latin typeface="Arial"/>
                          <a:cs typeface="Arial"/>
                        </a:rPr>
                        <a:t>11C.</a:t>
                      </a:r>
                      <a:r>
                        <a:rPr sz="700" spc="-25" dirty="0">
                          <a:latin typeface="Arial"/>
                          <a:cs typeface="Arial"/>
                        </a:rPr>
                        <a:t> </a:t>
                      </a:r>
                      <a:r>
                        <a:rPr sz="700" dirty="0">
                          <a:latin typeface="Arial"/>
                          <a:cs typeface="Arial"/>
                        </a:rPr>
                        <a:t>Offer</a:t>
                      </a:r>
                      <a:r>
                        <a:rPr sz="700" spc="-30" dirty="0">
                          <a:latin typeface="Arial"/>
                          <a:cs typeface="Arial"/>
                        </a:rPr>
                        <a:t> </a:t>
                      </a:r>
                      <a:r>
                        <a:rPr sz="700" dirty="0">
                          <a:latin typeface="Arial"/>
                          <a:cs typeface="Arial"/>
                        </a:rPr>
                        <a:t>monthly</a:t>
                      </a:r>
                      <a:r>
                        <a:rPr sz="700" spc="-35" dirty="0">
                          <a:latin typeface="Arial"/>
                          <a:cs typeface="Arial"/>
                        </a:rPr>
                        <a:t> </a:t>
                      </a:r>
                      <a:r>
                        <a:rPr sz="700" dirty="0">
                          <a:latin typeface="Arial"/>
                          <a:cs typeface="Arial"/>
                        </a:rPr>
                        <a:t>parent</a:t>
                      </a:r>
                      <a:r>
                        <a:rPr sz="700" spc="-20" dirty="0">
                          <a:latin typeface="Arial"/>
                          <a:cs typeface="Arial"/>
                        </a:rPr>
                        <a:t> </a:t>
                      </a:r>
                      <a:r>
                        <a:rPr sz="700" dirty="0">
                          <a:latin typeface="Arial"/>
                          <a:cs typeface="Arial"/>
                        </a:rPr>
                        <a:t>workshops</a:t>
                      </a:r>
                      <a:r>
                        <a:rPr sz="700" spc="-25" dirty="0">
                          <a:latin typeface="Arial"/>
                          <a:cs typeface="Arial"/>
                        </a:rPr>
                        <a:t> </a:t>
                      </a:r>
                      <a:r>
                        <a:rPr sz="700" dirty="0">
                          <a:latin typeface="Arial"/>
                          <a:cs typeface="Arial"/>
                        </a:rPr>
                        <a:t>and</a:t>
                      </a:r>
                      <a:r>
                        <a:rPr sz="700" spc="-30" dirty="0">
                          <a:latin typeface="Arial"/>
                          <a:cs typeface="Arial"/>
                        </a:rPr>
                        <a:t> </a:t>
                      </a:r>
                      <a:r>
                        <a:rPr sz="700" dirty="0">
                          <a:latin typeface="Arial"/>
                          <a:cs typeface="Arial"/>
                        </a:rPr>
                        <a:t>curriculum</a:t>
                      </a:r>
                      <a:r>
                        <a:rPr sz="700" spc="-15" dirty="0">
                          <a:latin typeface="Arial"/>
                          <a:cs typeface="Arial"/>
                        </a:rPr>
                        <a:t> </a:t>
                      </a:r>
                      <a:r>
                        <a:rPr sz="700" spc="-10" dirty="0">
                          <a:latin typeface="Arial"/>
                          <a:cs typeface="Arial"/>
                        </a:rPr>
                        <a:t>nights</a:t>
                      </a:r>
                      <a:r>
                        <a:rPr sz="700" spc="500" dirty="0">
                          <a:latin typeface="Arial"/>
                          <a:cs typeface="Arial"/>
                        </a:rPr>
                        <a:t> </a:t>
                      </a:r>
                      <a:r>
                        <a:rPr sz="700" dirty="0">
                          <a:latin typeface="Arial"/>
                          <a:cs typeface="Arial"/>
                        </a:rPr>
                        <a:t>11D.</a:t>
                      </a:r>
                      <a:r>
                        <a:rPr sz="700" spc="-20" dirty="0">
                          <a:latin typeface="Arial"/>
                          <a:cs typeface="Arial"/>
                        </a:rPr>
                        <a:t> </a:t>
                      </a:r>
                      <a:r>
                        <a:rPr sz="700" dirty="0">
                          <a:latin typeface="Arial"/>
                          <a:cs typeface="Arial"/>
                        </a:rPr>
                        <a:t>Train</a:t>
                      </a:r>
                      <a:r>
                        <a:rPr sz="700" spc="-10" dirty="0">
                          <a:latin typeface="Arial"/>
                          <a:cs typeface="Arial"/>
                        </a:rPr>
                        <a:t> </a:t>
                      </a:r>
                      <a:r>
                        <a:rPr sz="700" dirty="0">
                          <a:latin typeface="Arial"/>
                          <a:cs typeface="Arial"/>
                        </a:rPr>
                        <a:t>staff</a:t>
                      </a:r>
                      <a:r>
                        <a:rPr sz="700" spc="-20" dirty="0">
                          <a:latin typeface="Arial"/>
                          <a:cs typeface="Arial"/>
                        </a:rPr>
                        <a:t> </a:t>
                      </a:r>
                      <a:r>
                        <a:rPr sz="700" dirty="0">
                          <a:latin typeface="Arial"/>
                          <a:cs typeface="Arial"/>
                        </a:rPr>
                        <a:t>on</a:t>
                      </a:r>
                      <a:r>
                        <a:rPr sz="700" spc="-10" dirty="0">
                          <a:latin typeface="Arial"/>
                          <a:cs typeface="Arial"/>
                        </a:rPr>
                        <a:t> </a:t>
                      </a:r>
                      <a:r>
                        <a:rPr sz="700" dirty="0">
                          <a:latin typeface="Arial"/>
                          <a:cs typeface="Arial"/>
                        </a:rPr>
                        <a:t>how</a:t>
                      </a:r>
                      <a:r>
                        <a:rPr sz="700" spc="-20" dirty="0">
                          <a:latin typeface="Arial"/>
                          <a:cs typeface="Arial"/>
                        </a:rPr>
                        <a:t> </a:t>
                      </a:r>
                      <a:r>
                        <a:rPr sz="700" dirty="0">
                          <a:latin typeface="Arial"/>
                          <a:cs typeface="Arial"/>
                        </a:rPr>
                        <a:t>to</a:t>
                      </a:r>
                      <a:r>
                        <a:rPr sz="700" spc="-15" dirty="0">
                          <a:latin typeface="Arial"/>
                          <a:cs typeface="Arial"/>
                        </a:rPr>
                        <a:t> </a:t>
                      </a:r>
                      <a:r>
                        <a:rPr sz="700" dirty="0">
                          <a:latin typeface="Arial"/>
                          <a:cs typeface="Arial"/>
                        </a:rPr>
                        <a:t>reach</a:t>
                      </a:r>
                      <a:r>
                        <a:rPr sz="700" spc="-10" dirty="0">
                          <a:latin typeface="Arial"/>
                          <a:cs typeface="Arial"/>
                        </a:rPr>
                        <a:t> </a:t>
                      </a:r>
                      <a:r>
                        <a:rPr sz="700" dirty="0">
                          <a:latin typeface="Arial"/>
                          <a:cs typeface="Arial"/>
                        </a:rPr>
                        <a:t>out</a:t>
                      </a:r>
                      <a:r>
                        <a:rPr sz="700" spc="-10" dirty="0">
                          <a:latin typeface="Arial"/>
                          <a:cs typeface="Arial"/>
                        </a:rPr>
                        <a:t> </a:t>
                      </a:r>
                      <a:r>
                        <a:rPr sz="700" dirty="0">
                          <a:latin typeface="Arial"/>
                          <a:cs typeface="Arial"/>
                        </a:rPr>
                        <a:t>to</a:t>
                      </a:r>
                      <a:r>
                        <a:rPr sz="700" spc="-10" dirty="0">
                          <a:latin typeface="Arial"/>
                          <a:cs typeface="Arial"/>
                        </a:rPr>
                        <a:t> stakeholders</a:t>
                      </a:r>
                      <a:endParaRPr sz="700">
                        <a:latin typeface="Arial"/>
                        <a:cs typeface="Arial"/>
                      </a:endParaRPr>
                    </a:p>
                    <a:p>
                      <a:pPr marL="116839" marR="2803525">
                        <a:lnSpc>
                          <a:spcPts val="840"/>
                        </a:lnSpc>
                      </a:pPr>
                      <a:r>
                        <a:rPr sz="700" dirty="0">
                          <a:latin typeface="Arial"/>
                          <a:cs typeface="Arial"/>
                        </a:rPr>
                        <a:t>12A.</a:t>
                      </a:r>
                      <a:r>
                        <a:rPr sz="700" spc="-15" dirty="0">
                          <a:latin typeface="Arial"/>
                          <a:cs typeface="Arial"/>
                        </a:rPr>
                        <a:t> </a:t>
                      </a:r>
                      <a:r>
                        <a:rPr sz="700" dirty="0">
                          <a:latin typeface="Arial"/>
                          <a:cs typeface="Arial"/>
                        </a:rPr>
                        <a:t>Implement</a:t>
                      </a:r>
                      <a:r>
                        <a:rPr sz="700" spc="-25" dirty="0">
                          <a:latin typeface="Arial"/>
                          <a:cs typeface="Arial"/>
                        </a:rPr>
                        <a:t> </a:t>
                      </a:r>
                      <a:r>
                        <a:rPr sz="700" dirty="0">
                          <a:latin typeface="Arial"/>
                          <a:cs typeface="Arial"/>
                        </a:rPr>
                        <a:t>SEL</a:t>
                      </a:r>
                      <a:r>
                        <a:rPr sz="700" spc="-20" dirty="0">
                          <a:latin typeface="Arial"/>
                          <a:cs typeface="Arial"/>
                        </a:rPr>
                        <a:t> </a:t>
                      </a:r>
                      <a:r>
                        <a:rPr sz="700" dirty="0">
                          <a:latin typeface="Arial"/>
                          <a:cs typeface="Arial"/>
                        </a:rPr>
                        <a:t>for</a:t>
                      </a:r>
                      <a:r>
                        <a:rPr sz="700" spc="-15" dirty="0">
                          <a:latin typeface="Arial"/>
                          <a:cs typeface="Arial"/>
                        </a:rPr>
                        <a:t> </a:t>
                      </a:r>
                      <a:r>
                        <a:rPr sz="700" dirty="0">
                          <a:latin typeface="Arial"/>
                          <a:cs typeface="Arial"/>
                        </a:rPr>
                        <a:t>school</a:t>
                      </a:r>
                      <a:r>
                        <a:rPr sz="700" spc="-15" dirty="0">
                          <a:latin typeface="Arial"/>
                          <a:cs typeface="Arial"/>
                        </a:rPr>
                        <a:t> </a:t>
                      </a:r>
                      <a:r>
                        <a:rPr sz="700" dirty="0">
                          <a:latin typeface="Arial"/>
                          <a:cs typeface="Arial"/>
                        </a:rPr>
                        <a:t>staffs</a:t>
                      </a:r>
                      <a:r>
                        <a:rPr sz="700" spc="-20" dirty="0">
                          <a:latin typeface="Arial"/>
                          <a:cs typeface="Arial"/>
                        </a:rPr>
                        <a:t> </a:t>
                      </a:r>
                      <a:r>
                        <a:rPr sz="700" dirty="0">
                          <a:latin typeface="Arial"/>
                          <a:cs typeface="Arial"/>
                        </a:rPr>
                        <a:t>&amp;</a:t>
                      </a:r>
                      <a:r>
                        <a:rPr sz="700" spc="-10" dirty="0">
                          <a:latin typeface="Arial"/>
                          <a:cs typeface="Arial"/>
                        </a:rPr>
                        <a:t> parents</a:t>
                      </a:r>
                      <a:r>
                        <a:rPr sz="700" spc="500" dirty="0">
                          <a:latin typeface="Arial"/>
                          <a:cs typeface="Arial"/>
                        </a:rPr>
                        <a:t> </a:t>
                      </a:r>
                      <a:r>
                        <a:rPr sz="700" dirty="0">
                          <a:latin typeface="Arial"/>
                          <a:cs typeface="Arial"/>
                        </a:rPr>
                        <a:t>12B.</a:t>
                      </a:r>
                      <a:r>
                        <a:rPr sz="700" spc="-25" dirty="0">
                          <a:latin typeface="Arial"/>
                          <a:cs typeface="Arial"/>
                        </a:rPr>
                        <a:t> </a:t>
                      </a:r>
                      <a:r>
                        <a:rPr sz="700" dirty="0">
                          <a:latin typeface="Arial"/>
                          <a:cs typeface="Arial"/>
                        </a:rPr>
                        <a:t>Increase</a:t>
                      </a:r>
                      <a:r>
                        <a:rPr sz="700" spc="-20" dirty="0">
                          <a:latin typeface="Arial"/>
                          <a:cs typeface="Arial"/>
                        </a:rPr>
                        <a:t> </a:t>
                      </a:r>
                      <a:r>
                        <a:rPr sz="700" dirty="0">
                          <a:latin typeface="Arial"/>
                          <a:cs typeface="Arial"/>
                        </a:rPr>
                        <a:t>effective</a:t>
                      </a:r>
                      <a:r>
                        <a:rPr sz="700" spc="-30" dirty="0">
                          <a:latin typeface="Arial"/>
                          <a:cs typeface="Arial"/>
                        </a:rPr>
                        <a:t> </a:t>
                      </a:r>
                      <a:r>
                        <a:rPr sz="700" dirty="0">
                          <a:latin typeface="Arial"/>
                          <a:cs typeface="Arial"/>
                        </a:rPr>
                        <a:t>internal</a:t>
                      </a:r>
                      <a:r>
                        <a:rPr sz="700" spc="-20" dirty="0">
                          <a:latin typeface="Arial"/>
                          <a:cs typeface="Arial"/>
                        </a:rPr>
                        <a:t> </a:t>
                      </a:r>
                      <a:r>
                        <a:rPr sz="700" spc="-10" dirty="0">
                          <a:latin typeface="Arial"/>
                          <a:cs typeface="Arial"/>
                        </a:rPr>
                        <a:t>communications</a:t>
                      </a:r>
                      <a:endParaRPr sz="700">
                        <a:latin typeface="Arial"/>
                        <a:cs typeface="Arial"/>
                      </a:endParaRPr>
                    </a:p>
                    <a:p>
                      <a:pPr marL="116839" marR="2803525">
                        <a:lnSpc>
                          <a:spcPts val="830"/>
                        </a:lnSpc>
                        <a:spcBef>
                          <a:spcPts val="10"/>
                        </a:spcBef>
                      </a:pPr>
                      <a:r>
                        <a:rPr sz="700" dirty="0">
                          <a:latin typeface="Arial"/>
                          <a:cs typeface="Arial"/>
                        </a:rPr>
                        <a:t>12C.</a:t>
                      </a:r>
                      <a:r>
                        <a:rPr sz="700" spc="5" dirty="0">
                          <a:latin typeface="Arial"/>
                          <a:cs typeface="Arial"/>
                        </a:rPr>
                        <a:t> </a:t>
                      </a:r>
                      <a:r>
                        <a:rPr sz="700" dirty="0">
                          <a:latin typeface="Arial"/>
                          <a:cs typeface="Arial"/>
                        </a:rPr>
                        <a:t>Build</a:t>
                      </a:r>
                      <a:r>
                        <a:rPr sz="700" spc="5" dirty="0">
                          <a:latin typeface="Arial"/>
                          <a:cs typeface="Arial"/>
                        </a:rPr>
                        <a:t> </a:t>
                      </a:r>
                      <a:r>
                        <a:rPr sz="700" dirty="0">
                          <a:latin typeface="Arial"/>
                          <a:cs typeface="Arial"/>
                        </a:rPr>
                        <a:t>a</a:t>
                      </a:r>
                      <a:r>
                        <a:rPr sz="700" spc="5" dirty="0">
                          <a:latin typeface="Arial"/>
                          <a:cs typeface="Arial"/>
                        </a:rPr>
                        <a:t> </a:t>
                      </a:r>
                      <a:r>
                        <a:rPr sz="700" spc="-10" dirty="0">
                          <a:latin typeface="Arial"/>
                          <a:cs typeface="Arial"/>
                        </a:rPr>
                        <a:t>strengths-</a:t>
                      </a:r>
                      <a:r>
                        <a:rPr sz="700" dirty="0">
                          <a:latin typeface="Arial"/>
                          <a:cs typeface="Arial"/>
                        </a:rPr>
                        <a:t>based</a:t>
                      </a:r>
                      <a:r>
                        <a:rPr sz="700" spc="5" dirty="0">
                          <a:latin typeface="Arial"/>
                          <a:cs typeface="Arial"/>
                        </a:rPr>
                        <a:t> </a:t>
                      </a:r>
                      <a:r>
                        <a:rPr sz="700" dirty="0">
                          <a:latin typeface="Arial"/>
                          <a:cs typeface="Arial"/>
                        </a:rPr>
                        <a:t>school</a:t>
                      </a:r>
                      <a:r>
                        <a:rPr sz="700" spc="10" dirty="0">
                          <a:latin typeface="Arial"/>
                          <a:cs typeface="Arial"/>
                        </a:rPr>
                        <a:t> </a:t>
                      </a:r>
                      <a:r>
                        <a:rPr sz="700" spc="-10" dirty="0">
                          <a:latin typeface="Arial"/>
                          <a:cs typeface="Arial"/>
                        </a:rPr>
                        <a:t>community</a:t>
                      </a:r>
                      <a:r>
                        <a:rPr sz="700" spc="500" dirty="0">
                          <a:latin typeface="Arial"/>
                          <a:cs typeface="Arial"/>
                        </a:rPr>
                        <a:t> </a:t>
                      </a:r>
                      <a:r>
                        <a:rPr sz="700" dirty="0">
                          <a:latin typeface="Arial"/>
                          <a:cs typeface="Arial"/>
                        </a:rPr>
                        <a:t>12D.</a:t>
                      </a:r>
                      <a:r>
                        <a:rPr sz="700" spc="-30" dirty="0">
                          <a:latin typeface="Arial"/>
                          <a:cs typeface="Arial"/>
                        </a:rPr>
                        <a:t> </a:t>
                      </a:r>
                      <a:r>
                        <a:rPr sz="700" dirty="0">
                          <a:latin typeface="Arial"/>
                          <a:cs typeface="Arial"/>
                        </a:rPr>
                        <a:t>Implement</a:t>
                      </a:r>
                      <a:r>
                        <a:rPr sz="700" spc="-40" dirty="0">
                          <a:latin typeface="Arial"/>
                          <a:cs typeface="Arial"/>
                        </a:rPr>
                        <a:t> </a:t>
                      </a:r>
                      <a:r>
                        <a:rPr sz="700" dirty="0">
                          <a:latin typeface="Arial"/>
                          <a:cs typeface="Arial"/>
                        </a:rPr>
                        <a:t>attendance</a:t>
                      </a:r>
                      <a:r>
                        <a:rPr sz="700" spc="-35" dirty="0">
                          <a:latin typeface="Arial"/>
                          <a:cs typeface="Arial"/>
                        </a:rPr>
                        <a:t> </a:t>
                      </a:r>
                      <a:r>
                        <a:rPr sz="700" spc="-10" dirty="0">
                          <a:latin typeface="Arial"/>
                          <a:cs typeface="Arial"/>
                        </a:rPr>
                        <a:t>strategies</a:t>
                      </a:r>
                      <a:endParaRPr sz="700">
                        <a:latin typeface="Arial"/>
                        <a:cs typeface="Arial"/>
                      </a:endParaRPr>
                    </a:p>
                  </a:txBody>
                  <a:tcPr marL="0" marR="0" marB="0">
                    <a:lnL w="28575">
                      <a:solidFill>
                        <a:srgbClr val="7D7D7D"/>
                      </a:solidFill>
                      <a:prstDash val="solid"/>
                    </a:lnL>
                    <a:lnR w="28575">
                      <a:solidFill>
                        <a:srgbClr val="7D7D7D"/>
                      </a:solidFill>
                      <a:prstDash val="solid"/>
                    </a:lnR>
                    <a:lnT w="12700" cap="flat" cmpd="sng" algn="ctr">
                      <a:solidFill>
                        <a:srgbClr val="7D7D7D"/>
                      </a:solidFill>
                      <a:prstDash val="solid"/>
                      <a:round/>
                      <a:headEnd type="none" w="med" len="med"/>
                      <a:tailEnd type="none" w="med" len="med"/>
                    </a:lnT>
                    <a:lnB w="28575">
                      <a:solidFill>
                        <a:srgbClr val="7D7D7D"/>
                      </a:solidFill>
                      <a:prstDash val="solid"/>
                    </a:lnB>
                    <a:solidFill>
                      <a:srgbClr val="F0F0F0"/>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dirty="0"/>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nvPr>
        </p:nvGraphicFramePr>
        <p:xfrm>
          <a:off x="996696" y="2131187"/>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7802310" y="1358574"/>
            <a:ext cx="731378" cy="1213503"/>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TextBox 5">
            <a:extLst>
              <a:ext uri="{FF2B5EF4-FFF2-40B4-BE49-F238E27FC236}">
                <a16:creationId xmlns:a16="http://schemas.microsoft.com/office/drawing/2014/main" id="{C4A7C49E-0BF6-016B-F353-89ED2B2AE1AE}"/>
              </a:ext>
            </a:extLst>
          </p:cNvPr>
          <p:cNvSpPr txBox="1"/>
          <p:nvPr/>
        </p:nvSpPr>
        <p:spPr>
          <a:xfrm>
            <a:off x="7334684" y="953659"/>
            <a:ext cx="16666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You are </a:t>
            </a:r>
            <a:r>
              <a:rPr kumimoji="0" lang="en-US" sz="1800" b="1" i="0" u="none" strike="noStrike" kern="1200" cap="none" spc="0" normalizeH="0" baseline="0" noProof="0" dirty="0">
                <a:ln>
                  <a:noFill/>
                </a:ln>
                <a:solidFill>
                  <a:srgbClr val="A92A91"/>
                </a:solidFill>
                <a:effectLst/>
                <a:uLnTx/>
                <a:uFillTx/>
                <a:latin typeface="Avenir Next LT Pro"/>
                <a:ea typeface="+mn-ea"/>
                <a:cs typeface="+mn-cs"/>
              </a:rPr>
              <a:t>HERE</a:t>
            </a:r>
          </a:p>
        </p:txBody>
      </p:sp>
    </p:spTree>
    <p:extLst>
      <p:ext uri="{BB962C8B-B14F-4D97-AF65-F5344CB8AC3E}">
        <p14:creationId xmlns:p14="http://schemas.microsoft.com/office/powerpoint/2010/main" val="1232250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026;p18">
            <a:extLst>
              <a:ext uri="{FF2B5EF4-FFF2-40B4-BE49-F238E27FC236}">
                <a16:creationId xmlns:a16="http://schemas.microsoft.com/office/drawing/2014/main" id="{0673E149-C7B9-B339-3C37-DBE1579A793F}"/>
              </a:ext>
            </a:extLst>
          </p:cNvPr>
          <p:cNvSpPr txBox="1"/>
          <p:nvPr/>
        </p:nvSpPr>
        <p:spPr>
          <a:xfrm>
            <a:off x="4195985" y="80473"/>
            <a:ext cx="6939185" cy="1231727"/>
          </a:xfrm>
          <a:prstGeom prst="rect">
            <a:avLst/>
          </a:prstGeom>
          <a:solidFill>
            <a:schemeClr val="accent6">
              <a:lumMod val="20000"/>
              <a:lumOff val="80000"/>
            </a:schemeClr>
          </a:solidFill>
          <a:ln w="508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Calibri"/>
                <a:ea typeface="Calibri"/>
                <a:cs typeface="Calibri"/>
                <a:sym typeface="Calibri"/>
              </a:rPr>
              <a:t>Review the priorities and goals in your </a:t>
            </a:r>
            <a:r>
              <a:rPr kumimoji="0" lang="en-US" sz="1867" b="1" i="0" u="sng" strike="noStrike" kern="0" cap="none" spc="0" normalizeH="0" baseline="0" noProof="0">
                <a:ln>
                  <a:noFill/>
                </a:ln>
                <a:solidFill>
                  <a:srgbClr val="000000"/>
                </a:solidFill>
                <a:effectLst/>
                <a:uLnTx/>
                <a:uFillTx/>
                <a:latin typeface="Calibri"/>
                <a:ea typeface="Calibri"/>
                <a:cs typeface="Calibri"/>
                <a:sym typeface="Calibri"/>
              </a:rPr>
              <a:t>strategic plan </a:t>
            </a:r>
            <a:r>
              <a:rPr kumimoji="0" lang="en-US" sz="1867" b="0" i="0" u="none" strike="noStrike" kern="0" cap="none" spc="0" normalizeH="0" baseline="0" noProof="0">
                <a:ln>
                  <a:noFill/>
                </a:ln>
                <a:solidFill>
                  <a:srgbClr val="000000"/>
                </a:solidFill>
                <a:effectLst/>
                <a:uLnTx/>
                <a:uFillTx/>
                <a:latin typeface="Calibri"/>
                <a:ea typeface="Calibri"/>
                <a:cs typeface="Calibri"/>
                <a:sym typeface="Calibri"/>
              </a:rPr>
              <a:t>and reflect on if the expected progress is being made. These guiding questions will help you determine what, if any, updates are needed for your school’s strategic plan.</a:t>
            </a:r>
            <a:endParaRPr kumimoji="0" sz="1867"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Title 1">
            <a:extLst>
              <a:ext uri="{FF2B5EF4-FFF2-40B4-BE49-F238E27FC236}">
                <a16:creationId xmlns:a16="http://schemas.microsoft.com/office/drawing/2014/main" id="{6A9B6C90-494B-CAAF-0C78-A502AFF09F72}"/>
              </a:ext>
            </a:extLst>
          </p:cNvPr>
          <p:cNvSpPr>
            <a:spLocks noGrp="1"/>
          </p:cNvSpPr>
          <p:nvPr>
            <p:ph type="title"/>
          </p:nvPr>
        </p:nvSpPr>
        <p:spPr>
          <a:xfrm>
            <a:off x="529839" y="87832"/>
            <a:ext cx="3623417" cy="1231728"/>
          </a:xfrm>
        </p:spPr>
        <p:txBody>
          <a:bodyPr anchor="ctr">
            <a:normAutofit fontScale="90000"/>
          </a:bodyPr>
          <a:lstStyle/>
          <a:p>
            <a:pPr algn="ctr"/>
            <a:r>
              <a:rPr lang="en-US">
                <a:solidFill>
                  <a:schemeClr val="tx2"/>
                </a:solidFill>
              </a:rPr>
              <a:t>Activity &amp; Discussion</a:t>
            </a:r>
          </a:p>
        </p:txBody>
      </p:sp>
      <p:graphicFrame>
        <p:nvGraphicFramePr>
          <p:cNvPr id="14" name="Diagram 13">
            <a:extLst>
              <a:ext uri="{FF2B5EF4-FFF2-40B4-BE49-F238E27FC236}">
                <a16:creationId xmlns:a16="http://schemas.microsoft.com/office/drawing/2014/main" id="{FE426777-FE39-11B0-17A3-D757CD2D1F76}"/>
              </a:ext>
            </a:extLst>
          </p:cNvPr>
          <p:cNvGraphicFramePr/>
          <p:nvPr>
            <p:extLst>
              <p:ext uri="{D42A27DB-BD31-4B8C-83A1-F6EECF244321}">
                <p14:modId xmlns:p14="http://schemas.microsoft.com/office/powerpoint/2010/main" val="1487679136"/>
              </p:ext>
            </p:extLst>
          </p:nvPr>
        </p:nvGraphicFramePr>
        <p:xfrm>
          <a:off x="984448" y="1623700"/>
          <a:ext cx="10150722" cy="470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1536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68365" y="76912"/>
            <a:ext cx="8289421" cy="1700613"/>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a:solidFill>
                  <a:schemeClr val="accent2"/>
                </a:solidFill>
              </a:rPr>
              <a:t>Updates to the</a:t>
            </a:r>
          </a:p>
          <a:p>
            <a:pPr algn="ctr"/>
            <a:r>
              <a:rPr lang="en-US">
                <a:solidFill>
                  <a:schemeClr val="accent2"/>
                </a:solidFill>
              </a:rPr>
              <a:t>Strategic Plan</a:t>
            </a:r>
          </a:p>
        </p:txBody>
      </p:sp>
      <p:sp>
        <p:nvSpPr>
          <p:cNvPr id="6" name="TextBox 5">
            <a:extLst>
              <a:ext uri="{FF2B5EF4-FFF2-40B4-BE49-F238E27FC236}">
                <a16:creationId xmlns:a16="http://schemas.microsoft.com/office/drawing/2014/main" id="{4DAF32C4-89EA-FD40-34E7-595997B7F1F5}"/>
              </a:ext>
            </a:extLst>
          </p:cNvPr>
          <p:cNvSpPr txBox="1"/>
          <p:nvPr/>
        </p:nvSpPr>
        <p:spPr>
          <a:xfrm>
            <a:off x="470017" y="2144995"/>
            <a:ext cx="7486115" cy="646331"/>
          </a:xfrm>
          <a:prstGeom prst="rect">
            <a:avLst/>
          </a:prstGeom>
          <a:noFill/>
        </p:spPr>
        <p:txBody>
          <a:bodyPr wrap="square" rtlCol="0">
            <a:spAutoFit/>
          </a:bodyPr>
          <a:lstStyle/>
          <a:p>
            <a:pPr marL="342900" indent="-342900">
              <a:buFont typeface="+mj-lt"/>
              <a:buAutoNum type="arabicPeriod"/>
            </a:pPr>
            <a:r>
              <a:rPr lang="en-US" i="1"/>
              <a:t>Enter all changes/updates to your plan – be sure to include accountability measures, as appropriate.</a:t>
            </a:r>
          </a:p>
        </p:txBody>
      </p:sp>
    </p:spTree>
    <p:extLst>
      <p:ext uri="{BB962C8B-B14F-4D97-AF65-F5344CB8AC3E}">
        <p14:creationId xmlns:p14="http://schemas.microsoft.com/office/powerpoint/2010/main" val="1182286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12"/>
          </p:nvPr>
        </p:nvSpPr>
        <p:spPr>
          <a:xfrm>
            <a:off x="8332334" y="6356350"/>
            <a:ext cx="1167495" cy="365125"/>
          </a:xfrm>
        </p:spPr>
        <p:txBody>
          <a:bodyPr/>
          <a:lstStyle/>
          <a:p>
            <a:fld id="{294A09A9-5501-47C1-A89A-A340965A2BE2}" type="slidenum">
              <a:rPr lang="en-US" smtClean="0"/>
              <a:pPr/>
              <a:t>32</a:t>
            </a:fld>
            <a:endParaRPr lang="en-US"/>
          </a:p>
        </p:txBody>
      </p:sp>
      <p:sp>
        <p:nvSpPr>
          <p:cNvPr id="30" name="TextBox 29">
            <a:extLst>
              <a:ext uri="{FF2B5EF4-FFF2-40B4-BE49-F238E27FC236}">
                <a16:creationId xmlns:a16="http://schemas.microsoft.com/office/drawing/2014/main" id="{9A0F71E7-FE07-73D1-D9FD-184B9CA7ABC2}"/>
              </a:ext>
            </a:extLst>
          </p:cNvPr>
          <p:cNvSpPr txBox="1"/>
          <p:nvPr/>
        </p:nvSpPr>
        <p:spPr>
          <a:xfrm>
            <a:off x="504202" y="523428"/>
            <a:ext cx="6742816" cy="1200329"/>
          </a:xfrm>
          <a:prstGeom prst="rect">
            <a:avLst/>
          </a:prstGeom>
          <a:noFill/>
        </p:spPr>
        <p:txBody>
          <a:bodyPr wrap="square" rtlCol="0">
            <a:spAutoFit/>
          </a:bodyPr>
          <a:lstStyle/>
          <a:p>
            <a:r>
              <a:rPr lang="en-US" sz="7200" i="1">
                <a:solidFill>
                  <a:schemeClr val="bg1"/>
                </a:solidFill>
              </a:rPr>
              <a:t>Questions?</a:t>
            </a:r>
          </a:p>
        </p:txBody>
      </p:sp>
      <p:sp>
        <p:nvSpPr>
          <p:cNvPr id="31" name="TextBox 30">
            <a:extLst>
              <a:ext uri="{FF2B5EF4-FFF2-40B4-BE49-F238E27FC236}">
                <a16:creationId xmlns:a16="http://schemas.microsoft.com/office/drawing/2014/main" id="{0D562AFE-AF86-25EC-E667-AC2A148BD316}"/>
              </a:ext>
            </a:extLst>
          </p:cNvPr>
          <p:cNvSpPr txBox="1"/>
          <p:nvPr/>
        </p:nvSpPr>
        <p:spPr>
          <a:xfrm>
            <a:off x="1853013" y="2560443"/>
            <a:ext cx="6742816" cy="1200329"/>
          </a:xfrm>
          <a:prstGeom prst="rect">
            <a:avLst/>
          </a:prstGeom>
          <a:noFill/>
        </p:spPr>
        <p:txBody>
          <a:bodyPr wrap="square" rtlCol="0">
            <a:spAutoFit/>
          </a:bodyPr>
          <a:lstStyle/>
          <a:p>
            <a:r>
              <a:rPr lang="en-US" sz="7200" i="1">
                <a:solidFill>
                  <a:schemeClr val="bg1"/>
                </a:solidFill>
              </a:rPr>
              <a:t>Wonderings?</a:t>
            </a:r>
          </a:p>
        </p:txBody>
      </p:sp>
      <p:sp>
        <p:nvSpPr>
          <p:cNvPr id="32" name="TextBox 31">
            <a:extLst>
              <a:ext uri="{FF2B5EF4-FFF2-40B4-BE49-F238E27FC236}">
                <a16:creationId xmlns:a16="http://schemas.microsoft.com/office/drawing/2014/main" id="{3CA97C8F-6255-CEE2-7FC8-74823B4FD90E}"/>
              </a:ext>
            </a:extLst>
          </p:cNvPr>
          <p:cNvSpPr txBox="1"/>
          <p:nvPr/>
        </p:nvSpPr>
        <p:spPr>
          <a:xfrm>
            <a:off x="4174713" y="4597458"/>
            <a:ext cx="6742816" cy="1200329"/>
          </a:xfrm>
          <a:prstGeom prst="rect">
            <a:avLst/>
          </a:prstGeom>
          <a:noFill/>
        </p:spPr>
        <p:txBody>
          <a:bodyPr wrap="square" rtlCol="0">
            <a:spAutoFit/>
          </a:bodyPr>
          <a:lstStyle/>
          <a:p>
            <a:r>
              <a:rPr lang="en-US" sz="7200" i="1">
                <a:solidFill>
                  <a:schemeClr val="bg1"/>
                </a:solidFill>
              </a:rPr>
              <a:t>Comments?</a:t>
            </a:r>
          </a:p>
        </p:txBody>
      </p:sp>
    </p:spTree>
    <p:extLst>
      <p:ext uri="{BB962C8B-B14F-4D97-AF65-F5344CB8AC3E}">
        <p14:creationId xmlns:p14="http://schemas.microsoft.com/office/powerpoint/2010/main" val="3541650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210312" y="2235200"/>
            <a:ext cx="7232904" cy="2387600"/>
          </a:xfrm>
        </p:spPr>
        <p:txBody>
          <a:bodyPr anchor="ctr"/>
          <a:lstStyle/>
          <a:p>
            <a:r>
              <a:rPr lang="en-US" dirty="0"/>
              <a:t>Preparing for</a:t>
            </a:r>
            <a:br>
              <a:rPr lang="en-US" dirty="0"/>
            </a:br>
            <a:r>
              <a:rPr lang="en-US" dirty="0"/>
              <a:t>Budget Development</a:t>
            </a:r>
          </a:p>
        </p:txBody>
      </p:sp>
    </p:spTree>
    <p:extLst>
      <p:ext uri="{BB962C8B-B14F-4D97-AF65-F5344CB8AC3E}">
        <p14:creationId xmlns:p14="http://schemas.microsoft.com/office/powerpoint/2010/main" val="2274226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0179B5-0800-154F-80F6-614473C055BD}"/>
              </a:ext>
            </a:extLst>
          </p:cNvPr>
          <p:cNvSpPr txBox="1"/>
          <p:nvPr/>
        </p:nvSpPr>
        <p:spPr>
          <a:xfrm>
            <a:off x="2042809" y="2674641"/>
            <a:ext cx="350196" cy="646331"/>
          </a:xfrm>
          <a:prstGeom prst="rect">
            <a:avLst/>
          </a:prstGeom>
          <a:noFill/>
        </p:spPr>
        <p:txBody>
          <a:bodyPr wrap="square" rtlCol="0">
            <a:spAutoFit/>
          </a:bodyPr>
          <a:lstStyle/>
          <a:p>
            <a:pPr algn="ctr"/>
            <a:r>
              <a:rPr lang="en-US" sz="3600" b="1">
                <a:solidFill>
                  <a:schemeClr val="bg1"/>
                </a:solidFill>
                <a:latin typeface="Tenorite" pitchFamily="2" charset="0"/>
              </a:rPr>
              <a:t>1</a:t>
            </a:r>
          </a:p>
        </p:txBody>
      </p:sp>
      <p:sp>
        <p:nvSpPr>
          <p:cNvPr id="7" name="TextBox 6">
            <a:extLst>
              <a:ext uri="{FF2B5EF4-FFF2-40B4-BE49-F238E27FC236}">
                <a16:creationId xmlns:a16="http://schemas.microsoft.com/office/drawing/2014/main" id="{B468C313-80C0-8840-8702-F1084174C592}"/>
              </a:ext>
            </a:extLst>
          </p:cNvPr>
          <p:cNvSpPr txBox="1"/>
          <p:nvPr/>
        </p:nvSpPr>
        <p:spPr>
          <a:xfrm>
            <a:off x="4002238" y="2674641"/>
            <a:ext cx="350196" cy="646331"/>
          </a:xfrm>
          <a:prstGeom prst="rect">
            <a:avLst/>
          </a:prstGeom>
          <a:noFill/>
        </p:spPr>
        <p:txBody>
          <a:bodyPr wrap="square" rtlCol="0">
            <a:spAutoFit/>
          </a:bodyPr>
          <a:lstStyle/>
          <a:p>
            <a:pPr algn="ctr"/>
            <a:r>
              <a:rPr lang="en-US" sz="3600" b="1">
                <a:solidFill>
                  <a:schemeClr val="bg1"/>
                </a:solidFill>
                <a:latin typeface="Tenorite" pitchFamily="2" charset="0"/>
              </a:rPr>
              <a:t>2</a:t>
            </a:r>
          </a:p>
        </p:txBody>
      </p:sp>
      <p:sp>
        <p:nvSpPr>
          <p:cNvPr id="8" name="TextBox 7">
            <a:extLst>
              <a:ext uri="{FF2B5EF4-FFF2-40B4-BE49-F238E27FC236}">
                <a16:creationId xmlns:a16="http://schemas.microsoft.com/office/drawing/2014/main" id="{4E863C6B-1856-BC43-A090-B182EAB34EB8}"/>
              </a:ext>
            </a:extLst>
          </p:cNvPr>
          <p:cNvSpPr txBox="1"/>
          <p:nvPr/>
        </p:nvSpPr>
        <p:spPr>
          <a:xfrm>
            <a:off x="5932638" y="2674641"/>
            <a:ext cx="350196" cy="646331"/>
          </a:xfrm>
          <a:prstGeom prst="rect">
            <a:avLst/>
          </a:prstGeom>
          <a:noFill/>
        </p:spPr>
        <p:txBody>
          <a:bodyPr wrap="square" rtlCol="0">
            <a:spAutoFit/>
          </a:bodyPr>
          <a:lstStyle/>
          <a:p>
            <a:pPr algn="ctr"/>
            <a:r>
              <a:rPr lang="en-US" sz="3600" b="1">
                <a:solidFill>
                  <a:schemeClr val="bg1"/>
                </a:solidFill>
                <a:latin typeface="Tenorite" pitchFamily="2" charset="0"/>
              </a:rPr>
              <a:t>3</a:t>
            </a:r>
          </a:p>
        </p:txBody>
      </p:sp>
      <p:sp>
        <p:nvSpPr>
          <p:cNvPr id="9" name="TextBox 8">
            <a:extLst>
              <a:ext uri="{FF2B5EF4-FFF2-40B4-BE49-F238E27FC236}">
                <a16:creationId xmlns:a16="http://schemas.microsoft.com/office/drawing/2014/main" id="{3AE770E3-D227-CD4E-83C4-44744E774884}"/>
              </a:ext>
            </a:extLst>
          </p:cNvPr>
          <p:cNvSpPr txBox="1"/>
          <p:nvPr/>
        </p:nvSpPr>
        <p:spPr>
          <a:xfrm>
            <a:off x="7863038" y="2674641"/>
            <a:ext cx="350196" cy="646331"/>
          </a:xfrm>
          <a:prstGeom prst="rect">
            <a:avLst/>
          </a:prstGeom>
          <a:noFill/>
        </p:spPr>
        <p:txBody>
          <a:bodyPr wrap="square" rtlCol="0">
            <a:spAutoFit/>
          </a:bodyPr>
          <a:lstStyle/>
          <a:p>
            <a:pPr algn="ctr"/>
            <a:r>
              <a:rPr lang="en-US" sz="3600" b="1">
                <a:solidFill>
                  <a:schemeClr val="bg1"/>
                </a:solidFill>
                <a:latin typeface="Tenorite" pitchFamily="2" charset="0"/>
              </a:rPr>
              <a:t>4</a:t>
            </a:r>
          </a:p>
        </p:txBody>
      </p:sp>
      <p:sp>
        <p:nvSpPr>
          <p:cNvPr id="10" name="TextBox 9">
            <a:extLst>
              <a:ext uri="{FF2B5EF4-FFF2-40B4-BE49-F238E27FC236}">
                <a16:creationId xmlns:a16="http://schemas.microsoft.com/office/drawing/2014/main" id="{10C47546-62E7-304A-8631-60D9B8E543BE}"/>
              </a:ext>
            </a:extLst>
          </p:cNvPr>
          <p:cNvSpPr txBox="1"/>
          <p:nvPr/>
        </p:nvSpPr>
        <p:spPr>
          <a:xfrm>
            <a:off x="9807953" y="2674641"/>
            <a:ext cx="350196" cy="646331"/>
          </a:xfrm>
          <a:prstGeom prst="rect">
            <a:avLst/>
          </a:prstGeom>
          <a:noFill/>
        </p:spPr>
        <p:txBody>
          <a:bodyPr wrap="square" rtlCol="0">
            <a:spAutoFit/>
          </a:bodyPr>
          <a:lstStyle/>
          <a:p>
            <a:pPr algn="ctr"/>
            <a:r>
              <a:rPr lang="en-US" sz="3600" b="1">
                <a:solidFill>
                  <a:schemeClr val="bg1"/>
                </a:solidFill>
                <a:latin typeface="Tenorite" pitchFamily="2" charset="0"/>
              </a:rPr>
              <a:t>5</a:t>
            </a:r>
          </a:p>
        </p:txBody>
      </p:sp>
      <p:sp>
        <p:nvSpPr>
          <p:cNvPr id="12" name="Slide Number Placeholder 11">
            <a:extLst>
              <a:ext uri="{FF2B5EF4-FFF2-40B4-BE49-F238E27FC236}">
                <a16:creationId xmlns:a16="http://schemas.microsoft.com/office/drawing/2014/main" id="{6308D1AB-33EC-174A-AFF4-6B9718A863B4}"/>
              </a:ext>
            </a:extLst>
          </p:cNvPr>
          <p:cNvSpPr>
            <a:spLocks noGrp="1"/>
          </p:cNvSpPr>
          <p:nvPr>
            <p:ph type="sldNum" sz="quarter" idx="4"/>
          </p:nvPr>
        </p:nvSpPr>
        <p:spPr/>
        <p:txBody>
          <a:bodyPr/>
          <a:lstStyle/>
          <a:p>
            <a:fld id="{294A09A9-5501-47C1-A89A-A340965A2BE2}" type="slidenum">
              <a:rPr lang="en-US" smtClean="0"/>
              <a:pPr/>
              <a:t>34</a:t>
            </a:fld>
            <a:endParaRPr lang="en-US"/>
          </a:p>
        </p:txBody>
      </p:sp>
      <p:graphicFrame>
        <p:nvGraphicFramePr>
          <p:cNvPr id="5" name="Content Placeholder 4" descr="timeline SmartArt graphic&#10;">
            <a:extLst>
              <a:ext uri="{FF2B5EF4-FFF2-40B4-BE49-F238E27FC236}">
                <a16:creationId xmlns:a16="http://schemas.microsoft.com/office/drawing/2014/main" id="{4D5057DE-B08A-4CBD-EFA9-97ED56F85CBA}"/>
              </a:ext>
            </a:extLst>
          </p:cNvPr>
          <p:cNvGraphicFramePr>
            <a:graphicFrameLocks/>
          </p:cNvGraphicFramePr>
          <p:nvPr>
            <p:extLst>
              <p:ext uri="{D42A27DB-BD31-4B8C-83A1-F6EECF244321}">
                <p14:modId xmlns:p14="http://schemas.microsoft.com/office/powerpoint/2010/main" val="4236870741"/>
              </p:ext>
            </p:extLst>
          </p:nvPr>
        </p:nvGraphicFramePr>
        <p:xfrm>
          <a:off x="517731" y="1343232"/>
          <a:ext cx="10829814" cy="384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Arrow: Down 13">
            <a:extLst>
              <a:ext uri="{FF2B5EF4-FFF2-40B4-BE49-F238E27FC236}">
                <a16:creationId xmlns:a16="http://schemas.microsoft.com/office/drawing/2014/main" id="{C57183D2-B974-300F-49E2-1E182B0A7D75}"/>
              </a:ext>
            </a:extLst>
          </p:cNvPr>
          <p:cNvSpPr/>
          <p:nvPr/>
        </p:nvSpPr>
        <p:spPr>
          <a:xfrm>
            <a:off x="9931623" y="808861"/>
            <a:ext cx="731378" cy="983363"/>
          </a:xfrm>
          <a:prstGeom prst="downArrow">
            <a:avLst/>
          </a:prstGeom>
          <a:solidFill>
            <a:schemeClr val="accent6"/>
          </a:solidFill>
          <a:ln w="12700" cap="flat" cmpd="sng" algn="ctr">
            <a:solidFill>
              <a:schemeClr val="accent6">
                <a:lumMod val="40000"/>
                <a:lumOff val="6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LT Pro"/>
              <a:ea typeface="+mn-ea"/>
              <a:cs typeface="+mn-cs"/>
            </a:endParaRPr>
          </a:p>
        </p:txBody>
      </p:sp>
      <p:sp>
        <p:nvSpPr>
          <p:cNvPr id="15" name="TextBox 14">
            <a:extLst>
              <a:ext uri="{FF2B5EF4-FFF2-40B4-BE49-F238E27FC236}">
                <a16:creationId xmlns:a16="http://schemas.microsoft.com/office/drawing/2014/main" id="{B37F61D8-E6F9-D5FD-C25B-77693CE26F4E}"/>
              </a:ext>
            </a:extLst>
          </p:cNvPr>
          <p:cNvSpPr txBox="1"/>
          <p:nvPr/>
        </p:nvSpPr>
        <p:spPr>
          <a:xfrm>
            <a:off x="8862861" y="439529"/>
            <a:ext cx="2580830" cy="369332"/>
          </a:xfrm>
          <a:prstGeom prst="rect">
            <a:avLst/>
          </a:prstGeom>
          <a:noFill/>
        </p:spPr>
        <p:txBody>
          <a:bodyPr wrap="square" rtlCol="0">
            <a:spAutoFit/>
          </a:bodyPr>
          <a:lstStyle/>
          <a:p>
            <a:pPr algn="ctr"/>
            <a:r>
              <a:rPr lang="en-US" dirty="0">
                <a:solidFill>
                  <a:prstClr val="black"/>
                </a:solidFill>
                <a:latin typeface="Avenir Next LT Pro"/>
              </a:rPr>
              <a:t>You are </a:t>
            </a:r>
            <a:r>
              <a:rPr lang="en-US" b="1" dirty="0">
                <a:solidFill>
                  <a:schemeClr val="accent6"/>
                </a:solidFill>
                <a:latin typeface="Avenir Next LT Pro"/>
              </a:rPr>
              <a:t>HERE</a:t>
            </a:r>
          </a:p>
        </p:txBody>
      </p:sp>
    </p:spTree>
    <p:extLst>
      <p:ext uri="{BB962C8B-B14F-4D97-AF65-F5344CB8AC3E}">
        <p14:creationId xmlns:p14="http://schemas.microsoft.com/office/powerpoint/2010/main" val="2603081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1EB4-1897-A26B-CE0C-A361189FA86B}"/>
              </a:ext>
            </a:extLst>
          </p:cNvPr>
          <p:cNvSpPr>
            <a:spLocks noGrp="1"/>
          </p:cNvSpPr>
          <p:nvPr>
            <p:ph type="title"/>
          </p:nvPr>
        </p:nvSpPr>
        <p:spPr/>
        <p:txBody>
          <a:bodyPr/>
          <a:lstStyle/>
          <a:p>
            <a:r>
              <a:rPr lang="en-US" dirty="0"/>
              <a:t>Action on the Updated Strategic Plan</a:t>
            </a:r>
          </a:p>
        </p:txBody>
      </p:sp>
      <p:sp>
        <p:nvSpPr>
          <p:cNvPr id="4" name="Slide Number Placeholder 3">
            <a:extLst>
              <a:ext uri="{FF2B5EF4-FFF2-40B4-BE49-F238E27FC236}">
                <a16:creationId xmlns:a16="http://schemas.microsoft.com/office/drawing/2014/main" id="{ECB2EF17-9FAA-6AF4-95B2-7A93F7B22C02}"/>
              </a:ext>
            </a:extLst>
          </p:cNvPr>
          <p:cNvSpPr>
            <a:spLocks noGrp="1"/>
          </p:cNvSpPr>
          <p:nvPr>
            <p:ph type="sldNum" sz="quarter" idx="12"/>
          </p:nvPr>
        </p:nvSpPr>
        <p:spPr/>
        <p:txBody>
          <a:bodyPr/>
          <a:lstStyle/>
          <a:p>
            <a:fld id="{294A09A9-5501-47C1-A89A-A340965A2BE2}" type="slidenum">
              <a:rPr lang="en-US" smtClean="0"/>
              <a:pPr/>
              <a:t>35</a:t>
            </a:fld>
            <a:endParaRPr lang="en-US"/>
          </a:p>
        </p:txBody>
      </p:sp>
      <p:sp>
        <p:nvSpPr>
          <p:cNvPr id="8" name="Content Placeholder 2">
            <a:extLst>
              <a:ext uri="{FF2B5EF4-FFF2-40B4-BE49-F238E27FC236}">
                <a16:creationId xmlns:a16="http://schemas.microsoft.com/office/drawing/2014/main" id="{7AE0278B-2BD8-E6C7-0D19-291F906AEB82}"/>
              </a:ext>
            </a:extLst>
          </p:cNvPr>
          <p:cNvSpPr>
            <a:spLocks noGrp="1"/>
          </p:cNvSpPr>
          <p:nvPr>
            <p:ph type="body" idx="1"/>
          </p:nvPr>
        </p:nvSpPr>
        <p:spPr>
          <a:xfrm>
            <a:off x="1167492" y="2478025"/>
            <a:ext cx="8387988" cy="3703066"/>
          </a:xfrm>
        </p:spPr>
        <p:txBody>
          <a:bodyPr vert="horz" lIns="91440" tIns="45720" rIns="91440" bIns="45720" rtlCol="0" anchor="ctr">
            <a:normAutofit/>
          </a:bodyPr>
          <a:lstStyle/>
          <a:p>
            <a:pPr>
              <a:lnSpc>
                <a:spcPct val="100000"/>
              </a:lnSpc>
              <a:spcBef>
                <a:spcPts val="600"/>
              </a:spcBef>
            </a:pPr>
            <a:r>
              <a:rPr lang="en-US" sz="3200" dirty="0">
                <a:solidFill>
                  <a:schemeClr val="tx1">
                    <a:lumMod val="75000"/>
                    <a:lumOff val="25000"/>
                  </a:schemeClr>
                </a:solidFill>
              </a:rPr>
              <a:t>The GO Team needs to </a:t>
            </a:r>
            <a:r>
              <a:rPr lang="en-US" sz="3200" b="1" dirty="0">
                <a:solidFill>
                  <a:schemeClr val="accent3"/>
                </a:solidFill>
              </a:rPr>
              <a:t>TAKE ACTION (vote)</a:t>
            </a:r>
            <a:r>
              <a:rPr lang="en-US" sz="3200" dirty="0">
                <a:solidFill>
                  <a:schemeClr val="accent3"/>
                </a:solidFill>
              </a:rPr>
              <a:t> </a:t>
            </a:r>
            <a:r>
              <a:rPr lang="en-US" sz="3200" dirty="0">
                <a:solidFill>
                  <a:schemeClr val="tx1">
                    <a:lumMod val="75000"/>
                    <a:lumOff val="25000"/>
                  </a:schemeClr>
                </a:solidFill>
              </a:rPr>
              <a:t>on its updated Strategic Plan. After the motion and a second, the GO Team may have additional discussion. Once discussion is concluded, the GO Team will vote.</a:t>
            </a:r>
          </a:p>
        </p:txBody>
      </p:sp>
    </p:spTree>
    <p:extLst>
      <p:ext uri="{BB962C8B-B14F-4D97-AF65-F5344CB8AC3E}">
        <p14:creationId xmlns:p14="http://schemas.microsoft.com/office/powerpoint/2010/main" val="1191194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12"/>
          </p:nvPr>
        </p:nvSpPr>
        <p:spPr>
          <a:xfrm>
            <a:off x="8332334" y="6356350"/>
            <a:ext cx="1167495" cy="365125"/>
          </a:xfrm>
        </p:spPr>
        <p:txBody>
          <a:bodyPr/>
          <a:lstStyle/>
          <a:p>
            <a:fld id="{294A09A9-5501-47C1-A89A-A340965A2BE2}" type="slidenum">
              <a:rPr lang="en-US" smtClean="0"/>
              <a:pPr/>
              <a:t>36</a:t>
            </a:fld>
            <a:endParaRPr lang="en-US"/>
          </a:p>
        </p:txBody>
      </p:sp>
      <p:sp>
        <p:nvSpPr>
          <p:cNvPr id="32" name="TextBox 31">
            <a:extLst>
              <a:ext uri="{FF2B5EF4-FFF2-40B4-BE49-F238E27FC236}">
                <a16:creationId xmlns:a16="http://schemas.microsoft.com/office/drawing/2014/main" id="{3CA97C8F-6255-CEE2-7FC8-74823B4FD90E}"/>
              </a:ext>
            </a:extLst>
          </p:cNvPr>
          <p:cNvSpPr txBox="1"/>
          <p:nvPr/>
        </p:nvSpPr>
        <p:spPr>
          <a:xfrm>
            <a:off x="207304" y="37924"/>
            <a:ext cx="7854695" cy="1200329"/>
          </a:xfrm>
          <a:prstGeom prst="rect">
            <a:avLst/>
          </a:prstGeom>
          <a:noFill/>
        </p:spPr>
        <p:txBody>
          <a:bodyPr wrap="square" rtlCol="0">
            <a:spAutoFit/>
          </a:bodyPr>
          <a:lstStyle/>
          <a:p>
            <a:r>
              <a:rPr lang="en-US" sz="7200" b="1" u="sng" dirty="0">
                <a:solidFill>
                  <a:schemeClr val="bg1"/>
                </a:solidFill>
              </a:rPr>
              <a:t>Discussion</a:t>
            </a:r>
          </a:p>
        </p:txBody>
      </p:sp>
      <p:sp>
        <p:nvSpPr>
          <p:cNvPr id="6" name="TextBox 5">
            <a:extLst>
              <a:ext uri="{FF2B5EF4-FFF2-40B4-BE49-F238E27FC236}">
                <a16:creationId xmlns:a16="http://schemas.microsoft.com/office/drawing/2014/main" id="{397172DC-CB6E-9DB3-7722-07605C16EB74}"/>
              </a:ext>
            </a:extLst>
          </p:cNvPr>
          <p:cNvSpPr txBox="1"/>
          <p:nvPr/>
        </p:nvSpPr>
        <p:spPr>
          <a:xfrm>
            <a:off x="960120" y="1474619"/>
            <a:ext cx="7854696" cy="4401205"/>
          </a:xfrm>
          <a:prstGeom prst="rect">
            <a:avLst/>
          </a:prstGeom>
          <a:noFill/>
        </p:spPr>
        <p:txBody>
          <a:bodyPr wrap="square" rtlCol="0">
            <a:spAutoFit/>
          </a:bodyPr>
          <a:lstStyle/>
          <a:p>
            <a:r>
              <a:rPr lang="en-US" sz="4400" b="1" dirty="0">
                <a:solidFill>
                  <a:schemeClr val="bg1"/>
                </a:solidFill>
              </a:rPr>
              <a:t>Strategic Plan Priority Ranking</a:t>
            </a:r>
          </a:p>
          <a:p>
            <a:endParaRPr lang="en-US" sz="4400" b="1" dirty="0">
              <a:solidFill>
                <a:schemeClr val="bg1"/>
              </a:solidFill>
            </a:endParaRPr>
          </a:p>
          <a:p>
            <a:r>
              <a:rPr lang="en-US" sz="3200" dirty="0">
                <a:solidFill>
                  <a:schemeClr val="tx1">
                    <a:lumMod val="75000"/>
                    <a:lumOff val="25000"/>
                  </a:schemeClr>
                </a:solidFill>
              </a:rPr>
              <a:t>In preparation for the 2023-2024 Budget Development (January–March 2023), the GO Team needs to rank its Strategic Plan Priorities. Use the next slide to capture the priority ranking.</a:t>
            </a:r>
          </a:p>
          <a:p>
            <a:endParaRPr lang="en-US" sz="3200" dirty="0"/>
          </a:p>
        </p:txBody>
      </p:sp>
    </p:spTree>
    <p:extLst>
      <p:ext uri="{BB962C8B-B14F-4D97-AF65-F5344CB8AC3E}">
        <p14:creationId xmlns:p14="http://schemas.microsoft.com/office/powerpoint/2010/main" val="1767214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68365" y="76912"/>
            <a:ext cx="8289421" cy="17006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dirty="0">
                <a:solidFill>
                  <a:schemeClr val="accent2"/>
                </a:solidFill>
              </a:rPr>
              <a:t>Strategic Plan</a:t>
            </a:r>
          </a:p>
          <a:p>
            <a:pPr algn="ctr"/>
            <a:r>
              <a:rPr lang="en-US" dirty="0">
                <a:solidFill>
                  <a:schemeClr val="accent2"/>
                </a:solidFill>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470017" y="2144995"/>
            <a:ext cx="7486115" cy="369332"/>
          </a:xfrm>
          <a:prstGeom prst="rect">
            <a:avLst/>
          </a:prstGeom>
          <a:noFill/>
        </p:spPr>
        <p:txBody>
          <a:bodyPr wrap="square" rtlCol="0">
            <a:spAutoFit/>
          </a:bodyPr>
          <a:lstStyle/>
          <a:p>
            <a:pPr marL="342900" indent="-342900">
              <a:buFont typeface="+mj-lt"/>
              <a:buAutoNum type="arabicPeriod"/>
            </a:pPr>
            <a:endParaRPr lang="en-US" b="1" dirty="0"/>
          </a:p>
        </p:txBody>
      </p:sp>
      <p:sp>
        <p:nvSpPr>
          <p:cNvPr id="2" name="TextBox 1">
            <a:extLst>
              <a:ext uri="{FF2B5EF4-FFF2-40B4-BE49-F238E27FC236}">
                <a16:creationId xmlns:a16="http://schemas.microsoft.com/office/drawing/2014/main" id="{CC0C8B02-3910-1291-098C-2B2D7DFD639C}"/>
              </a:ext>
            </a:extLst>
          </p:cNvPr>
          <p:cNvSpPr txBox="1"/>
          <p:nvPr/>
        </p:nvSpPr>
        <p:spPr>
          <a:xfrm>
            <a:off x="1351901" y="1775663"/>
            <a:ext cx="6062472" cy="369332"/>
          </a:xfrm>
          <a:prstGeom prst="rect">
            <a:avLst/>
          </a:prstGeom>
          <a:noFill/>
        </p:spPr>
        <p:txBody>
          <a:bodyPr wrap="square" rtlCol="0">
            <a:spAutoFit/>
          </a:bodyPr>
          <a:lstStyle/>
          <a:p>
            <a:pPr algn="ctr"/>
            <a:r>
              <a:rPr lang="en-US" dirty="0"/>
              <a:t>Insert the school’s priorities from Higher to Lower</a:t>
            </a:r>
          </a:p>
        </p:txBody>
      </p:sp>
      <p:sp>
        <p:nvSpPr>
          <p:cNvPr id="3" name="TextBox 2">
            <a:extLst>
              <a:ext uri="{FF2B5EF4-FFF2-40B4-BE49-F238E27FC236}">
                <a16:creationId xmlns:a16="http://schemas.microsoft.com/office/drawing/2014/main" id="{4952E0AB-8808-4E3B-A7F0-F54619698A17}"/>
              </a:ext>
            </a:extLst>
          </p:cNvPr>
          <p:cNvSpPr txBox="1"/>
          <p:nvPr/>
        </p:nvSpPr>
        <p:spPr>
          <a:xfrm>
            <a:off x="1143649" y="2512465"/>
            <a:ext cx="6992339" cy="369332"/>
          </a:xfrm>
          <a:prstGeom prst="rect">
            <a:avLst/>
          </a:prstGeom>
          <a:noFill/>
        </p:spPr>
        <p:txBody>
          <a:bodyPr wrap="square" rtlCol="0">
            <a:spAutoFit/>
          </a:bodyPr>
          <a:lstStyle/>
          <a:p>
            <a:pPr marL="342900" indent="-342900">
              <a:buFont typeface="+mj-lt"/>
              <a:buAutoNum type="arabicPeriod"/>
            </a:pPr>
            <a:r>
              <a:rPr lang="en-US" dirty="0"/>
              <a:t> </a:t>
            </a:r>
          </a:p>
        </p:txBody>
      </p:sp>
      <p:sp>
        <p:nvSpPr>
          <p:cNvPr id="4" name="Arrow: Down 3">
            <a:extLst>
              <a:ext uri="{FF2B5EF4-FFF2-40B4-BE49-F238E27FC236}">
                <a16:creationId xmlns:a16="http://schemas.microsoft.com/office/drawing/2014/main" id="{6A78CE96-E5BA-EF3A-7B27-C48C2EC93A32}"/>
              </a:ext>
            </a:extLst>
          </p:cNvPr>
          <p:cNvSpPr/>
          <p:nvPr/>
        </p:nvSpPr>
        <p:spPr>
          <a:xfrm>
            <a:off x="392649" y="2587752"/>
            <a:ext cx="502920" cy="3538728"/>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5BC8D2-E0D2-48A1-071D-45B80C433627}"/>
              </a:ext>
            </a:extLst>
          </p:cNvPr>
          <p:cNvSpPr txBox="1"/>
          <p:nvPr/>
        </p:nvSpPr>
        <p:spPr>
          <a:xfrm>
            <a:off x="260029" y="2263641"/>
            <a:ext cx="768159" cy="338554"/>
          </a:xfrm>
          <a:prstGeom prst="rect">
            <a:avLst/>
          </a:prstGeom>
          <a:noFill/>
        </p:spPr>
        <p:txBody>
          <a:bodyPr wrap="none" rtlCol="0">
            <a:spAutoFit/>
          </a:bodyPr>
          <a:lstStyle/>
          <a:p>
            <a:r>
              <a:rPr lang="en-US" sz="1600" dirty="0">
                <a:solidFill>
                  <a:schemeClr val="accent3"/>
                </a:solidFill>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285003" y="6126480"/>
            <a:ext cx="718210" cy="338554"/>
          </a:xfrm>
          <a:prstGeom prst="rect">
            <a:avLst/>
          </a:prstGeom>
          <a:noFill/>
        </p:spPr>
        <p:txBody>
          <a:bodyPr wrap="none" rtlCol="0">
            <a:spAutoFit/>
          </a:bodyPr>
          <a:lstStyle/>
          <a:p>
            <a:r>
              <a:rPr lang="en-US" sz="1600" dirty="0">
                <a:solidFill>
                  <a:schemeClr val="accent3"/>
                </a:solidFill>
              </a:rPr>
              <a:t>Lower</a:t>
            </a:r>
          </a:p>
        </p:txBody>
      </p:sp>
    </p:spTree>
    <p:extLst>
      <p:ext uri="{BB962C8B-B14F-4D97-AF65-F5344CB8AC3E}">
        <p14:creationId xmlns:p14="http://schemas.microsoft.com/office/powerpoint/2010/main" val="3916734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1EB4-1897-A26B-CE0C-A361189FA86B}"/>
              </a:ext>
            </a:extLst>
          </p:cNvPr>
          <p:cNvSpPr>
            <a:spLocks noGrp="1"/>
          </p:cNvSpPr>
          <p:nvPr>
            <p:ph type="title"/>
          </p:nvPr>
        </p:nvSpPr>
        <p:spPr/>
        <p:txBody>
          <a:bodyPr/>
          <a:lstStyle/>
          <a:p>
            <a:r>
              <a:rPr lang="en-US" dirty="0"/>
              <a:t>Action on the Strategic Plan Priorities</a:t>
            </a:r>
          </a:p>
        </p:txBody>
      </p:sp>
      <p:sp>
        <p:nvSpPr>
          <p:cNvPr id="4" name="Slide Number Placeholder 3">
            <a:extLst>
              <a:ext uri="{FF2B5EF4-FFF2-40B4-BE49-F238E27FC236}">
                <a16:creationId xmlns:a16="http://schemas.microsoft.com/office/drawing/2014/main" id="{ECB2EF17-9FAA-6AF4-95B2-7A93F7B22C02}"/>
              </a:ext>
            </a:extLst>
          </p:cNvPr>
          <p:cNvSpPr>
            <a:spLocks noGrp="1"/>
          </p:cNvSpPr>
          <p:nvPr>
            <p:ph type="sldNum" sz="quarter" idx="12"/>
          </p:nvPr>
        </p:nvSpPr>
        <p:spPr/>
        <p:txBody>
          <a:bodyPr/>
          <a:lstStyle/>
          <a:p>
            <a:fld id="{294A09A9-5501-47C1-A89A-A340965A2BE2}" type="slidenum">
              <a:rPr lang="en-US" smtClean="0"/>
              <a:pPr/>
              <a:t>38</a:t>
            </a:fld>
            <a:endParaRPr lang="en-US"/>
          </a:p>
        </p:txBody>
      </p:sp>
      <p:sp>
        <p:nvSpPr>
          <p:cNvPr id="8" name="Content Placeholder 2">
            <a:extLst>
              <a:ext uri="{FF2B5EF4-FFF2-40B4-BE49-F238E27FC236}">
                <a16:creationId xmlns:a16="http://schemas.microsoft.com/office/drawing/2014/main" id="{7AE0278B-2BD8-E6C7-0D19-291F906AEB82}"/>
              </a:ext>
            </a:extLst>
          </p:cNvPr>
          <p:cNvSpPr>
            <a:spLocks noGrp="1"/>
          </p:cNvSpPr>
          <p:nvPr>
            <p:ph type="body" idx="1"/>
          </p:nvPr>
        </p:nvSpPr>
        <p:spPr>
          <a:xfrm>
            <a:off x="1167492" y="2478025"/>
            <a:ext cx="8387988" cy="3703066"/>
          </a:xfrm>
        </p:spPr>
        <p:txBody>
          <a:bodyPr vert="horz" lIns="91440" tIns="45720" rIns="91440" bIns="45720" rtlCol="0" anchor="ctr">
            <a:normAutofit/>
          </a:bodyPr>
          <a:lstStyle/>
          <a:p>
            <a:pPr>
              <a:lnSpc>
                <a:spcPct val="100000"/>
              </a:lnSpc>
              <a:spcBef>
                <a:spcPts val="600"/>
              </a:spcBef>
            </a:pPr>
            <a:r>
              <a:rPr lang="en-US" sz="3200" dirty="0">
                <a:solidFill>
                  <a:schemeClr val="tx1">
                    <a:lumMod val="75000"/>
                    <a:lumOff val="25000"/>
                  </a:schemeClr>
                </a:solidFill>
              </a:rPr>
              <a:t>The GO Team needs to </a:t>
            </a:r>
            <a:r>
              <a:rPr lang="en-US" sz="3200" b="1" dirty="0">
                <a:solidFill>
                  <a:schemeClr val="accent3"/>
                </a:solidFill>
              </a:rPr>
              <a:t>TAKE ACTION (vote)</a:t>
            </a:r>
            <a:r>
              <a:rPr lang="en-US" sz="3200" dirty="0">
                <a:solidFill>
                  <a:schemeClr val="accent3"/>
                </a:solidFill>
              </a:rPr>
              <a:t> </a:t>
            </a:r>
            <a:r>
              <a:rPr lang="en-US" sz="3200" dirty="0">
                <a:solidFill>
                  <a:schemeClr val="tx1">
                    <a:lumMod val="75000"/>
                    <a:lumOff val="25000"/>
                  </a:schemeClr>
                </a:solidFill>
              </a:rPr>
              <a:t>on its ranked Strategic Plan Priorities. After the motion and a second, the GO Team may have additional discussion. Once discussion is concluded, the GO Team will vote.</a:t>
            </a:r>
          </a:p>
        </p:txBody>
      </p:sp>
    </p:spTree>
    <p:extLst>
      <p:ext uri="{BB962C8B-B14F-4D97-AF65-F5344CB8AC3E}">
        <p14:creationId xmlns:p14="http://schemas.microsoft.com/office/powerpoint/2010/main" val="2741100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a:xfrm>
            <a:off x="838201" y="367075"/>
            <a:ext cx="5120561" cy="1325563"/>
          </a:xfrm>
        </p:spPr>
        <p:txBody>
          <a:bodyPr vert="horz" lIns="91440" tIns="45720" rIns="91440" bIns="45720" rtlCol="0" anchor="ctr">
            <a:normAutofit/>
          </a:bodyPr>
          <a:lstStyle/>
          <a:p>
            <a:r>
              <a:rPr lang="en-US" b="1" kern="1200">
                <a:solidFill>
                  <a:schemeClr val="tx2"/>
                </a:solidFill>
                <a:latin typeface="+mj-lt"/>
                <a:ea typeface="+mj-ea"/>
                <a:cs typeface="+mj-cs"/>
              </a:rPr>
              <a:t>Where we’re going</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a:xfrm>
            <a:off x="838201" y="1825625"/>
            <a:ext cx="5092194" cy="4351338"/>
          </a:xfrm>
        </p:spPr>
        <p:txBody>
          <a:bodyPr vert="horz" lIns="91440" tIns="45720" rIns="91440" bIns="45720" rtlCol="0">
            <a:normAutofit/>
          </a:bodyPr>
          <a:lstStyle/>
          <a:p>
            <a:r>
              <a:rPr lang="en-US" dirty="0"/>
              <a:t>At our next meeting(s) we will begin the discussion of the 2023-2024 budget. </a:t>
            </a:r>
          </a:p>
          <a:p>
            <a:r>
              <a:rPr lang="en-US" dirty="0"/>
              <a:t>Let me or the Chair know of any additional information you need for our future discussion.</a:t>
            </a:r>
          </a:p>
          <a:p>
            <a:pPr indent="-228600">
              <a:buFont typeface="Arial" panose="020B0604020202020204" pitchFamily="34" charset="0"/>
              <a:buChar char="•"/>
            </a:pPr>
            <a:endParaRPr lang="en-US" dirty="0"/>
          </a:p>
        </p:txBody>
      </p:sp>
      <p:sp>
        <p:nvSpPr>
          <p:cNvPr id="38" name="Oval 3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a:blip r:embed="rId2"/>
          <a:srcRect t="17913" b="17913"/>
          <a:stretch/>
        </p:blipFill>
        <p:spPr>
          <a:xfrm>
            <a:off x="7901259" y="2727729"/>
            <a:ext cx="4290740"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0" name="Arc 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3"/>
          <a:srcRect l="21900" r="4" b="4"/>
          <a:stretch/>
        </p:blipFill>
        <p:spPr>
          <a:xfrm>
            <a:off x="6261609" y="0"/>
            <a:ext cx="3519311"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76B855D-E9CC-4FF8-AD85-6CDC7B89A0DE}" type="slidenum">
              <a:rPr kumimoji="0" lang="en-US" sz="120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39</a:t>
            </a:fld>
            <a:endParaRPr kumimoji="0" lang="en-US" sz="12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17839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normAutofit/>
          </a:bodyPr>
          <a:lstStyle/>
          <a:p>
            <a:r>
              <a:rPr lang="en-US" sz="5400" b="1" dirty="0"/>
              <a:t>Discussion Items</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617029" y="1844288"/>
            <a:ext cx="5549319" cy="3931920"/>
          </a:xfrm>
        </p:spPr>
        <p:txBody>
          <a:bodyPr>
            <a:normAutofit/>
          </a:bodyPr>
          <a:lstStyle/>
          <a:p>
            <a:pPr marL="0" indent="0">
              <a:lnSpc>
                <a:spcPct val="100000"/>
              </a:lnSpc>
              <a:spcBef>
                <a:spcPts val="0"/>
              </a:spcBef>
              <a:buNone/>
            </a:pPr>
            <a:r>
              <a:rPr lang="en-US" b="1" dirty="0"/>
              <a:t>Current Strategic Plan</a:t>
            </a:r>
          </a:p>
          <a:p>
            <a:pPr marL="0" indent="0">
              <a:lnSpc>
                <a:spcPct val="100000"/>
              </a:lnSpc>
              <a:spcBef>
                <a:spcPts val="0"/>
              </a:spcBef>
              <a:buNone/>
            </a:pPr>
            <a:endParaRPr lang="en-US" dirty="0"/>
          </a:p>
          <a:p>
            <a:pPr marL="0" indent="0">
              <a:lnSpc>
                <a:spcPct val="100000"/>
              </a:lnSpc>
              <a:spcBef>
                <a:spcPts val="0"/>
              </a:spcBef>
              <a:buNone/>
            </a:pPr>
            <a:r>
              <a:rPr lang="en-US" b="1" dirty="0"/>
              <a:t>Continuous Improvement Plan</a:t>
            </a:r>
          </a:p>
          <a:p>
            <a:pPr marL="0" indent="0">
              <a:lnSpc>
                <a:spcPct val="100000"/>
              </a:lnSpc>
              <a:spcBef>
                <a:spcPts val="0"/>
              </a:spcBef>
              <a:buNone/>
            </a:pPr>
            <a:r>
              <a:rPr lang="en-US" dirty="0"/>
              <a:t>	Needs Assessment</a:t>
            </a:r>
          </a:p>
          <a:p>
            <a:pPr marL="0" indent="0">
              <a:lnSpc>
                <a:spcPct val="100000"/>
              </a:lnSpc>
              <a:spcBef>
                <a:spcPts val="0"/>
              </a:spcBef>
              <a:buNone/>
            </a:pPr>
            <a:r>
              <a:rPr lang="en-US" dirty="0"/>
              <a:t>	SMART GOALS</a:t>
            </a:r>
          </a:p>
          <a:p>
            <a:pPr marL="0" indent="0">
              <a:lnSpc>
                <a:spcPct val="100000"/>
              </a:lnSpc>
              <a:spcBef>
                <a:spcPts val="0"/>
              </a:spcBef>
              <a:buNone/>
            </a:pPr>
            <a:r>
              <a:rPr lang="en-US" dirty="0"/>
              <a:t>	Monitoring Measures</a:t>
            </a:r>
          </a:p>
          <a:p>
            <a:pPr marL="0" indent="0">
              <a:lnSpc>
                <a:spcPct val="100000"/>
              </a:lnSpc>
              <a:spcBef>
                <a:spcPts val="0"/>
              </a:spcBef>
              <a:buNone/>
            </a:pPr>
            <a:endParaRPr lang="en-US" dirty="0"/>
          </a:p>
          <a:p>
            <a:pPr marL="0" indent="0">
              <a:lnSpc>
                <a:spcPct val="100000"/>
              </a:lnSpc>
              <a:spcBef>
                <a:spcPts val="0"/>
              </a:spcBef>
              <a:buNone/>
            </a:pPr>
            <a:r>
              <a:rPr lang="en-US" b="1" dirty="0"/>
              <a:t>MAP Data</a:t>
            </a:r>
          </a:p>
          <a:p>
            <a:pPr marL="0" indent="0">
              <a:lnSpc>
                <a:spcPct val="100000"/>
              </a:lnSpc>
              <a:spcBef>
                <a:spcPts val="0"/>
              </a:spcBef>
              <a:buNone/>
            </a:pPr>
            <a:r>
              <a:rPr lang="en-US" dirty="0"/>
              <a:t>	Data Protocol</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Avenir Next LT Pro"/>
              <a:ea typeface="+mn-ea"/>
              <a:cs typeface="+mn-cs"/>
            </a:endParaRPr>
          </a:p>
        </p:txBody>
      </p:sp>
    </p:spTree>
    <p:extLst>
      <p:ext uri="{BB962C8B-B14F-4D97-AF65-F5344CB8AC3E}">
        <p14:creationId xmlns:p14="http://schemas.microsoft.com/office/powerpoint/2010/main" val="96225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Current</a:t>
            </a:r>
            <a:br>
              <a:rPr lang="en-US" dirty="0">
                <a:solidFill>
                  <a:srgbClr val="FFFFFF"/>
                </a:solidFill>
              </a:rPr>
            </a:br>
            <a:r>
              <a:rPr lang="en-US" dirty="0">
                <a:solidFill>
                  <a:srgbClr val="FFFFFF"/>
                </a:solidFill>
              </a:rPr>
              <a:t>Strategic Plan</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dirty="0">
                <a:solidFill>
                  <a:srgbClr val="FFFFFF"/>
                </a:solidFill>
              </a:rPr>
              <a:t>2021-2025</a:t>
            </a:r>
          </a:p>
          <a:p>
            <a:endParaRPr lang="en-US" dirty="0"/>
          </a:p>
        </p:txBody>
      </p:sp>
    </p:spTree>
    <p:extLst>
      <p:ext uri="{BB962C8B-B14F-4D97-AF65-F5344CB8AC3E}">
        <p14:creationId xmlns:p14="http://schemas.microsoft.com/office/powerpoint/2010/main" val="42835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15154" y="75692"/>
            <a:ext cx="3356610" cy="197490"/>
          </a:xfrm>
          <a:prstGeom prst="rect">
            <a:avLst/>
          </a:prstGeom>
        </p:spPr>
        <p:txBody>
          <a:bodyPr vert="horz" wrap="square" lIns="0" tIns="12700" rIns="0" bIns="0" rtlCol="0">
            <a:spAutoFit/>
          </a:bodyPr>
          <a:lstStyle/>
          <a:p>
            <a:pPr marL="12700">
              <a:spcBef>
                <a:spcPts val="100"/>
              </a:spcBef>
            </a:pPr>
            <a:r>
              <a:rPr sz="1200" kern="0" spc="-10" dirty="0">
                <a:solidFill>
                  <a:srgbClr val="FFFFFF"/>
                </a:solidFill>
                <a:latin typeface="Arial"/>
                <a:cs typeface="Arial"/>
              </a:rPr>
              <a:t>South</a:t>
            </a:r>
            <a:r>
              <a:rPr sz="1200" kern="0" spc="-90" dirty="0">
                <a:solidFill>
                  <a:srgbClr val="FFFFFF"/>
                </a:solidFill>
                <a:latin typeface="Arial"/>
                <a:cs typeface="Arial"/>
              </a:rPr>
              <a:t> </a:t>
            </a:r>
            <a:r>
              <a:rPr sz="1200" kern="0" dirty="0">
                <a:solidFill>
                  <a:srgbClr val="FFFFFF"/>
                </a:solidFill>
                <a:latin typeface="Arial"/>
                <a:cs typeface="Arial"/>
              </a:rPr>
              <a:t>Atlanta</a:t>
            </a:r>
            <a:r>
              <a:rPr sz="1200" kern="0" spc="-15" dirty="0">
                <a:solidFill>
                  <a:srgbClr val="FFFFFF"/>
                </a:solidFill>
                <a:latin typeface="Arial"/>
                <a:cs typeface="Arial"/>
              </a:rPr>
              <a:t> </a:t>
            </a:r>
            <a:r>
              <a:rPr sz="1200" kern="0" dirty="0">
                <a:solidFill>
                  <a:srgbClr val="FFFFFF"/>
                </a:solidFill>
                <a:latin typeface="Arial"/>
                <a:cs typeface="Arial"/>
              </a:rPr>
              <a:t>High School</a:t>
            </a:r>
            <a:r>
              <a:rPr sz="1200" kern="0" spc="-40" dirty="0">
                <a:solidFill>
                  <a:srgbClr val="FFFFFF"/>
                </a:solidFill>
                <a:latin typeface="Arial"/>
                <a:cs typeface="Arial"/>
              </a:rPr>
              <a:t> </a:t>
            </a:r>
            <a:r>
              <a:rPr sz="1200" kern="0" spc="-10" dirty="0">
                <a:solidFill>
                  <a:srgbClr val="FFFFFF"/>
                </a:solidFill>
                <a:latin typeface="Arial"/>
                <a:cs typeface="Arial"/>
              </a:rPr>
              <a:t>(South</a:t>
            </a:r>
            <a:r>
              <a:rPr sz="1200" kern="0" spc="-70" dirty="0">
                <a:solidFill>
                  <a:srgbClr val="FFFFFF"/>
                </a:solidFill>
                <a:latin typeface="Arial"/>
                <a:cs typeface="Arial"/>
              </a:rPr>
              <a:t> </a:t>
            </a:r>
            <a:r>
              <a:rPr sz="1200" kern="0" dirty="0">
                <a:solidFill>
                  <a:srgbClr val="FFFFFF"/>
                </a:solidFill>
                <a:latin typeface="Arial"/>
                <a:cs typeface="Arial"/>
              </a:rPr>
              <a:t>Atlanta </a:t>
            </a:r>
            <a:r>
              <a:rPr sz="1200" kern="0" spc="-10" dirty="0">
                <a:solidFill>
                  <a:srgbClr val="FFFFFF"/>
                </a:solidFill>
                <a:latin typeface="Arial"/>
                <a:cs typeface="Arial"/>
              </a:rPr>
              <a:t>Cluster)</a:t>
            </a:r>
            <a:endParaRPr sz="1200" kern="0">
              <a:solidFill>
                <a:sysClr val="windowText" lastClr="000000"/>
              </a:solidFill>
              <a:latin typeface="Arial"/>
              <a:cs typeface="Arial"/>
            </a:endParaRPr>
          </a:p>
        </p:txBody>
      </p:sp>
      <p:sp>
        <p:nvSpPr>
          <p:cNvPr id="3" name="object 3"/>
          <p:cNvSpPr txBox="1"/>
          <p:nvPr/>
        </p:nvSpPr>
        <p:spPr>
          <a:xfrm>
            <a:off x="2218437" y="343916"/>
            <a:ext cx="1273175" cy="135935"/>
          </a:xfrm>
          <a:prstGeom prst="rect">
            <a:avLst/>
          </a:prstGeom>
        </p:spPr>
        <p:txBody>
          <a:bodyPr vert="horz" wrap="square" lIns="0" tIns="12700" rIns="0" bIns="0" rtlCol="0">
            <a:spAutoFit/>
          </a:bodyPr>
          <a:lstStyle/>
          <a:p>
            <a:pPr marL="12700">
              <a:spcBef>
                <a:spcPts val="100"/>
              </a:spcBef>
            </a:pPr>
            <a:r>
              <a:rPr sz="800" b="1" kern="0" dirty="0">
                <a:solidFill>
                  <a:sysClr val="windowText" lastClr="000000"/>
                </a:solidFill>
                <a:latin typeface="Arial"/>
                <a:cs typeface="Arial"/>
              </a:rPr>
              <a:t>District</a:t>
            </a:r>
            <a:r>
              <a:rPr sz="800" b="1" kern="0" spc="95" dirty="0">
                <a:solidFill>
                  <a:sysClr val="windowText" lastClr="000000"/>
                </a:solidFill>
                <a:latin typeface="Arial"/>
                <a:cs typeface="Arial"/>
              </a:rPr>
              <a:t> </a:t>
            </a:r>
            <a:r>
              <a:rPr sz="800" b="1" kern="0" dirty="0">
                <a:solidFill>
                  <a:sysClr val="windowText" lastClr="000000"/>
                </a:solidFill>
                <a:latin typeface="Arial"/>
                <a:cs typeface="Arial"/>
              </a:rPr>
              <a:t>Mission</a:t>
            </a:r>
            <a:r>
              <a:rPr sz="800" b="1" kern="0" spc="75" dirty="0">
                <a:solidFill>
                  <a:sysClr val="windowText" lastClr="000000"/>
                </a:solidFill>
                <a:latin typeface="Arial"/>
                <a:cs typeface="Arial"/>
              </a:rPr>
              <a:t> </a:t>
            </a:r>
            <a:r>
              <a:rPr sz="800" b="1" kern="0" dirty="0">
                <a:solidFill>
                  <a:sysClr val="windowText" lastClr="000000"/>
                </a:solidFill>
                <a:latin typeface="Arial"/>
                <a:cs typeface="Arial"/>
              </a:rPr>
              <a:t>&amp;</a:t>
            </a:r>
            <a:r>
              <a:rPr sz="800" b="1" kern="0" spc="80" dirty="0">
                <a:solidFill>
                  <a:sysClr val="windowText" lastClr="000000"/>
                </a:solidFill>
                <a:latin typeface="Arial"/>
                <a:cs typeface="Arial"/>
              </a:rPr>
              <a:t> </a:t>
            </a:r>
            <a:r>
              <a:rPr sz="800" b="1" kern="0" spc="-10" dirty="0">
                <a:solidFill>
                  <a:sysClr val="windowText" lastClr="000000"/>
                </a:solidFill>
                <a:latin typeface="Arial"/>
                <a:cs typeface="Arial"/>
              </a:rPr>
              <a:t>Vision</a:t>
            </a:r>
            <a:endParaRPr sz="800" kern="0">
              <a:solidFill>
                <a:sysClr val="windowText" lastClr="000000"/>
              </a:solidFill>
              <a:latin typeface="Arial"/>
              <a:cs typeface="Arial"/>
            </a:endParaRPr>
          </a:p>
        </p:txBody>
      </p:sp>
      <p:sp>
        <p:nvSpPr>
          <p:cNvPr id="4" name="object 4"/>
          <p:cNvSpPr txBox="1"/>
          <p:nvPr/>
        </p:nvSpPr>
        <p:spPr>
          <a:xfrm>
            <a:off x="1765808" y="560679"/>
            <a:ext cx="2239010" cy="899160"/>
          </a:xfrm>
          <a:prstGeom prst="rect">
            <a:avLst/>
          </a:prstGeom>
        </p:spPr>
        <p:txBody>
          <a:bodyPr vert="horz" wrap="square" lIns="0" tIns="12700" rIns="0" bIns="0" rtlCol="0">
            <a:spAutoFit/>
          </a:bodyPr>
          <a:lstStyle/>
          <a:p>
            <a:pPr marL="12065" marR="5080" indent="24765" algn="ctr">
              <a:lnSpc>
                <a:spcPct val="110100"/>
              </a:lnSpc>
              <a:spcBef>
                <a:spcPts val="100"/>
              </a:spcBef>
            </a:pPr>
            <a:r>
              <a:rPr sz="800" kern="0" dirty="0">
                <a:solidFill>
                  <a:sysClr val="windowText" lastClr="000000"/>
                </a:solidFill>
                <a:latin typeface="Arial"/>
                <a:cs typeface="Arial"/>
              </a:rPr>
              <a:t>With</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a</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caring</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culture</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of</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trust</a:t>
            </a:r>
            <a:r>
              <a:rPr sz="800" kern="0" spc="-10" dirty="0">
                <a:solidFill>
                  <a:sysClr val="windowText" lastClr="000000"/>
                </a:solidFill>
                <a:latin typeface="Arial"/>
                <a:cs typeface="Arial"/>
              </a:rPr>
              <a:t> </a:t>
            </a:r>
            <a:r>
              <a:rPr sz="800" kern="0" dirty="0">
                <a:solidFill>
                  <a:sysClr val="windowText" lastClr="000000"/>
                </a:solidFill>
                <a:latin typeface="Arial"/>
                <a:cs typeface="Arial"/>
              </a:rPr>
              <a:t>and</a:t>
            </a:r>
            <a:r>
              <a:rPr sz="800" kern="0" spc="-25" dirty="0">
                <a:solidFill>
                  <a:sysClr val="windowText" lastClr="000000"/>
                </a:solidFill>
                <a:latin typeface="Arial"/>
                <a:cs typeface="Arial"/>
              </a:rPr>
              <a:t> </a:t>
            </a:r>
            <a:r>
              <a:rPr sz="800" kern="0" spc="-10" dirty="0">
                <a:solidFill>
                  <a:sysClr val="windowText" lastClr="000000"/>
                </a:solidFill>
                <a:latin typeface="Arial"/>
                <a:cs typeface="Arial"/>
              </a:rPr>
              <a:t>collaboration, </a:t>
            </a:r>
            <a:r>
              <a:rPr sz="800" kern="0" dirty="0">
                <a:solidFill>
                  <a:sysClr val="windowText" lastClr="000000"/>
                </a:solidFill>
                <a:latin typeface="Arial"/>
                <a:cs typeface="Arial"/>
              </a:rPr>
              <a:t>every</a:t>
            </a:r>
            <a:r>
              <a:rPr sz="800" kern="0" spc="-40" dirty="0">
                <a:solidFill>
                  <a:sysClr val="windowText" lastClr="000000"/>
                </a:solidFill>
                <a:latin typeface="Arial"/>
                <a:cs typeface="Arial"/>
              </a:rPr>
              <a:t> </a:t>
            </a:r>
            <a:r>
              <a:rPr sz="800" kern="0" dirty="0">
                <a:solidFill>
                  <a:sysClr val="windowText" lastClr="000000"/>
                </a:solidFill>
                <a:latin typeface="Arial"/>
                <a:cs typeface="Arial"/>
              </a:rPr>
              <a:t>student</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will</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graduate,</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ready</a:t>
            </a:r>
            <a:r>
              <a:rPr sz="800" kern="0" spc="-35" dirty="0">
                <a:solidFill>
                  <a:sysClr val="windowText" lastClr="000000"/>
                </a:solidFill>
                <a:latin typeface="Arial"/>
                <a:cs typeface="Arial"/>
              </a:rPr>
              <a:t> </a:t>
            </a:r>
            <a:r>
              <a:rPr sz="800" kern="0" dirty="0">
                <a:solidFill>
                  <a:sysClr val="windowText" lastClr="000000"/>
                </a:solidFill>
                <a:latin typeface="Arial"/>
                <a:cs typeface="Arial"/>
              </a:rPr>
              <a:t>for</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college</a:t>
            </a:r>
            <a:r>
              <a:rPr sz="800" kern="0" spc="-20" dirty="0">
                <a:solidFill>
                  <a:sysClr val="windowText" lastClr="000000"/>
                </a:solidFill>
                <a:latin typeface="Arial"/>
                <a:cs typeface="Arial"/>
              </a:rPr>
              <a:t> </a:t>
            </a:r>
            <a:r>
              <a:rPr sz="800" kern="0" spc="-25" dirty="0">
                <a:solidFill>
                  <a:sysClr val="windowText" lastClr="000000"/>
                </a:solidFill>
                <a:latin typeface="Arial"/>
                <a:cs typeface="Arial"/>
              </a:rPr>
              <a:t>and</a:t>
            </a:r>
            <a:r>
              <a:rPr sz="800" kern="0" spc="-10" dirty="0">
                <a:solidFill>
                  <a:sysClr val="windowText" lastClr="000000"/>
                </a:solidFill>
                <a:latin typeface="Arial"/>
                <a:cs typeface="Arial"/>
              </a:rPr>
              <a:t> career</a:t>
            </a:r>
            <a:endParaRPr sz="800" kern="0">
              <a:solidFill>
                <a:sysClr val="windowText" lastClr="000000"/>
              </a:solidFill>
              <a:latin typeface="Arial"/>
              <a:cs typeface="Arial"/>
            </a:endParaRPr>
          </a:p>
          <a:p>
            <a:pPr marL="33655" marR="28575" algn="ctr">
              <a:lnSpc>
                <a:spcPct val="110000"/>
              </a:lnSpc>
              <a:spcBef>
                <a:spcPts val="540"/>
              </a:spcBef>
            </a:pPr>
            <a:r>
              <a:rPr sz="800" kern="0" dirty="0">
                <a:solidFill>
                  <a:sysClr val="windowText" lastClr="000000"/>
                </a:solidFill>
                <a:latin typeface="Arial"/>
                <a:cs typeface="Arial"/>
              </a:rPr>
              <a:t>A</a:t>
            </a:r>
            <a:r>
              <a:rPr sz="800" kern="0" spc="-20" dirty="0">
                <a:solidFill>
                  <a:sysClr val="windowText" lastClr="000000"/>
                </a:solidFill>
                <a:latin typeface="Arial"/>
                <a:cs typeface="Arial"/>
              </a:rPr>
              <a:t> </a:t>
            </a:r>
            <a:r>
              <a:rPr sz="800" kern="0" spc="-10" dirty="0">
                <a:solidFill>
                  <a:sysClr val="windowText" lastClr="000000"/>
                </a:solidFill>
                <a:latin typeface="Arial"/>
                <a:cs typeface="Arial"/>
              </a:rPr>
              <a:t>high-</a:t>
            </a:r>
            <a:r>
              <a:rPr sz="800" kern="0" dirty="0">
                <a:solidFill>
                  <a:sysClr val="windowText" lastClr="000000"/>
                </a:solidFill>
                <a:latin typeface="Arial"/>
                <a:cs typeface="Arial"/>
              </a:rPr>
              <a:t>performing</a:t>
            </a:r>
            <a:r>
              <a:rPr sz="800" kern="0" spc="-40" dirty="0">
                <a:solidFill>
                  <a:sysClr val="windowText" lastClr="000000"/>
                </a:solidFill>
                <a:latin typeface="Arial"/>
                <a:cs typeface="Arial"/>
              </a:rPr>
              <a:t> </a:t>
            </a:r>
            <a:r>
              <a:rPr sz="800" kern="0" dirty="0">
                <a:solidFill>
                  <a:sysClr val="windowText" lastClr="000000"/>
                </a:solidFill>
                <a:latin typeface="Arial"/>
                <a:cs typeface="Arial"/>
              </a:rPr>
              <a:t>school</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district</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where</a:t>
            </a:r>
            <a:r>
              <a:rPr sz="800" kern="0" spc="-20" dirty="0">
                <a:solidFill>
                  <a:sysClr val="windowText" lastClr="000000"/>
                </a:solidFill>
                <a:latin typeface="Arial"/>
                <a:cs typeface="Arial"/>
              </a:rPr>
              <a:t> </a:t>
            </a:r>
            <a:r>
              <a:rPr sz="800" kern="0" spc="-10" dirty="0">
                <a:solidFill>
                  <a:sysClr val="windowText" lastClr="000000"/>
                </a:solidFill>
                <a:latin typeface="Arial"/>
                <a:cs typeface="Arial"/>
              </a:rPr>
              <a:t>students </a:t>
            </a:r>
            <a:r>
              <a:rPr sz="800" kern="0" dirty="0">
                <a:solidFill>
                  <a:sysClr val="windowText" lastClr="000000"/>
                </a:solidFill>
                <a:latin typeface="Arial"/>
                <a:cs typeface="Arial"/>
              </a:rPr>
              <a:t>love</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to</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learn,</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educators</a:t>
            </a:r>
            <a:r>
              <a:rPr sz="800" kern="0" spc="-35" dirty="0">
                <a:solidFill>
                  <a:sysClr val="windowText" lastClr="000000"/>
                </a:solidFill>
                <a:latin typeface="Arial"/>
                <a:cs typeface="Arial"/>
              </a:rPr>
              <a:t> </a:t>
            </a:r>
            <a:r>
              <a:rPr sz="800" kern="0" dirty="0">
                <a:solidFill>
                  <a:sysClr val="windowText" lastClr="000000"/>
                </a:solidFill>
                <a:latin typeface="Arial"/>
                <a:cs typeface="Arial"/>
              </a:rPr>
              <a:t>inspire,</a:t>
            </a:r>
            <a:r>
              <a:rPr sz="800" kern="0" spc="-35" dirty="0">
                <a:solidFill>
                  <a:sysClr val="windowText" lastClr="000000"/>
                </a:solidFill>
                <a:latin typeface="Arial"/>
                <a:cs typeface="Arial"/>
              </a:rPr>
              <a:t> </a:t>
            </a:r>
            <a:r>
              <a:rPr sz="800" kern="0" dirty="0">
                <a:solidFill>
                  <a:sysClr val="windowText" lastClr="000000"/>
                </a:solidFill>
                <a:latin typeface="Arial"/>
                <a:cs typeface="Arial"/>
              </a:rPr>
              <a:t>families</a:t>
            </a:r>
            <a:r>
              <a:rPr sz="800" kern="0" spc="-15" dirty="0">
                <a:solidFill>
                  <a:sysClr val="windowText" lastClr="000000"/>
                </a:solidFill>
                <a:latin typeface="Arial"/>
                <a:cs typeface="Arial"/>
              </a:rPr>
              <a:t> </a:t>
            </a:r>
            <a:r>
              <a:rPr sz="800" kern="0" spc="-10" dirty="0">
                <a:solidFill>
                  <a:sysClr val="windowText" lastClr="000000"/>
                </a:solidFill>
                <a:latin typeface="Arial"/>
                <a:cs typeface="Arial"/>
              </a:rPr>
              <a:t>engage </a:t>
            </a:r>
            <a:r>
              <a:rPr sz="800" kern="0" dirty="0">
                <a:solidFill>
                  <a:sysClr val="windowText" lastClr="000000"/>
                </a:solidFill>
                <a:latin typeface="Arial"/>
                <a:cs typeface="Arial"/>
              </a:rPr>
              <a:t>and</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the</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community</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trusts</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the</a:t>
            </a:r>
            <a:r>
              <a:rPr sz="800" kern="0" spc="-20" dirty="0">
                <a:solidFill>
                  <a:sysClr val="windowText" lastClr="000000"/>
                </a:solidFill>
                <a:latin typeface="Arial"/>
                <a:cs typeface="Arial"/>
              </a:rPr>
              <a:t> </a:t>
            </a:r>
            <a:r>
              <a:rPr sz="800" kern="0" spc="-10" dirty="0">
                <a:solidFill>
                  <a:sysClr val="windowText" lastClr="000000"/>
                </a:solidFill>
                <a:latin typeface="Arial"/>
                <a:cs typeface="Arial"/>
              </a:rPr>
              <a:t>system</a:t>
            </a:r>
            <a:endParaRPr sz="800" kern="0">
              <a:solidFill>
                <a:sysClr val="windowText" lastClr="000000"/>
              </a:solidFill>
              <a:latin typeface="Arial"/>
              <a:cs typeface="Arial"/>
            </a:endParaRPr>
          </a:p>
        </p:txBody>
      </p:sp>
      <p:sp>
        <p:nvSpPr>
          <p:cNvPr id="5" name="object 5"/>
          <p:cNvSpPr txBox="1"/>
          <p:nvPr/>
        </p:nvSpPr>
        <p:spPr>
          <a:xfrm>
            <a:off x="5413376" y="339345"/>
            <a:ext cx="1273175" cy="135935"/>
          </a:xfrm>
          <a:prstGeom prst="rect">
            <a:avLst/>
          </a:prstGeom>
        </p:spPr>
        <p:txBody>
          <a:bodyPr vert="horz" wrap="square" lIns="0" tIns="12700" rIns="0" bIns="0" rtlCol="0">
            <a:spAutoFit/>
          </a:bodyPr>
          <a:lstStyle/>
          <a:p>
            <a:pPr marL="12700">
              <a:spcBef>
                <a:spcPts val="100"/>
              </a:spcBef>
            </a:pPr>
            <a:r>
              <a:rPr sz="800" b="1" kern="0" dirty="0">
                <a:solidFill>
                  <a:sysClr val="windowText" lastClr="000000"/>
                </a:solidFill>
                <a:latin typeface="Arial"/>
                <a:cs typeface="Arial"/>
              </a:rPr>
              <a:t>Cluster</a:t>
            </a:r>
            <a:r>
              <a:rPr sz="800" b="1" kern="0" spc="95" dirty="0">
                <a:solidFill>
                  <a:sysClr val="windowText" lastClr="000000"/>
                </a:solidFill>
                <a:latin typeface="Arial"/>
                <a:cs typeface="Arial"/>
              </a:rPr>
              <a:t> </a:t>
            </a:r>
            <a:r>
              <a:rPr sz="800" b="1" kern="0" dirty="0">
                <a:solidFill>
                  <a:sysClr val="windowText" lastClr="000000"/>
                </a:solidFill>
                <a:latin typeface="Arial"/>
                <a:cs typeface="Arial"/>
              </a:rPr>
              <a:t>Mission</a:t>
            </a:r>
            <a:r>
              <a:rPr sz="800" b="1" kern="0" spc="75" dirty="0">
                <a:solidFill>
                  <a:sysClr val="windowText" lastClr="000000"/>
                </a:solidFill>
                <a:latin typeface="Arial"/>
                <a:cs typeface="Arial"/>
              </a:rPr>
              <a:t> </a:t>
            </a:r>
            <a:r>
              <a:rPr sz="800" b="1" kern="0" dirty="0">
                <a:solidFill>
                  <a:sysClr val="windowText" lastClr="000000"/>
                </a:solidFill>
                <a:latin typeface="Arial"/>
                <a:cs typeface="Arial"/>
              </a:rPr>
              <a:t>&amp;</a:t>
            </a:r>
            <a:r>
              <a:rPr sz="800" b="1" kern="0" spc="80" dirty="0">
                <a:solidFill>
                  <a:sysClr val="windowText" lastClr="000000"/>
                </a:solidFill>
                <a:latin typeface="Arial"/>
                <a:cs typeface="Arial"/>
              </a:rPr>
              <a:t> </a:t>
            </a:r>
            <a:r>
              <a:rPr sz="800" b="1" kern="0" spc="-10" dirty="0">
                <a:solidFill>
                  <a:sysClr val="windowText" lastClr="000000"/>
                </a:solidFill>
                <a:latin typeface="Arial"/>
                <a:cs typeface="Arial"/>
              </a:rPr>
              <a:t>Vision</a:t>
            </a:r>
            <a:endParaRPr sz="800" kern="0">
              <a:solidFill>
                <a:sysClr val="windowText" lastClr="000000"/>
              </a:solidFill>
              <a:latin typeface="Arial"/>
              <a:cs typeface="Arial"/>
            </a:endParaRPr>
          </a:p>
        </p:txBody>
      </p:sp>
      <p:sp>
        <p:nvSpPr>
          <p:cNvPr id="6" name="object 6"/>
          <p:cNvSpPr txBox="1"/>
          <p:nvPr/>
        </p:nvSpPr>
        <p:spPr>
          <a:xfrm>
            <a:off x="4703191" y="559155"/>
            <a:ext cx="2571750" cy="899160"/>
          </a:xfrm>
          <a:prstGeom prst="rect">
            <a:avLst/>
          </a:prstGeom>
        </p:spPr>
        <p:txBody>
          <a:bodyPr vert="horz" wrap="square" lIns="0" tIns="13335" rIns="0" bIns="0" rtlCol="0">
            <a:spAutoFit/>
          </a:bodyPr>
          <a:lstStyle/>
          <a:p>
            <a:pPr marL="85725" marR="85090" indent="31115" algn="ctr">
              <a:lnSpc>
                <a:spcPct val="110500"/>
              </a:lnSpc>
              <a:spcBef>
                <a:spcPts val="105"/>
              </a:spcBef>
            </a:pPr>
            <a:r>
              <a:rPr sz="800" kern="0" dirty="0">
                <a:solidFill>
                  <a:sysClr val="windowText" lastClr="000000"/>
                </a:solidFill>
                <a:latin typeface="Arial"/>
                <a:cs typeface="Arial"/>
              </a:rPr>
              <a:t>The</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South</a:t>
            </a:r>
            <a:r>
              <a:rPr sz="800" kern="0" spc="-35" dirty="0">
                <a:solidFill>
                  <a:sysClr val="windowText" lastClr="000000"/>
                </a:solidFill>
                <a:latin typeface="Arial"/>
                <a:cs typeface="Arial"/>
              </a:rPr>
              <a:t> </a:t>
            </a:r>
            <a:r>
              <a:rPr sz="800" kern="0" dirty="0">
                <a:solidFill>
                  <a:sysClr val="windowText" lastClr="000000"/>
                </a:solidFill>
                <a:latin typeface="Arial"/>
                <a:cs typeface="Arial"/>
              </a:rPr>
              <a:t>Atlanta</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Cluster</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will</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cultivate</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a</a:t>
            </a:r>
            <a:r>
              <a:rPr sz="800" kern="0" spc="-15" dirty="0">
                <a:solidFill>
                  <a:sysClr val="windowText" lastClr="000000"/>
                </a:solidFill>
                <a:latin typeface="Arial"/>
                <a:cs typeface="Arial"/>
              </a:rPr>
              <a:t> </a:t>
            </a:r>
            <a:r>
              <a:rPr sz="800" kern="0" spc="-10" dirty="0">
                <a:solidFill>
                  <a:sysClr val="windowText" lastClr="000000"/>
                </a:solidFill>
                <a:latin typeface="Arial"/>
                <a:cs typeface="Arial"/>
              </a:rPr>
              <a:t>universal </a:t>
            </a:r>
            <a:r>
              <a:rPr sz="800" kern="0" dirty="0">
                <a:solidFill>
                  <a:sysClr val="windowText" lastClr="000000"/>
                </a:solidFill>
                <a:latin typeface="Arial"/>
                <a:cs typeface="Arial"/>
              </a:rPr>
              <a:t>culture</a:t>
            </a:r>
            <a:r>
              <a:rPr sz="800" kern="0" spc="10" dirty="0">
                <a:solidFill>
                  <a:sysClr val="windowText" lastClr="000000"/>
                </a:solidFill>
                <a:latin typeface="Arial"/>
                <a:cs typeface="Arial"/>
              </a:rPr>
              <a:t> </a:t>
            </a:r>
            <a:r>
              <a:rPr sz="800" kern="0" dirty="0">
                <a:solidFill>
                  <a:sysClr val="windowText" lastClr="000000"/>
                </a:solidFill>
                <a:latin typeface="Arial"/>
                <a:cs typeface="Arial"/>
              </a:rPr>
              <a:t>of</a:t>
            </a:r>
            <a:r>
              <a:rPr sz="800" kern="0" spc="20" dirty="0">
                <a:solidFill>
                  <a:sysClr val="windowText" lastClr="000000"/>
                </a:solidFill>
                <a:latin typeface="Arial"/>
                <a:cs typeface="Arial"/>
              </a:rPr>
              <a:t> </a:t>
            </a:r>
            <a:r>
              <a:rPr sz="800" kern="0" spc="-10" dirty="0">
                <a:solidFill>
                  <a:sysClr val="windowText" lastClr="000000"/>
                </a:solidFill>
                <a:latin typeface="Arial"/>
                <a:cs typeface="Arial"/>
              </a:rPr>
              <a:t>excellence</a:t>
            </a:r>
            <a:r>
              <a:rPr sz="800" kern="0" spc="-5" dirty="0">
                <a:solidFill>
                  <a:sysClr val="windowText" lastClr="000000"/>
                </a:solidFill>
                <a:latin typeface="Arial"/>
                <a:cs typeface="Arial"/>
              </a:rPr>
              <a:t> </a:t>
            </a:r>
            <a:r>
              <a:rPr sz="800" kern="0" dirty="0">
                <a:solidFill>
                  <a:sysClr val="windowText" lastClr="000000"/>
                </a:solidFill>
                <a:latin typeface="Arial"/>
                <a:cs typeface="Arial"/>
              </a:rPr>
              <a:t>through</a:t>
            </a:r>
            <a:r>
              <a:rPr sz="800" kern="0" spc="5" dirty="0">
                <a:solidFill>
                  <a:sysClr val="windowText" lastClr="000000"/>
                </a:solidFill>
                <a:latin typeface="Arial"/>
                <a:cs typeface="Arial"/>
              </a:rPr>
              <a:t> </a:t>
            </a:r>
            <a:r>
              <a:rPr sz="800" kern="0" spc="-10" dirty="0">
                <a:solidFill>
                  <a:sysClr val="windowText" lastClr="000000"/>
                </a:solidFill>
                <a:latin typeface="Arial"/>
                <a:cs typeface="Arial"/>
              </a:rPr>
              <a:t>collaboration,</a:t>
            </a:r>
            <a:r>
              <a:rPr sz="800" kern="0" spc="20" dirty="0">
                <a:solidFill>
                  <a:sysClr val="windowText" lastClr="000000"/>
                </a:solidFill>
                <a:latin typeface="Arial"/>
                <a:cs typeface="Arial"/>
              </a:rPr>
              <a:t> </a:t>
            </a:r>
            <a:r>
              <a:rPr sz="800" kern="0" spc="-10" dirty="0">
                <a:solidFill>
                  <a:sysClr val="windowText" lastClr="000000"/>
                </a:solidFill>
                <a:latin typeface="Arial"/>
                <a:cs typeface="Arial"/>
              </a:rPr>
              <a:t>academic </a:t>
            </a:r>
            <a:r>
              <a:rPr sz="800" kern="0" dirty="0">
                <a:solidFill>
                  <a:sysClr val="windowText" lastClr="000000"/>
                </a:solidFill>
                <a:latin typeface="Arial"/>
                <a:cs typeface="Arial"/>
              </a:rPr>
              <a:t>achievement,</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personal</a:t>
            </a:r>
            <a:r>
              <a:rPr sz="800" kern="0" spc="-20" dirty="0">
                <a:solidFill>
                  <a:sysClr val="windowText" lastClr="000000"/>
                </a:solidFill>
                <a:latin typeface="Arial"/>
                <a:cs typeface="Arial"/>
              </a:rPr>
              <a:t> </a:t>
            </a:r>
            <a:r>
              <a:rPr sz="800" kern="0" spc="-10" dirty="0">
                <a:solidFill>
                  <a:sysClr val="windowText" lastClr="000000"/>
                </a:solidFill>
                <a:latin typeface="Arial"/>
                <a:cs typeface="Arial"/>
              </a:rPr>
              <a:t>responsibility,</a:t>
            </a:r>
            <a:r>
              <a:rPr sz="800" kern="0" dirty="0">
                <a:solidFill>
                  <a:sysClr val="windowText" lastClr="000000"/>
                </a:solidFill>
                <a:latin typeface="Arial"/>
                <a:cs typeface="Arial"/>
              </a:rPr>
              <a:t> respect</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and</a:t>
            </a:r>
            <a:r>
              <a:rPr sz="800" kern="0" spc="-5" dirty="0">
                <a:solidFill>
                  <a:sysClr val="windowText" lastClr="000000"/>
                </a:solidFill>
                <a:latin typeface="Arial"/>
                <a:cs typeface="Arial"/>
              </a:rPr>
              <a:t> </a:t>
            </a:r>
            <a:r>
              <a:rPr sz="800" kern="0" spc="-50" dirty="0">
                <a:solidFill>
                  <a:sysClr val="windowText" lastClr="000000"/>
                </a:solidFill>
                <a:latin typeface="Arial"/>
                <a:cs typeface="Arial"/>
              </a:rPr>
              <a:t>a</a:t>
            </a:r>
            <a:r>
              <a:rPr sz="800" kern="0" dirty="0">
                <a:solidFill>
                  <a:sysClr val="windowText" lastClr="000000"/>
                </a:solidFill>
                <a:latin typeface="Arial"/>
                <a:cs typeface="Arial"/>
              </a:rPr>
              <a:t> commitment</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to</a:t>
            </a:r>
            <a:r>
              <a:rPr sz="800" kern="0" spc="-25" dirty="0">
                <a:solidFill>
                  <a:sysClr val="windowText" lastClr="000000"/>
                </a:solidFill>
                <a:latin typeface="Arial"/>
                <a:cs typeface="Arial"/>
              </a:rPr>
              <a:t> </a:t>
            </a:r>
            <a:r>
              <a:rPr sz="800" kern="0" spc="-10" dirty="0">
                <a:solidFill>
                  <a:sysClr val="windowText" lastClr="000000"/>
                </a:solidFill>
                <a:latin typeface="Arial"/>
                <a:cs typeface="Arial"/>
              </a:rPr>
              <a:t>service.</a:t>
            </a:r>
            <a:endParaRPr sz="800" kern="0">
              <a:solidFill>
                <a:sysClr val="windowText" lastClr="000000"/>
              </a:solidFill>
              <a:latin typeface="Arial"/>
              <a:cs typeface="Arial"/>
            </a:endParaRPr>
          </a:p>
          <a:p>
            <a:pPr marL="12065" marR="5080" algn="ctr">
              <a:lnSpc>
                <a:spcPct val="110000"/>
              </a:lnSpc>
              <a:spcBef>
                <a:spcPts val="520"/>
              </a:spcBef>
            </a:pPr>
            <a:r>
              <a:rPr sz="800" kern="0" dirty="0">
                <a:solidFill>
                  <a:sysClr val="windowText" lastClr="000000"/>
                </a:solidFill>
                <a:latin typeface="Arial"/>
                <a:cs typeface="Arial"/>
              </a:rPr>
              <a:t>Our</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vision</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is</a:t>
            </a:r>
            <a:r>
              <a:rPr sz="800" kern="0" spc="-10" dirty="0">
                <a:solidFill>
                  <a:sysClr val="windowText" lastClr="000000"/>
                </a:solidFill>
                <a:latin typeface="Arial"/>
                <a:cs typeface="Arial"/>
              </a:rPr>
              <a:t> </a:t>
            </a:r>
            <a:r>
              <a:rPr sz="800" kern="0" dirty="0">
                <a:solidFill>
                  <a:sysClr val="windowText" lastClr="000000"/>
                </a:solidFill>
                <a:latin typeface="Arial"/>
                <a:cs typeface="Arial"/>
              </a:rPr>
              <a:t>to</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be</a:t>
            </a:r>
            <a:r>
              <a:rPr sz="800" kern="0" spc="-10" dirty="0">
                <a:solidFill>
                  <a:sysClr val="windowText" lastClr="000000"/>
                </a:solidFill>
                <a:latin typeface="Arial"/>
                <a:cs typeface="Arial"/>
              </a:rPr>
              <a:t> </a:t>
            </a:r>
            <a:r>
              <a:rPr sz="800" kern="0" dirty="0">
                <a:solidFill>
                  <a:sysClr val="windowText" lastClr="000000"/>
                </a:solidFill>
                <a:latin typeface="Arial"/>
                <a:cs typeface="Arial"/>
              </a:rPr>
              <a:t>a</a:t>
            </a:r>
            <a:r>
              <a:rPr sz="800" kern="0" spc="-15" dirty="0">
                <a:solidFill>
                  <a:sysClr val="windowText" lastClr="000000"/>
                </a:solidFill>
                <a:latin typeface="Arial"/>
                <a:cs typeface="Arial"/>
              </a:rPr>
              <a:t> </a:t>
            </a:r>
            <a:r>
              <a:rPr sz="800" kern="0" spc="-10" dirty="0">
                <a:solidFill>
                  <a:sysClr val="windowText" lastClr="000000"/>
                </a:solidFill>
                <a:latin typeface="Arial"/>
                <a:cs typeface="Arial"/>
              </a:rPr>
              <a:t>high-</a:t>
            </a:r>
            <a:r>
              <a:rPr sz="800" kern="0" dirty="0">
                <a:solidFill>
                  <a:sysClr val="windowText" lastClr="000000"/>
                </a:solidFill>
                <a:latin typeface="Arial"/>
                <a:cs typeface="Arial"/>
              </a:rPr>
              <a:t>performing</a:t>
            </a:r>
            <a:r>
              <a:rPr sz="800" kern="0" spc="-10" dirty="0">
                <a:solidFill>
                  <a:sysClr val="windowText" lastClr="000000"/>
                </a:solidFill>
                <a:latin typeface="Arial"/>
                <a:cs typeface="Arial"/>
              </a:rPr>
              <a:t> </a:t>
            </a:r>
            <a:r>
              <a:rPr sz="800" kern="0" dirty="0">
                <a:solidFill>
                  <a:sysClr val="windowText" lastClr="000000"/>
                </a:solidFill>
                <a:latin typeface="Arial"/>
                <a:cs typeface="Arial"/>
              </a:rPr>
              <a:t>cluster</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where</a:t>
            </a:r>
            <a:r>
              <a:rPr sz="800" kern="0" spc="-10" dirty="0">
                <a:solidFill>
                  <a:sysClr val="windowText" lastClr="000000"/>
                </a:solidFill>
                <a:latin typeface="Arial"/>
                <a:cs typeface="Arial"/>
              </a:rPr>
              <a:t> </a:t>
            </a:r>
            <a:r>
              <a:rPr sz="800" kern="0" spc="-20" dirty="0">
                <a:solidFill>
                  <a:sysClr val="windowText" lastClr="000000"/>
                </a:solidFill>
                <a:latin typeface="Arial"/>
                <a:cs typeface="Arial"/>
              </a:rPr>
              <a:t>every </a:t>
            </a:r>
            <a:r>
              <a:rPr sz="800" kern="0" dirty="0">
                <a:solidFill>
                  <a:sysClr val="windowText" lastClr="000000"/>
                </a:solidFill>
                <a:latin typeface="Arial"/>
                <a:cs typeface="Arial"/>
              </a:rPr>
              <a:t>student</a:t>
            </a:r>
            <a:r>
              <a:rPr sz="800" kern="0" spc="-35" dirty="0">
                <a:solidFill>
                  <a:sysClr val="windowText" lastClr="000000"/>
                </a:solidFill>
                <a:latin typeface="Arial"/>
                <a:cs typeface="Arial"/>
              </a:rPr>
              <a:t> </a:t>
            </a:r>
            <a:r>
              <a:rPr sz="800" kern="0" dirty="0">
                <a:solidFill>
                  <a:sysClr val="windowText" lastClr="000000"/>
                </a:solidFill>
                <a:latin typeface="Arial"/>
                <a:cs typeface="Arial"/>
              </a:rPr>
              <a:t>graduates</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with</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college</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and</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career</a:t>
            </a:r>
            <a:r>
              <a:rPr sz="800" kern="0" spc="-25" dirty="0">
                <a:solidFill>
                  <a:sysClr val="windowText" lastClr="000000"/>
                </a:solidFill>
                <a:latin typeface="Arial"/>
                <a:cs typeface="Arial"/>
              </a:rPr>
              <a:t> </a:t>
            </a:r>
            <a:r>
              <a:rPr sz="800" kern="0" spc="-10" dirty="0">
                <a:solidFill>
                  <a:sysClr val="windowText" lastClr="000000"/>
                </a:solidFill>
                <a:latin typeface="Arial"/>
                <a:cs typeface="Arial"/>
              </a:rPr>
              <a:t>readiness</a:t>
            </a:r>
            <a:endParaRPr sz="800" kern="0">
              <a:solidFill>
                <a:sysClr val="windowText" lastClr="000000"/>
              </a:solidFill>
              <a:latin typeface="Arial"/>
              <a:cs typeface="Arial"/>
            </a:endParaRPr>
          </a:p>
        </p:txBody>
      </p:sp>
      <p:sp>
        <p:nvSpPr>
          <p:cNvPr id="7" name="object 7"/>
          <p:cNvSpPr txBox="1"/>
          <p:nvPr/>
        </p:nvSpPr>
        <p:spPr>
          <a:xfrm>
            <a:off x="8411718" y="346964"/>
            <a:ext cx="1261110" cy="135935"/>
          </a:xfrm>
          <a:prstGeom prst="rect">
            <a:avLst/>
          </a:prstGeom>
        </p:spPr>
        <p:txBody>
          <a:bodyPr vert="horz" wrap="square" lIns="0" tIns="12700" rIns="0" bIns="0" rtlCol="0">
            <a:spAutoFit/>
          </a:bodyPr>
          <a:lstStyle/>
          <a:p>
            <a:pPr marL="12700">
              <a:spcBef>
                <a:spcPts val="100"/>
              </a:spcBef>
            </a:pPr>
            <a:r>
              <a:rPr sz="800" b="1" kern="0" dirty="0">
                <a:solidFill>
                  <a:sysClr val="windowText" lastClr="000000"/>
                </a:solidFill>
                <a:latin typeface="Arial"/>
                <a:cs typeface="Arial"/>
              </a:rPr>
              <a:t>School</a:t>
            </a:r>
            <a:r>
              <a:rPr sz="800" b="1" kern="0" spc="85" dirty="0">
                <a:solidFill>
                  <a:sysClr val="windowText" lastClr="000000"/>
                </a:solidFill>
                <a:latin typeface="Arial"/>
                <a:cs typeface="Arial"/>
              </a:rPr>
              <a:t> </a:t>
            </a:r>
            <a:r>
              <a:rPr sz="800" b="1" kern="0" dirty="0">
                <a:solidFill>
                  <a:sysClr val="windowText" lastClr="000000"/>
                </a:solidFill>
                <a:latin typeface="Arial"/>
                <a:cs typeface="Arial"/>
              </a:rPr>
              <a:t>Mission</a:t>
            </a:r>
            <a:r>
              <a:rPr sz="800" b="1" kern="0" spc="75" dirty="0">
                <a:solidFill>
                  <a:sysClr val="windowText" lastClr="000000"/>
                </a:solidFill>
                <a:latin typeface="Arial"/>
                <a:cs typeface="Arial"/>
              </a:rPr>
              <a:t> </a:t>
            </a:r>
            <a:r>
              <a:rPr sz="800" b="1" kern="0" dirty="0">
                <a:solidFill>
                  <a:sysClr val="windowText" lastClr="000000"/>
                </a:solidFill>
                <a:latin typeface="Arial"/>
                <a:cs typeface="Arial"/>
              </a:rPr>
              <a:t>&amp;</a:t>
            </a:r>
            <a:r>
              <a:rPr sz="800" b="1" kern="0" spc="95" dirty="0">
                <a:solidFill>
                  <a:sysClr val="windowText" lastClr="000000"/>
                </a:solidFill>
                <a:latin typeface="Arial"/>
                <a:cs typeface="Arial"/>
              </a:rPr>
              <a:t> </a:t>
            </a:r>
            <a:r>
              <a:rPr sz="800" b="1" kern="0" spc="-10" dirty="0">
                <a:solidFill>
                  <a:sysClr val="windowText" lastClr="000000"/>
                </a:solidFill>
                <a:latin typeface="Arial"/>
                <a:cs typeface="Arial"/>
              </a:rPr>
              <a:t>Vision</a:t>
            </a:r>
            <a:endParaRPr sz="800" kern="0">
              <a:solidFill>
                <a:sysClr val="windowText" lastClr="000000"/>
              </a:solidFill>
              <a:latin typeface="Arial"/>
              <a:cs typeface="Arial"/>
            </a:endParaRPr>
          </a:p>
        </p:txBody>
      </p:sp>
      <p:sp>
        <p:nvSpPr>
          <p:cNvPr id="8" name="object 8"/>
          <p:cNvSpPr txBox="1"/>
          <p:nvPr/>
        </p:nvSpPr>
        <p:spPr>
          <a:xfrm>
            <a:off x="8033766" y="592683"/>
            <a:ext cx="2185670" cy="273152"/>
          </a:xfrm>
          <a:prstGeom prst="rect">
            <a:avLst/>
          </a:prstGeom>
        </p:spPr>
        <p:txBody>
          <a:bodyPr vert="horz" wrap="square" lIns="0" tIns="12700" rIns="0" bIns="0" rtlCol="0">
            <a:spAutoFit/>
          </a:bodyPr>
          <a:lstStyle/>
          <a:p>
            <a:pPr marL="626745" marR="5080" indent="-614680">
              <a:lnSpc>
                <a:spcPct val="110200"/>
              </a:lnSpc>
              <a:spcBef>
                <a:spcPts val="100"/>
              </a:spcBef>
            </a:pPr>
            <a:r>
              <a:rPr sz="800" kern="0" dirty="0">
                <a:solidFill>
                  <a:sysClr val="windowText" lastClr="000000"/>
                </a:solidFill>
                <a:latin typeface="Arial"/>
                <a:cs typeface="Arial"/>
              </a:rPr>
              <a:t>Work</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daily</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to</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change</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the</a:t>
            </a:r>
            <a:r>
              <a:rPr sz="800" kern="0" spc="-40" dirty="0">
                <a:solidFill>
                  <a:sysClr val="windowText" lastClr="000000"/>
                </a:solidFill>
                <a:latin typeface="Arial"/>
                <a:cs typeface="Arial"/>
              </a:rPr>
              <a:t> </a:t>
            </a:r>
            <a:r>
              <a:rPr sz="800" kern="0" dirty="0">
                <a:solidFill>
                  <a:sysClr val="windowText" lastClr="000000"/>
                </a:solidFill>
                <a:latin typeface="Arial"/>
                <a:cs typeface="Arial"/>
              </a:rPr>
              <a:t>mindset</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of</a:t>
            </a:r>
            <a:r>
              <a:rPr sz="800" kern="0" spc="-10" dirty="0">
                <a:solidFill>
                  <a:sysClr val="windowText" lastClr="000000"/>
                </a:solidFill>
                <a:latin typeface="Arial"/>
                <a:cs typeface="Arial"/>
              </a:rPr>
              <a:t> </a:t>
            </a:r>
            <a:r>
              <a:rPr sz="800" kern="0" dirty="0">
                <a:solidFill>
                  <a:sysClr val="windowText" lastClr="000000"/>
                </a:solidFill>
                <a:latin typeface="Arial"/>
                <a:cs typeface="Arial"/>
              </a:rPr>
              <a:t>who</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we</a:t>
            </a:r>
            <a:r>
              <a:rPr sz="800" kern="0" spc="-10" dirty="0">
                <a:solidFill>
                  <a:sysClr val="windowText" lastClr="000000"/>
                </a:solidFill>
                <a:latin typeface="Arial"/>
                <a:cs typeface="Arial"/>
              </a:rPr>
              <a:t> </a:t>
            </a:r>
            <a:r>
              <a:rPr sz="800" kern="0" spc="-25" dirty="0">
                <a:solidFill>
                  <a:sysClr val="windowText" lastClr="000000"/>
                </a:solidFill>
                <a:latin typeface="Arial"/>
                <a:cs typeface="Arial"/>
              </a:rPr>
              <a:t>are</a:t>
            </a:r>
            <a:r>
              <a:rPr sz="800" kern="0" dirty="0">
                <a:solidFill>
                  <a:sysClr val="windowText" lastClr="000000"/>
                </a:solidFill>
                <a:latin typeface="Arial"/>
                <a:cs typeface="Arial"/>
              </a:rPr>
              <a:t> and</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what</a:t>
            </a:r>
            <a:r>
              <a:rPr sz="800" kern="0" spc="-10" dirty="0">
                <a:solidFill>
                  <a:sysClr val="windowText" lastClr="000000"/>
                </a:solidFill>
                <a:latin typeface="Arial"/>
                <a:cs typeface="Arial"/>
              </a:rPr>
              <a:t> </a:t>
            </a:r>
            <a:r>
              <a:rPr sz="800" kern="0" dirty="0">
                <a:solidFill>
                  <a:sysClr val="windowText" lastClr="000000"/>
                </a:solidFill>
                <a:latin typeface="Arial"/>
                <a:cs typeface="Arial"/>
              </a:rPr>
              <a:t>we</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can</a:t>
            </a:r>
            <a:r>
              <a:rPr sz="800" kern="0" spc="-15" dirty="0">
                <a:solidFill>
                  <a:sysClr val="windowText" lastClr="000000"/>
                </a:solidFill>
                <a:latin typeface="Arial"/>
                <a:cs typeface="Arial"/>
              </a:rPr>
              <a:t> </a:t>
            </a:r>
            <a:r>
              <a:rPr sz="800" kern="0" spc="-25" dirty="0">
                <a:solidFill>
                  <a:sysClr val="windowText" lastClr="000000"/>
                </a:solidFill>
                <a:latin typeface="Arial"/>
                <a:cs typeface="Arial"/>
              </a:rPr>
              <a:t>be.</a:t>
            </a:r>
            <a:endParaRPr sz="800" kern="0">
              <a:solidFill>
                <a:sysClr val="windowText" lastClr="000000"/>
              </a:solidFill>
              <a:latin typeface="Arial"/>
              <a:cs typeface="Arial"/>
            </a:endParaRPr>
          </a:p>
        </p:txBody>
      </p:sp>
      <p:sp>
        <p:nvSpPr>
          <p:cNvPr id="9" name="object 9"/>
          <p:cNvSpPr txBox="1"/>
          <p:nvPr/>
        </p:nvSpPr>
        <p:spPr>
          <a:xfrm>
            <a:off x="8058151" y="994004"/>
            <a:ext cx="2136775" cy="412613"/>
          </a:xfrm>
          <a:prstGeom prst="rect">
            <a:avLst/>
          </a:prstGeom>
        </p:spPr>
        <p:txBody>
          <a:bodyPr vert="horz" wrap="square" lIns="0" tIns="13335" rIns="0" bIns="0" rtlCol="0">
            <a:spAutoFit/>
          </a:bodyPr>
          <a:lstStyle/>
          <a:p>
            <a:pPr marL="12700" marR="5080" algn="ctr">
              <a:lnSpc>
                <a:spcPct val="110600"/>
              </a:lnSpc>
              <a:spcBef>
                <a:spcPts val="105"/>
              </a:spcBef>
            </a:pPr>
            <a:r>
              <a:rPr sz="800" kern="0" dirty="0">
                <a:solidFill>
                  <a:sysClr val="windowText" lastClr="000000"/>
                </a:solidFill>
                <a:latin typeface="Arial"/>
                <a:cs typeface="Arial"/>
              </a:rPr>
              <a:t>A</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school</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that</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builds</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future</a:t>
            </a:r>
            <a:r>
              <a:rPr sz="800" kern="0" spc="-20" dirty="0">
                <a:solidFill>
                  <a:sysClr val="windowText" lastClr="000000"/>
                </a:solidFill>
                <a:latin typeface="Arial"/>
                <a:cs typeface="Arial"/>
              </a:rPr>
              <a:t> </a:t>
            </a:r>
            <a:r>
              <a:rPr sz="800" kern="0" dirty="0">
                <a:solidFill>
                  <a:sysClr val="windowText" lastClr="000000"/>
                </a:solidFill>
                <a:latin typeface="Arial"/>
                <a:cs typeface="Arial"/>
              </a:rPr>
              <a:t>leaders</a:t>
            </a:r>
            <a:r>
              <a:rPr sz="800" kern="0" spc="-30" dirty="0">
                <a:solidFill>
                  <a:sysClr val="windowText" lastClr="000000"/>
                </a:solidFill>
                <a:latin typeface="Arial"/>
                <a:cs typeface="Arial"/>
              </a:rPr>
              <a:t> </a:t>
            </a:r>
            <a:r>
              <a:rPr sz="800" kern="0" dirty="0">
                <a:solidFill>
                  <a:sysClr val="windowText" lastClr="000000"/>
                </a:solidFill>
                <a:latin typeface="Arial"/>
                <a:cs typeface="Arial"/>
              </a:rPr>
              <a:t>who</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will</a:t>
            </a:r>
            <a:r>
              <a:rPr sz="800" kern="0" spc="-15" dirty="0">
                <a:solidFill>
                  <a:sysClr val="windowText" lastClr="000000"/>
                </a:solidFill>
                <a:latin typeface="Arial"/>
                <a:cs typeface="Arial"/>
              </a:rPr>
              <a:t> </a:t>
            </a:r>
            <a:r>
              <a:rPr sz="800" kern="0" spc="-25" dirty="0">
                <a:solidFill>
                  <a:sysClr val="windowText" lastClr="000000"/>
                </a:solidFill>
                <a:latin typeface="Arial"/>
                <a:cs typeface="Arial"/>
              </a:rPr>
              <a:t>one</a:t>
            </a:r>
            <a:r>
              <a:rPr sz="800" kern="0" dirty="0">
                <a:solidFill>
                  <a:sysClr val="windowText" lastClr="000000"/>
                </a:solidFill>
                <a:latin typeface="Arial"/>
                <a:cs typeface="Arial"/>
              </a:rPr>
              <a:t> day</a:t>
            </a:r>
            <a:r>
              <a:rPr sz="800" kern="0" spc="-35" dirty="0">
                <a:solidFill>
                  <a:sysClr val="windowText" lastClr="000000"/>
                </a:solidFill>
                <a:latin typeface="Arial"/>
                <a:cs typeface="Arial"/>
              </a:rPr>
              <a:t> </a:t>
            </a:r>
            <a:r>
              <a:rPr sz="800" kern="0" dirty="0">
                <a:solidFill>
                  <a:sysClr val="windowText" lastClr="000000"/>
                </a:solidFill>
                <a:latin typeface="Arial"/>
                <a:cs typeface="Arial"/>
              </a:rPr>
              <a:t>have</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a</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lasting</a:t>
            </a:r>
            <a:r>
              <a:rPr sz="800" kern="0" spc="-15" dirty="0">
                <a:solidFill>
                  <a:sysClr val="windowText" lastClr="000000"/>
                </a:solidFill>
                <a:latin typeface="Arial"/>
                <a:cs typeface="Arial"/>
              </a:rPr>
              <a:t> </a:t>
            </a:r>
            <a:r>
              <a:rPr sz="800" kern="0" dirty="0">
                <a:solidFill>
                  <a:sysClr val="windowText" lastClr="000000"/>
                </a:solidFill>
                <a:latin typeface="Arial"/>
                <a:cs typeface="Arial"/>
              </a:rPr>
              <a:t>impact</a:t>
            </a:r>
            <a:r>
              <a:rPr sz="800" kern="0" spc="-10" dirty="0">
                <a:solidFill>
                  <a:sysClr val="windowText" lastClr="000000"/>
                </a:solidFill>
                <a:latin typeface="Arial"/>
                <a:cs typeface="Arial"/>
              </a:rPr>
              <a:t> </a:t>
            </a:r>
            <a:r>
              <a:rPr sz="800" kern="0" dirty="0">
                <a:solidFill>
                  <a:sysClr val="windowText" lastClr="000000"/>
                </a:solidFill>
                <a:latin typeface="Arial"/>
                <a:cs typeface="Arial"/>
              </a:rPr>
              <a:t>in</a:t>
            </a:r>
            <a:r>
              <a:rPr sz="800" kern="0" spc="-25" dirty="0">
                <a:solidFill>
                  <a:sysClr val="windowText" lastClr="000000"/>
                </a:solidFill>
                <a:latin typeface="Arial"/>
                <a:cs typeface="Arial"/>
              </a:rPr>
              <a:t> </a:t>
            </a:r>
            <a:r>
              <a:rPr sz="800" kern="0" dirty="0">
                <a:solidFill>
                  <a:sysClr val="windowText" lastClr="000000"/>
                </a:solidFill>
                <a:latin typeface="Arial"/>
                <a:cs typeface="Arial"/>
              </a:rPr>
              <a:t>their</a:t>
            </a:r>
            <a:r>
              <a:rPr sz="800" kern="0" spc="-25" dirty="0">
                <a:solidFill>
                  <a:sysClr val="windowText" lastClr="000000"/>
                </a:solidFill>
                <a:latin typeface="Arial"/>
                <a:cs typeface="Arial"/>
              </a:rPr>
              <a:t> </a:t>
            </a:r>
            <a:r>
              <a:rPr sz="800" kern="0" spc="-10" dirty="0">
                <a:solidFill>
                  <a:sysClr val="windowText" lastClr="000000"/>
                </a:solidFill>
                <a:latin typeface="Arial"/>
                <a:cs typeface="Arial"/>
              </a:rPr>
              <a:t>communities </a:t>
            </a:r>
            <a:r>
              <a:rPr sz="800" kern="0" dirty="0">
                <a:solidFill>
                  <a:sysClr val="windowText" lastClr="000000"/>
                </a:solidFill>
                <a:latin typeface="Arial"/>
                <a:cs typeface="Arial"/>
              </a:rPr>
              <a:t>and</a:t>
            </a:r>
            <a:r>
              <a:rPr sz="800" kern="0" spc="5" dirty="0">
                <a:solidFill>
                  <a:sysClr val="windowText" lastClr="000000"/>
                </a:solidFill>
                <a:latin typeface="Arial"/>
                <a:cs typeface="Arial"/>
              </a:rPr>
              <a:t> </a:t>
            </a:r>
            <a:r>
              <a:rPr sz="800" kern="0" spc="-10" dirty="0">
                <a:solidFill>
                  <a:sysClr val="windowText" lastClr="000000"/>
                </a:solidFill>
                <a:latin typeface="Arial"/>
                <a:cs typeface="Arial"/>
              </a:rPr>
              <a:t>ultimately </a:t>
            </a:r>
            <a:r>
              <a:rPr sz="800" kern="0" dirty="0">
                <a:solidFill>
                  <a:sysClr val="windowText" lastClr="000000"/>
                </a:solidFill>
                <a:latin typeface="Arial"/>
                <a:cs typeface="Arial"/>
              </a:rPr>
              <a:t>change</a:t>
            </a:r>
            <a:r>
              <a:rPr sz="800" kern="0" spc="5" dirty="0">
                <a:solidFill>
                  <a:sysClr val="windowText" lastClr="000000"/>
                </a:solidFill>
                <a:latin typeface="Arial"/>
                <a:cs typeface="Arial"/>
              </a:rPr>
              <a:t> </a:t>
            </a:r>
            <a:r>
              <a:rPr sz="800" kern="0" dirty="0">
                <a:solidFill>
                  <a:sysClr val="windowText" lastClr="000000"/>
                </a:solidFill>
                <a:latin typeface="Arial"/>
                <a:cs typeface="Arial"/>
              </a:rPr>
              <a:t>the</a:t>
            </a:r>
            <a:r>
              <a:rPr sz="800" kern="0" spc="-10" dirty="0">
                <a:solidFill>
                  <a:sysClr val="windowText" lastClr="000000"/>
                </a:solidFill>
                <a:latin typeface="Arial"/>
                <a:cs typeface="Arial"/>
              </a:rPr>
              <a:t> world.</a:t>
            </a:r>
            <a:endParaRPr sz="800" kern="0">
              <a:solidFill>
                <a:sysClr val="windowText" lastClr="000000"/>
              </a:solidFill>
              <a:latin typeface="Arial"/>
              <a:cs typeface="Arial"/>
            </a:endParaRPr>
          </a:p>
        </p:txBody>
      </p:sp>
      <p:sp>
        <p:nvSpPr>
          <p:cNvPr id="10" name="object 10"/>
          <p:cNvSpPr txBox="1"/>
          <p:nvPr/>
        </p:nvSpPr>
        <p:spPr>
          <a:xfrm>
            <a:off x="1662177" y="3173096"/>
            <a:ext cx="506095" cy="253339"/>
          </a:xfrm>
          <a:prstGeom prst="rect">
            <a:avLst/>
          </a:prstGeom>
        </p:spPr>
        <p:txBody>
          <a:bodyPr vert="horz" wrap="square" lIns="0" tIns="10160" rIns="0" bIns="0" rtlCol="0">
            <a:spAutoFit/>
          </a:bodyPr>
          <a:lstStyle/>
          <a:p>
            <a:pPr marL="33655" marR="5080" indent="-21590">
              <a:lnSpc>
                <a:spcPct val="102499"/>
              </a:lnSpc>
              <a:spcBef>
                <a:spcPts val="80"/>
              </a:spcBef>
            </a:pPr>
            <a:r>
              <a:rPr sz="800" b="1" kern="0" spc="-10" dirty="0">
                <a:solidFill>
                  <a:sysClr val="windowText" lastClr="000000"/>
                </a:solidFill>
                <a:latin typeface="Arial"/>
                <a:cs typeface="Arial"/>
              </a:rPr>
              <a:t>Academic Program</a:t>
            </a:r>
            <a:endParaRPr sz="800" kern="0">
              <a:solidFill>
                <a:sysClr val="windowText" lastClr="000000"/>
              </a:solidFill>
              <a:latin typeface="Arial"/>
              <a:cs typeface="Arial"/>
            </a:endParaRPr>
          </a:p>
        </p:txBody>
      </p:sp>
      <p:sp>
        <p:nvSpPr>
          <p:cNvPr id="11" name="object 11"/>
          <p:cNvSpPr txBox="1"/>
          <p:nvPr/>
        </p:nvSpPr>
        <p:spPr>
          <a:xfrm>
            <a:off x="1582928" y="4794885"/>
            <a:ext cx="675005" cy="253339"/>
          </a:xfrm>
          <a:prstGeom prst="rect">
            <a:avLst/>
          </a:prstGeom>
        </p:spPr>
        <p:txBody>
          <a:bodyPr vert="horz" wrap="square" lIns="0" tIns="10160" rIns="0" bIns="0" rtlCol="0">
            <a:spAutoFit/>
          </a:bodyPr>
          <a:lstStyle/>
          <a:p>
            <a:pPr marL="12700" marR="5080" indent="153670">
              <a:lnSpc>
                <a:spcPct val="102499"/>
              </a:lnSpc>
              <a:spcBef>
                <a:spcPts val="80"/>
              </a:spcBef>
            </a:pPr>
            <a:r>
              <a:rPr sz="800" b="1" kern="0" spc="-10" dirty="0">
                <a:solidFill>
                  <a:sysClr val="windowText" lastClr="000000"/>
                </a:solidFill>
                <a:latin typeface="Arial"/>
                <a:cs typeface="Arial"/>
              </a:rPr>
              <a:t>Talent Management</a:t>
            </a:r>
            <a:endParaRPr sz="800" kern="0">
              <a:solidFill>
                <a:sysClr val="windowText" lastClr="000000"/>
              </a:solidFill>
              <a:latin typeface="Arial"/>
              <a:cs typeface="Arial"/>
            </a:endParaRPr>
          </a:p>
        </p:txBody>
      </p:sp>
      <p:sp>
        <p:nvSpPr>
          <p:cNvPr id="12" name="object 12"/>
          <p:cNvSpPr txBox="1"/>
          <p:nvPr/>
        </p:nvSpPr>
        <p:spPr>
          <a:xfrm>
            <a:off x="1611884" y="5651704"/>
            <a:ext cx="568960" cy="253339"/>
          </a:xfrm>
          <a:prstGeom prst="rect">
            <a:avLst/>
          </a:prstGeom>
        </p:spPr>
        <p:txBody>
          <a:bodyPr vert="horz" wrap="square" lIns="0" tIns="10160" rIns="0" bIns="0" rtlCol="0">
            <a:spAutoFit/>
          </a:bodyPr>
          <a:lstStyle/>
          <a:p>
            <a:pPr marL="24765" marR="5080" indent="-12700">
              <a:lnSpc>
                <a:spcPct val="102499"/>
              </a:lnSpc>
              <a:spcBef>
                <a:spcPts val="80"/>
              </a:spcBef>
            </a:pPr>
            <a:r>
              <a:rPr sz="800" b="1" kern="0" dirty="0">
                <a:solidFill>
                  <a:sysClr val="windowText" lastClr="000000"/>
                </a:solidFill>
                <a:latin typeface="Arial"/>
                <a:cs typeface="Arial"/>
              </a:rPr>
              <a:t>Systems</a:t>
            </a:r>
            <a:r>
              <a:rPr sz="800" b="1" kern="0" spc="135" dirty="0">
                <a:solidFill>
                  <a:sysClr val="windowText" lastClr="000000"/>
                </a:solidFill>
                <a:latin typeface="Arial"/>
                <a:cs typeface="Arial"/>
              </a:rPr>
              <a:t> </a:t>
            </a:r>
            <a:r>
              <a:rPr sz="800" b="1" kern="0" spc="-50" dirty="0">
                <a:solidFill>
                  <a:sysClr val="windowText" lastClr="000000"/>
                </a:solidFill>
                <a:latin typeface="Arial"/>
                <a:cs typeface="Arial"/>
              </a:rPr>
              <a:t>&amp;</a:t>
            </a:r>
            <a:r>
              <a:rPr sz="800" b="1" kern="0" spc="-10" dirty="0">
                <a:solidFill>
                  <a:sysClr val="windowText" lastClr="000000"/>
                </a:solidFill>
                <a:latin typeface="Arial"/>
                <a:cs typeface="Arial"/>
              </a:rPr>
              <a:t> Resources</a:t>
            </a:r>
            <a:endParaRPr sz="800" kern="0">
              <a:solidFill>
                <a:sysClr val="windowText" lastClr="000000"/>
              </a:solidFill>
              <a:latin typeface="Arial"/>
              <a:cs typeface="Arial"/>
            </a:endParaRPr>
          </a:p>
        </p:txBody>
      </p:sp>
      <p:sp>
        <p:nvSpPr>
          <p:cNvPr id="13" name="object 13"/>
          <p:cNvSpPr txBox="1"/>
          <p:nvPr/>
        </p:nvSpPr>
        <p:spPr>
          <a:xfrm>
            <a:off x="1692655" y="6421324"/>
            <a:ext cx="397510" cy="135935"/>
          </a:xfrm>
          <a:prstGeom prst="rect">
            <a:avLst/>
          </a:prstGeom>
        </p:spPr>
        <p:txBody>
          <a:bodyPr vert="horz" wrap="square" lIns="0" tIns="12700" rIns="0" bIns="0" rtlCol="0">
            <a:spAutoFit/>
          </a:bodyPr>
          <a:lstStyle/>
          <a:p>
            <a:pPr marL="12700">
              <a:spcBef>
                <a:spcPts val="100"/>
              </a:spcBef>
            </a:pPr>
            <a:r>
              <a:rPr sz="800" b="1" kern="0" spc="-10" dirty="0">
                <a:solidFill>
                  <a:sysClr val="windowText" lastClr="000000"/>
                </a:solidFill>
                <a:latin typeface="Arial"/>
                <a:cs typeface="Arial"/>
              </a:rPr>
              <a:t>Culture</a:t>
            </a:r>
            <a:endParaRPr sz="800" kern="0">
              <a:solidFill>
                <a:sysClr val="windowText" lastClr="000000"/>
              </a:solidFill>
              <a:latin typeface="Arial"/>
              <a:cs typeface="Arial"/>
            </a:endParaRPr>
          </a:p>
        </p:txBody>
      </p:sp>
      <p:sp>
        <p:nvSpPr>
          <p:cNvPr id="14" name="object 14"/>
          <p:cNvSpPr txBox="1"/>
          <p:nvPr/>
        </p:nvSpPr>
        <p:spPr>
          <a:xfrm>
            <a:off x="2764333" y="1944370"/>
            <a:ext cx="870585" cy="136576"/>
          </a:xfrm>
          <a:prstGeom prst="rect">
            <a:avLst/>
          </a:prstGeom>
        </p:spPr>
        <p:txBody>
          <a:bodyPr vert="horz" wrap="square" lIns="0" tIns="13335" rIns="0" bIns="0" rtlCol="0">
            <a:spAutoFit/>
          </a:bodyPr>
          <a:lstStyle/>
          <a:p>
            <a:pPr marL="12700">
              <a:spcBef>
                <a:spcPts val="105"/>
              </a:spcBef>
            </a:pPr>
            <a:r>
              <a:rPr sz="800" b="1" kern="0" dirty="0">
                <a:solidFill>
                  <a:sysClr val="windowText" lastClr="000000"/>
                </a:solidFill>
                <a:latin typeface="Arial"/>
                <a:cs typeface="Arial"/>
              </a:rPr>
              <a:t>School</a:t>
            </a:r>
            <a:r>
              <a:rPr sz="800" b="1" kern="0" spc="110" dirty="0">
                <a:solidFill>
                  <a:sysClr val="windowText" lastClr="000000"/>
                </a:solidFill>
                <a:latin typeface="Arial"/>
                <a:cs typeface="Arial"/>
              </a:rPr>
              <a:t> </a:t>
            </a:r>
            <a:r>
              <a:rPr sz="800" b="1" kern="0" spc="-10" dirty="0">
                <a:solidFill>
                  <a:sysClr val="windowText" lastClr="000000"/>
                </a:solidFill>
                <a:latin typeface="Arial"/>
                <a:cs typeface="Arial"/>
              </a:rPr>
              <a:t>Priorities</a:t>
            </a:r>
            <a:endParaRPr sz="800" kern="0">
              <a:solidFill>
                <a:sysClr val="windowText" lastClr="000000"/>
              </a:solidFill>
              <a:latin typeface="Arial"/>
              <a:cs typeface="Arial"/>
            </a:endParaRPr>
          </a:p>
        </p:txBody>
      </p:sp>
      <p:sp>
        <p:nvSpPr>
          <p:cNvPr id="15" name="object 15"/>
          <p:cNvSpPr txBox="1"/>
          <p:nvPr/>
        </p:nvSpPr>
        <p:spPr>
          <a:xfrm>
            <a:off x="4039870" y="1743201"/>
            <a:ext cx="4078604" cy="136576"/>
          </a:xfrm>
          <a:prstGeom prst="rect">
            <a:avLst/>
          </a:prstGeom>
        </p:spPr>
        <p:txBody>
          <a:bodyPr vert="horz" wrap="square" lIns="0" tIns="13335" rIns="0" bIns="0" rtlCol="0">
            <a:spAutoFit/>
          </a:bodyPr>
          <a:lstStyle/>
          <a:p>
            <a:pPr marL="12700">
              <a:spcBef>
                <a:spcPts val="105"/>
              </a:spcBef>
            </a:pPr>
            <a:r>
              <a:rPr sz="800" b="1" kern="0" dirty="0">
                <a:solidFill>
                  <a:sysClr val="windowText" lastClr="000000"/>
                </a:solidFill>
                <a:latin typeface="Arial"/>
                <a:cs typeface="Arial"/>
              </a:rPr>
              <a:t>Signature</a:t>
            </a:r>
            <a:r>
              <a:rPr sz="800" b="1" kern="0" spc="130" dirty="0">
                <a:solidFill>
                  <a:sysClr val="windowText" lastClr="000000"/>
                </a:solidFill>
                <a:latin typeface="Arial"/>
                <a:cs typeface="Arial"/>
              </a:rPr>
              <a:t> </a:t>
            </a:r>
            <a:r>
              <a:rPr sz="800" b="1" kern="0" dirty="0">
                <a:solidFill>
                  <a:sysClr val="windowText" lastClr="000000"/>
                </a:solidFill>
                <a:latin typeface="Arial"/>
                <a:cs typeface="Arial"/>
              </a:rPr>
              <a:t>Program:</a:t>
            </a:r>
            <a:r>
              <a:rPr sz="800" b="1" kern="0" spc="140" dirty="0">
                <a:solidFill>
                  <a:sysClr val="windowText" lastClr="000000"/>
                </a:solidFill>
                <a:latin typeface="Arial"/>
                <a:cs typeface="Arial"/>
              </a:rPr>
              <a:t> </a:t>
            </a:r>
            <a:r>
              <a:rPr sz="800" b="1" kern="0" dirty="0">
                <a:solidFill>
                  <a:sysClr val="windowText" lastClr="000000"/>
                </a:solidFill>
                <a:latin typeface="Arial"/>
                <a:cs typeface="Arial"/>
              </a:rPr>
              <a:t>STEM</a:t>
            </a:r>
            <a:r>
              <a:rPr sz="800" b="1" kern="0" spc="125" dirty="0">
                <a:solidFill>
                  <a:sysClr val="windowText" lastClr="000000"/>
                </a:solidFill>
                <a:latin typeface="Arial"/>
                <a:cs typeface="Arial"/>
              </a:rPr>
              <a:t> </a:t>
            </a:r>
            <a:r>
              <a:rPr sz="800" b="1" kern="0" dirty="0">
                <a:solidFill>
                  <a:sysClr val="windowText" lastClr="000000"/>
                </a:solidFill>
                <a:latin typeface="Arial"/>
                <a:cs typeface="Arial"/>
              </a:rPr>
              <a:t>(Science,</a:t>
            </a:r>
            <a:r>
              <a:rPr sz="800" b="1" kern="0" spc="130" dirty="0">
                <a:solidFill>
                  <a:sysClr val="windowText" lastClr="000000"/>
                </a:solidFill>
                <a:latin typeface="Arial"/>
                <a:cs typeface="Arial"/>
              </a:rPr>
              <a:t> </a:t>
            </a:r>
            <a:r>
              <a:rPr sz="800" b="1" kern="0" dirty="0">
                <a:solidFill>
                  <a:sysClr val="windowText" lastClr="000000"/>
                </a:solidFill>
                <a:latin typeface="Arial"/>
                <a:cs typeface="Arial"/>
              </a:rPr>
              <a:t>Technology,</a:t>
            </a:r>
            <a:r>
              <a:rPr sz="800" b="1" kern="0" spc="130" dirty="0">
                <a:solidFill>
                  <a:sysClr val="windowText" lastClr="000000"/>
                </a:solidFill>
                <a:latin typeface="Arial"/>
                <a:cs typeface="Arial"/>
              </a:rPr>
              <a:t> </a:t>
            </a:r>
            <a:r>
              <a:rPr sz="800" b="1" kern="0" dirty="0">
                <a:solidFill>
                  <a:sysClr val="windowText" lastClr="000000"/>
                </a:solidFill>
                <a:latin typeface="Arial"/>
                <a:cs typeface="Arial"/>
              </a:rPr>
              <a:t>Engineering</a:t>
            </a:r>
            <a:r>
              <a:rPr sz="800" b="1" kern="0" spc="135" dirty="0">
                <a:solidFill>
                  <a:sysClr val="windowText" lastClr="000000"/>
                </a:solidFill>
                <a:latin typeface="Arial"/>
                <a:cs typeface="Arial"/>
              </a:rPr>
              <a:t> </a:t>
            </a:r>
            <a:r>
              <a:rPr sz="800" b="1" kern="0" dirty="0">
                <a:solidFill>
                  <a:sysClr val="windowText" lastClr="000000"/>
                </a:solidFill>
                <a:latin typeface="Arial"/>
                <a:cs typeface="Arial"/>
              </a:rPr>
              <a:t>and</a:t>
            </a:r>
            <a:r>
              <a:rPr sz="800" b="1" kern="0" spc="215" dirty="0">
                <a:solidFill>
                  <a:sysClr val="windowText" lastClr="000000"/>
                </a:solidFill>
                <a:latin typeface="Arial"/>
                <a:cs typeface="Arial"/>
              </a:rPr>
              <a:t> </a:t>
            </a:r>
            <a:r>
              <a:rPr sz="800" b="1" kern="0" spc="-10" dirty="0">
                <a:solidFill>
                  <a:sysClr val="windowText" lastClr="000000"/>
                </a:solidFill>
                <a:latin typeface="Arial"/>
                <a:cs typeface="Arial"/>
              </a:rPr>
              <a:t>Mathematics)</a:t>
            </a:r>
            <a:endParaRPr sz="800" kern="0">
              <a:solidFill>
                <a:sysClr val="windowText" lastClr="000000"/>
              </a:solidFill>
              <a:latin typeface="Arial"/>
              <a:cs typeface="Arial"/>
            </a:endParaRPr>
          </a:p>
        </p:txBody>
      </p:sp>
      <p:sp>
        <p:nvSpPr>
          <p:cNvPr id="16" name="object 16"/>
          <p:cNvSpPr txBox="1"/>
          <p:nvPr/>
        </p:nvSpPr>
        <p:spPr>
          <a:xfrm>
            <a:off x="6425566" y="1959610"/>
            <a:ext cx="923925" cy="136576"/>
          </a:xfrm>
          <a:prstGeom prst="rect">
            <a:avLst/>
          </a:prstGeom>
        </p:spPr>
        <p:txBody>
          <a:bodyPr vert="horz" wrap="square" lIns="0" tIns="13335" rIns="0" bIns="0" rtlCol="0">
            <a:spAutoFit/>
          </a:bodyPr>
          <a:lstStyle/>
          <a:p>
            <a:pPr marL="12700">
              <a:spcBef>
                <a:spcPts val="105"/>
              </a:spcBef>
            </a:pPr>
            <a:r>
              <a:rPr sz="800" b="1" kern="0" dirty="0">
                <a:solidFill>
                  <a:sysClr val="windowText" lastClr="000000"/>
                </a:solidFill>
                <a:latin typeface="Arial"/>
                <a:cs typeface="Arial"/>
              </a:rPr>
              <a:t>School</a:t>
            </a:r>
            <a:r>
              <a:rPr sz="800" b="1" kern="0" spc="110" dirty="0">
                <a:solidFill>
                  <a:sysClr val="windowText" lastClr="000000"/>
                </a:solidFill>
                <a:latin typeface="Arial"/>
                <a:cs typeface="Arial"/>
              </a:rPr>
              <a:t> </a:t>
            </a:r>
            <a:r>
              <a:rPr sz="800" b="1" kern="0" spc="-10" dirty="0">
                <a:solidFill>
                  <a:sysClr val="windowText" lastClr="000000"/>
                </a:solidFill>
                <a:latin typeface="Arial"/>
                <a:cs typeface="Arial"/>
              </a:rPr>
              <a:t>Strategies</a:t>
            </a:r>
            <a:endParaRPr sz="800" kern="0">
              <a:solidFill>
                <a:sysClr val="windowText" lastClr="000000"/>
              </a:solidFill>
              <a:latin typeface="Arial"/>
              <a:cs typeface="Arial"/>
            </a:endParaRPr>
          </a:p>
        </p:txBody>
      </p:sp>
      <p:sp>
        <p:nvSpPr>
          <p:cNvPr id="17" name="object 17"/>
          <p:cNvSpPr txBox="1"/>
          <p:nvPr/>
        </p:nvSpPr>
        <p:spPr>
          <a:xfrm>
            <a:off x="9530334" y="1965707"/>
            <a:ext cx="901065" cy="253339"/>
          </a:xfrm>
          <a:prstGeom prst="rect">
            <a:avLst/>
          </a:prstGeom>
        </p:spPr>
        <p:txBody>
          <a:bodyPr vert="horz" wrap="square" lIns="0" tIns="10160" rIns="0" bIns="0" rtlCol="0">
            <a:spAutoFit/>
          </a:bodyPr>
          <a:lstStyle/>
          <a:p>
            <a:pPr marL="218440" marR="5080" indent="-206375">
              <a:lnSpc>
                <a:spcPct val="102499"/>
              </a:lnSpc>
              <a:spcBef>
                <a:spcPts val="80"/>
              </a:spcBef>
            </a:pPr>
            <a:r>
              <a:rPr sz="800" b="1" kern="0" dirty="0">
                <a:solidFill>
                  <a:sysClr val="windowText" lastClr="000000"/>
                </a:solidFill>
                <a:latin typeface="Arial"/>
                <a:cs typeface="Arial"/>
              </a:rPr>
              <a:t>Key</a:t>
            </a:r>
            <a:r>
              <a:rPr sz="800" b="1" kern="0" spc="65" dirty="0">
                <a:solidFill>
                  <a:sysClr val="windowText" lastClr="000000"/>
                </a:solidFill>
                <a:latin typeface="Arial"/>
                <a:cs typeface="Arial"/>
              </a:rPr>
              <a:t> </a:t>
            </a:r>
            <a:r>
              <a:rPr sz="800" b="1" kern="0" spc="-10" dirty="0">
                <a:solidFill>
                  <a:sysClr val="windowText" lastClr="000000"/>
                </a:solidFill>
                <a:latin typeface="Arial"/>
                <a:cs typeface="Arial"/>
              </a:rPr>
              <a:t>Performance Measures</a:t>
            </a:r>
            <a:endParaRPr sz="800" kern="0">
              <a:solidFill>
                <a:sysClr val="windowText" lastClr="000000"/>
              </a:solidFill>
              <a:latin typeface="Arial"/>
              <a:cs typeface="Arial"/>
            </a:endParaRPr>
          </a:p>
        </p:txBody>
      </p:sp>
      <p:pic>
        <p:nvPicPr>
          <p:cNvPr id="18" name="object 18"/>
          <p:cNvPicPr/>
          <p:nvPr/>
        </p:nvPicPr>
        <p:blipFill>
          <a:blip r:embed="rId2" cstate="print"/>
          <a:stretch>
            <a:fillRect/>
          </a:stretch>
        </p:blipFill>
        <p:spPr>
          <a:xfrm>
            <a:off x="1726565" y="2840762"/>
            <a:ext cx="433603" cy="306171"/>
          </a:xfrm>
          <a:prstGeom prst="rect">
            <a:avLst/>
          </a:prstGeom>
        </p:spPr>
      </p:pic>
      <p:pic>
        <p:nvPicPr>
          <p:cNvPr id="19" name="object 19"/>
          <p:cNvPicPr/>
          <p:nvPr/>
        </p:nvPicPr>
        <p:blipFill>
          <a:blip r:embed="rId3" cstate="print"/>
          <a:stretch>
            <a:fillRect/>
          </a:stretch>
        </p:blipFill>
        <p:spPr>
          <a:xfrm>
            <a:off x="1787525" y="6140183"/>
            <a:ext cx="248754" cy="249554"/>
          </a:xfrm>
          <a:prstGeom prst="rect">
            <a:avLst/>
          </a:prstGeom>
        </p:spPr>
      </p:pic>
      <p:pic>
        <p:nvPicPr>
          <p:cNvPr id="20" name="object 20"/>
          <p:cNvPicPr/>
          <p:nvPr/>
        </p:nvPicPr>
        <p:blipFill>
          <a:blip r:embed="rId4" cstate="print"/>
          <a:stretch>
            <a:fillRect/>
          </a:stretch>
        </p:blipFill>
        <p:spPr>
          <a:xfrm>
            <a:off x="1753870" y="4460328"/>
            <a:ext cx="359410" cy="355130"/>
          </a:xfrm>
          <a:prstGeom prst="rect">
            <a:avLst/>
          </a:prstGeom>
        </p:spPr>
      </p:pic>
      <p:pic>
        <p:nvPicPr>
          <p:cNvPr id="21" name="object 21"/>
          <p:cNvPicPr/>
          <p:nvPr/>
        </p:nvPicPr>
        <p:blipFill>
          <a:blip r:embed="rId5" cstate="print"/>
          <a:stretch>
            <a:fillRect/>
          </a:stretch>
        </p:blipFill>
        <p:spPr>
          <a:xfrm>
            <a:off x="1759584" y="5361991"/>
            <a:ext cx="295808" cy="299719"/>
          </a:xfrm>
          <a:prstGeom prst="rect">
            <a:avLst/>
          </a:prstGeom>
        </p:spPr>
      </p:pic>
      <p:sp>
        <p:nvSpPr>
          <p:cNvPr id="22" name="object 22"/>
          <p:cNvSpPr/>
          <p:nvPr/>
        </p:nvSpPr>
        <p:spPr>
          <a:xfrm>
            <a:off x="8806180" y="4323080"/>
            <a:ext cx="576580" cy="257175"/>
          </a:xfrm>
          <a:custGeom>
            <a:avLst/>
            <a:gdLst/>
            <a:ahLst/>
            <a:cxnLst/>
            <a:rect l="l" t="t" r="r" b="b"/>
            <a:pathLst>
              <a:path w="576579" h="257175">
                <a:moveTo>
                  <a:pt x="0" y="64135"/>
                </a:moveTo>
                <a:lnTo>
                  <a:pt x="447675" y="64135"/>
                </a:lnTo>
                <a:lnTo>
                  <a:pt x="447675" y="0"/>
                </a:lnTo>
                <a:lnTo>
                  <a:pt x="576579" y="128270"/>
                </a:lnTo>
                <a:lnTo>
                  <a:pt x="447675" y="257175"/>
                </a:lnTo>
                <a:lnTo>
                  <a:pt x="447675" y="193040"/>
                </a:lnTo>
                <a:lnTo>
                  <a:pt x="0" y="193040"/>
                </a:lnTo>
                <a:lnTo>
                  <a:pt x="0" y="64135"/>
                </a:lnTo>
                <a:close/>
              </a:path>
            </a:pathLst>
          </a:custGeom>
          <a:ln w="25908">
            <a:solidFill>
              <a:srgbClr val="FF7A80"/>
            </a:solidFill>
          </a:ln>
        </p:spPr>
        <p:txBody>
          <a:bodyPr wrap="square" lIns="0" tIns="0" rIns="0" bIns="0" rtlCol="0"/>
          <a:lstStyle/>
          <a:p>
            <a:endParaRPr kern="0">
              <a:solidFill>
                <a:sysClr val="windowText" lastClr="000000"/>
              </a:solidFill>
            </a:endParaRPr>
          </a:p>
        </p:txBody>
      </p:sp>
      <p:sp>
        <p:nvSpPr>
          <p:cNvPr id="23" name="object 23"/>
          <p:cNvSpPr/>
          <p:nvPr/>
        </p:nvSpPr>
        <p:spPr>
          <a:xfrm>
            <a:off x="8788401" y="3054223"/>
            <a:ext cx="575945" cy="257810"/>
          </a:xfrm>
          <a:custGeom>
            <a:avLst/>
            <a:gdLst/>
            <a:ahLst/>
            <a:cxnLst/>
            <a:rect l="l" t="t" r="r" b="b"/>
            <a:pathLst>
              <a:path w="575945" h="257810">
                <a:moveTo>
                  <a:pt x="0" y="64135"/>
                </a:moveTo>
                <a:lnTo>
                  <a:pt x="447040" y="64135"/>
                </a:lnTo>
                <a:lnTo>
                  <a:pt x="447040" y="0"/>
                </a:lnTo>
                <a:lnTo>
                  <a:pt x="575945" y="128904"/>
                </a:lnTo>
                <a:lnTo>
                  <a:pt x="447040" y="257810"/>
                </a:lnTo>
                <a:lnTo>
                  <a:pt x="447040" y="193039"/>
                </a:lnTo>
                <a:lnTo>
                  <a:pt x="0" y="193039"/>
                </a:lnTo>
                <a:lnTo>
                  <a:pt x="0" y="64135"/>
                </a:lnTo>
                <a:close/>
              </a:path>
            </a:pathLst>
          </a:custGeom>
          <a:ln w="25908">
            <a:solidFill>
              <a:srgbClr val="F79446"/>
            </a:solidFill>
          </a:ln>
        </p:spPr>
        <p:txBody>
          <a:bodyPr wrap="square" lIns="0" tIns="0" rIns="0" bIns="0" rtlCol="0"/>
          <a:lstStyle/>
          <a:p>
            <a:endParaRPr kern="0">
              <a:solidFill>
                <a:sysClr val="windowText" lastClr="000000"/>
              </a:solidFill>
            </a:endParaRPr>
          </a:p>
        </p:txBody>
      </p:sp>
      <p:sp>
        <p:nvSpPr>
          <p:cNvPr id="24" name="object 24"/>
          <p:cNvSpPr/>
          <p:nvPr/>
        </p:nvSpPr>
        <p:spPr>
          <a:xfrm>
            <a:off x="8737600" y="6197601"/>
            <a:ext cx="645160" cy="252729"/>
          </a:xfrm>
          <a:custGeom>
            <a:avLst/>
            <a:gdLst/>
            <a:ahLst/>
            <a:cxnLst/>
            <a:rect l="l" t="t" r="r" b="b"/>
            <a:pathLst>
              <a:path w="645159" h="252729">
                <a:moveTo>
                  <a:pt x="0" y="62865"/>
                </a:moveTo>
                <a:lnTo>
                  <a:pt x="518159" y="62865"/>
                </a:lnTo>
                <a:lnTo>
                  <a:pt x="518159" y="0"/>
                </a:lnTo>
                <a:lnTo>
                  <a:pt x="645159" y="126365"/>
                </a:lnTo>
                <a:lnTo>
                  <a:pt x="518159" y="252729"/>
                </a:lnTo>
                <a:lnTo>
                  <a:pt x="518159" y="189229"/>
                </a:lnTo>
                <a:lnTo>
                  <a:pt x="0" y="189229"/>
                </a:lnTo>
                <a:lnTo>
                  <a:pt x="0" y="62865"/>
                </a:lnTo>
                <a:close/>
              </a:path>
            </a:pathLst>
          </a:custGeom>
          <a:ln w="25908">
            <a:solidFill>
              <a:srgbClr val="7D7D7D"/>
            </a:solidFill>
          </a:ln>
        </p:spPr>
        <p:txBody>
          <a:bodyPr wrap="square" lIns="0" tIns="0" rIns="0" bIns="0" rtlCol="0"/>
          <a:lstStyle/>
          <a:p>
            <a:endParaRPr kern="0">
              <a:solidFill>
                <a:sysClr val="windowText" lastClr="000000"/>
              </a:solidFill>
            </a:endParaRPr>
          </a:p>
        </p:txBody>
      </p:sp>
      <p:sp>
        <p:nvSpPr>
          <p:cNvPr id="25" name="object 25"/>
          <p:cNvSpPr/>
          <p:nvPr/>
        </p:nvSpPr>
        <p:spPr>
          <a:xfrm>
            <a:off x="8737600" y="5299710"/>
            <a:ext cx="645160" cy="252729"/>
          </a:xfrm>
          <a:custGeom>
            <a:avLst/>
            <a:gdLst/>
            <a:ahLst/>
            <a:cxnLst/>
            <a:rect l="l" t="t" r="r" b="b"/>
            <a:pathLst>
              <a:path w="645159" h="252729">
                <a:moveTo>
                  <a:pt x="0" y="63499"/>
                </a:moveTo>
                <a:lnTo>
                  <a:pt x="518159" y="63499"/>
                </a:lnTo>
                <a:lnTo>
                  <a:pt x="518159" y="0"/>
                </a:lnTo>
                <a:lnTo>
                  <a:pt x="645159" y="126364"/>
                </a:lnTo>
                <a:lnTo>
                  <a:pt x="518159" y="252729"/>
                </a:lnTo>
                <a:lnTo>
                  <a:pt x="518159" y="189864"/>
                </a:lnTo>
                <a:lnTo>
                  <a:pt x="0" y="189864"/>
                </a:lnTo>
                <a:lnTo>
                  <a:pt x="0" y="63499"/>
                </a:lnTo>
                <a:close/>
              </a:path>
            </a:pathLst>
          </a:custGeom>
          <a:ln w="25908">
            <a:solidFill>
              <a:srgbClr val="528235"/>
            </a:solidFill>
          </a:ln>
        </p:spPr>
        <p:txBody>
          <a:bodyPr wrap="square" lIns="0" tIns="0" rIns="0" bIns="0" rtlCol="0"/>
          <a:lstStyle/>
          <a:p>
            <a:endParaRPr kern="0">
              <a:solidFill>
                <a:sysClr val="windowText" lastClr="000000"/>
              </a:solidFill>
            </a:endParaRPr>
          </a:p>
        </p:txBody>
      </p:sp>
      <p:grpSp>
        <p:nvGrpSpPr>
          <p:cNvPr id="26" name="object 26"/>
          <p:cNvGrpSpPr/>
          <p:nvPr/>
        </p:nvGrpSpPr>
        <p:grpSpPr>
          <a:xfrm>
            <a:off x="2297748" y="5981461"/>
            <a:ext cx="2040255" cy="889635"/>
            <a:chOff x="773747" y="5981460"/>
            <a:chExt cx="2040255" cy="889635"/>
          </a:xfrm>
        </p:grpSpPr>
        <p:sp>
          <p:nvSpPr>
            <p:cNvPr id="27" name="object 27"/>
            <p:cNvSpPr/>
            <p:nvPr/>
          </p:nvSpPr>
          <p:spPr>
            <a:xfrm>
              <a:off x="2158365" y="6418021"/>
              <a:ext cx="642620" cy="252729"/>
            </a:xfrm>
            <a:custGeom>
              <a:avLst/>
              <a:gdLst/>
              <a:ahLst/>
              <a:cxnLst/>
              <a:rect l="l" t="t" r="r" b="b"/>
              <a:pathLst>
                <a:path w="642619" h="252729">
                  <a:moveTo>
                    <a:pt x="0" y="62865"/>
                  </a:moveTo>
                  <a:lnTo>
                    <a:pt x="516255" y="62865"/>
                  </a:lnTo>
                  <a:lnTo>
                    <a:pt x="516255" y="0"/>
                  </a:lnTo>
                  <a:lnTo>
                    <a:pt x="642620" y="126365"/>
                  </a:lnTo>
                  <a:lnTo>
                    <a:pt x="516255" y="252730"/>
                  </a:lnTo>
                  <a:lnTo>
                    <a:pt x="516255" y="189230"/>
                  </a:lnTo>
                  <a:lnTo>
                    <a:pt x="0" y="189230"/>
                  </a:lnTo>
                  <a:lnTo>
                    <a:pt x="0" y="62865"/>
                  </a:lnTo>
                  <a:close/>
                </a:path>
              </a:pathLst>
            </a:custGeom>
            <a:ln w="25908">
              <a:solidFill>
                <a:srgbClr val="7D7D7D"/>
              </a:solidFill>
            </a:ln>
          </p:spPr>
          <p:txBody>
            <a:bodyPr wrap="square" lIns="0" tIns="0" rIns="0" bIns="0" rtlCol="0"/>
            <a:lstStyle/>
            <a:p>
              <a:endParaRPr kern="0">
                <a:solidFill>
                  <a:sysClr val="windowText" lastClr="000000"/>
                </a:solidFill>
              </a:endParaRPr>
            </a:p>
          </p:txBody>
        </p:sp>
        <p:sp>
          <p:nvSpPr>
            <p:cNvPr id="28" name="object 28"/>
            <p:cNvSpPr/>
            <p:nvPr/>
          </p:nvSpPr>
          <p:spPr>
            <a:xfrm>
              <a:off x="786764" y="5994477"/>
              <a:ext cx="1853564" cy="863600"/>
            </a:xfrm>
            <a:custGeom>
              <a:avLst/>
              <a:gdLst/>
              <a:ahLst/>
              <a:cxnLst/>
              <a:rect l="l" t="t" r="r" b="b"/>
              <a:pathLst>
                <a:path w="1853564" h="863600">
                  <a:moveTo>
                    <a:pt x="1853564" y="0"/>
                  </a:moveTo>
                  <a:lnTo>
                    <a:pt x="0" y="0"/>
                  </a:lnTo>
                  <a:lnTo>
                    <a:pt x="0" y="863519"/>
                  </a:lnTo>
                  <a:lnTo>
                    <a:pt x="1853564" y="863519"/>
                  </a:lnTo>
                  <a:lnTo>
                    <a:pt x="1853564" y="0"/>
                  </a:lnTo>
                  <a:close/>
                </a:path>
              </a:pathLst>
            </a:custGeom>
            <a:solidFill>
              <a:srgbClr val="BDBDBD"/>
            </a:solidFill>
          </p:spPr>
          <p:txBody>
            <a:bodyPr wrap="square" lIns="0" tIns="0" rIns="0" bIns="0" rtlCol="0"/>
            <a:lstStyle/>
            <a:p>
              <a:endParaRPr kern="0">
                <a:solidFill>
                  <a:sysClr val="windowText" lastClr="000000"/>
                </a:solidFill>
              </a:endParaRPr>
            </a:p>
          </p:txBody>
        </p:sp>
        <p:sp>
          <p:nvSpPr>
            <p:cNvPr id="29" name="object 29"/>
            <p:cNvSpPr/>
            <p:nvPr/>
          </p:nvSpPr>
          <p:spPr>
            <a:xfrm>
              <a:off x="786764" y="5994477"/>
              <a:ext cx="1853564" cy="863600"/>
            </a:xfrm>
            <a:custGeom>
              <a:avLst/>
              <a:gdLst/>
              <a:ahLst/>
              <a:cxnLst/>
              <a:rect l="l" t="t" r="r" b="b"/>
              <a:pathLst>
                <a:path w="1853564" h="863600">
                  <a:moveTo>
                    <a:pt x="1853564" y="863519"/>
                  </a:moveTo>
                  <a:lnTo>
                    <a:pt x="1853564" y="0"/>
                  </a:lnTo>
                  <a:lnTo>
                    <a:pt x="0" y="0"/>
                  </a:lnTo>
                  <a:lnTo>
                    <a:pt x="0" y="863519"/>
                  </a:lnTo>
                </a:path>
              </a:pathLst>
            </a:custGeom>
            <a:ln w="25908">
              <a:solidFill>
                <a:srgbClr val="7D7D7D"/>
              </a:solidFill>
            </a:ln>
          </p:spPr>
          <p:txBody>
            <a:bodyPr wrap="square" lIns="0" tIns="0" rIns="0" bIns="0" rtlCol="0"/>
            <a:lstStyle/>
            <a:p>
              <a:endParaRPr kern="0">
                <a:solidFill>
                  <a:sysClr val="windowText" lastClr="000000"/>
                </a:solidFill>
              </a:endParaRPr>
            </a:p>
          </p:txBody>
        </p:sp>
      </p:grpSp>
      <p:sp>
        <p:nvSpPr>
          <p:cNvPr id="30" name="object 30"/>
          <p:cNvSpPr txBox="1"/>
          <p:nvPr/>
        </p:nvSpPr>
        <p:spPr>
          <a:xfrm>
            <a:off x="2323719" y="6142432"/>
            <a:ext cx="1828164" cy="594995"/>
          </a:xfrm>
          <a:prstGeom prst="rect">
            <a:avLst/>
          </a:prstGeom>
        </p:spPr>
        <p:txBody>
          <a:bodyPr vert="horz" wrap="square" lIns="0" tIns="17780" rIns="0" bIns="0" rtlCol="0">
            <a:spAutoFit/>
          </a:bodyPr>
          <a:lstStyle/>
          <a:p>
            <a:pPr marL="306705" marR="427355" indent="-230504">
              <a:lnSpc>
                <a:spcPts val="950"/>
              </a:lnSpc>
              <a:spcBef>
                <a:spcPts val="140"/>
              </a:spcBef>
              <a:buFontTx/>
              <a:buAutoNum type="arabicPeriod" startAt="11"/>
              <a:tabLst>
                <a:tab pos="307340" algn="l"/>
              </a:tabLst>
            </a:pPr>
            <a:r>
              <a:rPr sz="800" b="1" kern="0" dirty="0">
                <a:solidFill>
                  <a:sysClr val="windowText" lastClr="000000"/>
                </a:solidFill>
                <a:latin typeface="Arial"/>
                <a:cs typeface="Arial"/>
              </a:rPr>
              <a:t>Inform</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and</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engage</a:t>
            </a:r>
            <a:r>
              <a:rPr sz="800" b="1" kern="0" spc="-10" dirty="0">
                <a:solidFill>
                  <a:sysClr val="windowText" lastClr="000000"/>
                </a:solidFill>
                <a:latin typeface="Arial"/>
                <a:cs typeface="Arial"/>
              </a:rPr>
              <a:t> </a:t>
            </a:r>
            <a:r>
              <a:rPr sz="800" b="1" kern="0" spc="-25" dirty="0">
                <a:solidFill>
                  <a:sysClr val="windowText" lastClr="000000"/>
                </a:solidFill>
                <a:latin typeface="Arial"/>
                <a:cs typeface="Arial"/>
              </a:rPr>
              <a:t>the</a:t>
            </a:r>
            <a:r>
              <a:rPr sz="800" b="1" kern="0" dirty="0">
                <a:solidFill>
                  <a:sysClr val="windowText" lastClr="000000"/>
                </a:solidFill>
                <a:latin typeface="Arial"/>
                <a:cs typeface="Arial"/>
              </a:rPr>
              <a:t> school</a:t>
            </a:r>
            <a:r>
              <a:rPr sz="800" b="1" kern="0" spc="-10" dirty="0">
                <a:solidFill>
                  <a:sysClr val="windowText" lastClr="000000"/>
                </a:solidFill>
                <a:latin typeface="Arial"/>
                <a:cs typeface="Arial"/>
              </a:rPr>
              <a:t> community</a:t>
            </a:r>
            <a:endParaRPr sz="800" kern="0">
              <a:solidFill>
                <a:sysClr val="windowText" lastClr="000000"/>
              </a:solidFill>
              <a:latin typeface="Arial"/>
              <a:cs typeface="Arial"/>
            </a:endParaRPr>
          </a:p>
          <a:p>
            <a:pPr marL="315595" marR="118745" indent="-231775">
              <a:lnSpc>
                <a:spcPct val="105000"/>
              </a:lnSpc>
              <a:spcBef>
                <a:spcPts val="520"/>
              </a:spcBef>
              <a:buFontTx/>
              <a:buAutoNum type="arabicPeriod" startAt="11"/>
              <a:tabLst>
                <a:tab pos="313690" algn="l"/>
              </a:tabLst>
            </a:pPr>
            <a:r>
              <a:rPr sz="800" b="1" kern="0" dirty="0">
                <a:solidFill>
                  <a:sysClr val="windowText" lastClr="000000"/>
                </a:solidFill>
                <a:latin typeface="Arial"/>
                <a:cs typeface="Arial"/>
              </a:rPr>
              <a:t>Develop</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a</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positive,</a:t>
            </a:r>
            <a:r>
              <a:rPr sz="800" b="1" kern="0" spc="10" dirty="0">
                <a:solidFill>
                  <a:sysClr val="windowText" lastClr="000000"/>
                </a:solidFill>
                <a:latin typeface="Arial"/>
                <a:cs typeface="Arial"/>
              </a:rPr>
              <a:t> </a:t>
            </a:r>
            <a:r>
              <a:rPr sz="800" b="1" kern="0" spc="-10" dirty="0">
                <a:solidFill>
                  <a:sysClr val="windowText" lastClr="000000"/>
                </a:solidFill>
                <a:latin typeface="Arial"/>
                <a:cs typeface="Arial"/>
              </a:rPr>
              <a:t>informed </a:t>
            </a:r>
            <a:r>
              <a:rPr sz="800" b="1" kern="0" dirty="0">
                <a:solidFill>
                  <a:sysClr val="windowText" lastClr="000000"/>
                </a:solidFill>
                <a:latin typeface="Arial"/>
                <a:cs typeface="Arial"/>
              </a:rPr>
              <a:t>and</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engaged</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school</a:t>
            </a:r>
            <a:r>
              <a:rPr sz="800" b="1" kern="0" spc="-20" dirty="0">
                <a:solidFill>
                  <a:sysClr val="windowText" lastClr="000000"/>
                </a:solidFill>
                <a:latin typeface="Arial"/>
                <a:cs typeface="Arial"/>
              </a:rPr>
              <a:t> </a:t>
            </a:r>
            <a:r>
              <a:rPr sz="800" b="1" kern="0" spc="-10" dirty="0">
                <a:solidFill>
                  <a:sysClr val="windowText" lastClr="000000"/>
                </a:solidFill>
                <a:latin typeface="Arial"/>
                <a:cs typeface="Arial"/>
              </a:rPr>
              <a:t>culture</a:t>
            </a:r>
            <a:endParaRPr sz="800" kern="0">
              <a:solidFill>
                <a:sysClr val="windowText" lastClr="000000"/>
              </a:solidFill>
              <a:latin typeface="Arial"/>
              <a:cs typeface="Arial"/>
            </a:endParaRPr>
          </a:p>
        </p:txBody>
      </p:sp>
      <p:grpSp>
        <p:nvGrpSpPr>
          <p:cNvPr id="31" name="object 31"/>
          <p:cNvGrpSpPr/>
          <p:nvPr/>
        </p:nvGrpSpPr>
        <p:grpSpPr>
          <a:xfrm>
            <a:off x="2304097" y="3022536"/>
            <a:ext cx="2044064" cy="2049780"/>
            <a:chOff x="780097" y="3022536"/>
            <a:chExt cx="2044064" cy="2049780"/>
          </a:xfrm>
        </p:grpSpPr>
        <p:sp>
          <p:nvSpPr>
            <p:cNvPr id="32" name="object 32"/>
            <p:cNvSpPr/>
            <p:nvPr/>
          </p:nvSpPr>
          <p:spPr>
            <a:xfrm>
              <a:off x="2225674" y="4529073"/>
              <a:ext cx="575945" cy="257810"/>
            </a:xfrm>
            <a:custGeom>
              <a:avLst/>
              <a:gdLst/>
              <a:ahLst/>
              <a:cxnLst/>
              <a:rect l="l" t="t" r="r" b="b"/>
              <a:pathLst>
                <a:path w="575944" h="257810">
                  <a:moveTo>
                    <a:pt x="0" y="64769"/>
                  </a:moveTo>
                  <a:lnTo>
                    <a:pt x="447675" y="64769"/>
                  </a:lnTo>
                  <a:lnTo>
                    <a:pt x="447675" y="0"/>
                  </a:lnTo>
                  <a:lnTo>
                    <a:pt x="575944" y="128905"/>
                  </a:lnTo>
                  <a:lnTo>
                    <a:pt x="447675" y="257809"/>
                  </a:lnTo>
                  <a:lnTo>
                    <a:pt x="447675" y="193675"/>
                  </a:lnTo>
                  <a:lnTo>
                    <a:pt x="0" y="193675"/>
                  </a:lnTo>
                  <a:lnTo>
                    <a:pt x="0" y="64769"/>
                  </a:lnTo>
                  <a:close/>
                </a:path>
              </a:pathLst>
            </a:custGeom>
            <a:ln w="25908">
              <a:solidFill>
                <a:srgbClr val="FF7A80"/>
              </a:solidFill>
            </a:ln>
          </p:spPr>
          <p:txBody>
            <a:bodyPr wrap="square" lIns="0" tIns="0" rIns="0" bIns="0" rtlCol="0"/>
            <a:lstStyle/>
            <a:p>
              <a:endParaRPr kern="0">
                <a:solidFill>
                  <a:sysClr val="windowText" lastClr="000000"/>
                </a:solidFill>
              </a:endParaRPr>
            </a:p>
          </p:txBody>
        </p:sp>
        <p:sp>
          <p:nvSpPr>
            <p:cNvPr id="33" name="object 33"/>
            <p:cNvSpPr/>
            <p:nvPr/>
          </p:nvSpPr>
          <p:spPr>
            <a:xfrm>
              <a:off x="793114" y="4152518"/>
              <a:ext cx="1847214" cy="906780"/>
            </a:xfrm>
            <a:custGeom>
              <a:avLst/>
              <a:gdLst/>
              <a:ahLst/>
              <a:cxnLst/>
              <a:rect l="l" t="t" r="r" b="b"/>
              <a:pathLst>
                <a:path w="1847214" h="906779">
                  <a:moveTo>
                    <a:pt x="0" y="906779"/>
                  </a:moveTo>
                  <a:lnTo>
                    <a:pt x="1847214" y="906779"/>
                  </a:lnTo>
                  <a:lnTo>
                    <a:pt x="1847214" y="0"/>
                  </a:lnTo>
                  <a:lnTo>
                    <a:pt x="0" y="0"/>
                  </a:lnTo>
                  <a:lnTo>
                    <a:pt x="0" y="906779"/>
                  </a:lnTo>
                  <a:close/>
                </a:path>
              </a:pathLst>
            </a:custGeom>
            <a:ln w="25907">
              <a:solidFill>
                <a:srgbClr val="E1A1A1"/>
              </a:solidFill>
            </a:ln>
          </p:spPr>
          <p:txBody>
            <a:bodyPr wrap="square" lIns="0" tIns="0" rIns="0" bIns="0" rtlCol="0"/>
            <a:lstStyle/>
            <a:p>
              <a:endParaRPr kern="0">
                <a:solidFill>
                  <a:sysClr val="windowText" lastClr="000000"/>
                </a:solidFill>
              </a:endParaRPr>
            </a:p>
          </p:txBody>
        </p:sp>
        <p:sp>
          <p:nvSpPr>
            <p:cNvPr id="34" name="object 34"/>
            <p:cNvSpPr/>
            <p:nvPr/>
          </p:nvSpPr>
          <p:spPr>
            <a:xfrm>
              <a:off x="2236470" y="3035553"/>
              <a:ext cx="574675" cy="257810"/>
            </a:xfrm>
            <a:custGeom>
              <a:avLst/>
              <a:gdLst/>
              <a:ahLst/>
              <a:cxnLst/>
              <a:rect l="l" t="t" r="r" b="b"/>
              <a:pathLst>
                <a:path w="574675" h="257810">
                  <a:moveTo>
                    <a:pt x="0" y="64770"/>
                  </a:moveTo>
                  <a:lnTo>
                    <a:pt x="445769" y="64770"/>
                  </a:lnTo>
                  <a:lnTo>
                    <a:pt x="445769" y="0"/>
                  </a:lnTo>
                  <a:lnTo>
                    <a:pt x="574675" y="128905"/>
                  </a:lnTo>
                  <a:lnTo>
                    <a:pt x="445769" y="257810"/>
                  </a:lnTo>
                  <a:lnTo>
                    <a:pt x="445769" y="193675"/>
                  </a:lnTo>
                  <a:lnTo>
                    <a:pt x="0" y="193675"/>
                  </a:lnTo>
                  <a:lnTo>
                    <a:pt x="0" y="64770"/>
                  </a:lnTo>
                  <a:close/>
                </a:path>
              </a:pathLst>
            </a:custGeom>
            <a:ln w="25908">
              <a:solidFill>
                <a:srgbClr val="F79446"/>
              </a:solidFill>
            </a:ln>
          </p:spPr>
          <p:txBody>
            <a:bodyPr wrap="square" lIns="0" tIns="0" rIns="0" bIns="0" rtlCol="0"/>
            <a:lstStyle/>
            <a:p>
              <a:endParaRPr kern="0">
                <a:solidFill>
                  <a:sysClr val="windowText" lastClr="000000"/>
                </a:solidFill>
              </a:endParaRPr>
            </a:p>
          </p:txBody>
        </p:sp>
      </p:grpSp>
      <p:sp>
        <p:nvSpPr>
          <p:cNvPr id="35" name="object 35"/>
          <p:cNvSpPr txBox="1"/>
          <p:nvPr/>
        </p:nvSpPr>
        <p:spPr>
          <a:xfrm>
            <a:off x="2318004" y="4151503"/>
            <a:ext cx="1821814" cy="916940"/>
          </a:xfrm>
          <a:prstGeom prst="rect">
            <a:avLst/>
          </a:prstGeom>
          <a:solidFill>
            <a:srgbClr val="FFD3D3"/>
          </a:solidFill>
        </p:spPr>
        <p:txBody>
          <a:bodyPr vert="horz" wrap="square" lIns="0" tIns="9525" rIns="0" bIns="0" rtlCol="0">
            <a:spAutoFit/>
          </a:bodyPr>
          <a:lstStyle/>
          <a:p>
            <a:pPr marL="318770" marR="127635" indent="-230504">
              <a:lnSpc>
                <a:spcPct val="99400"/>
              </a:lnSpc>
              <a:spcBef>
                <a:spcPts val="75"/>
              </a:spcBef>
              <a:buFontTx/>
              <a:buAutoNum type="arabicPeriod" startAt="6"/>
              <a:tabLst>
                <a:tab pos="318135" algn="l"/>
                <a:tab pos="319405" algn="l"/>
              </a:tabLst>
            </a:pPr>
            <a:r>
              <a:rPr sz="800" b="1" kern="0" dirty="0">
                <a:solidFill>
                  <a:sysClr val="windowText" lastClr="000000"/>
                </a:solidFill>
                <a:latin typeface="Arial"/>
                <a:cs typeface="Arial"/>
              </a:rPr>
              <a:t>Improve</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the</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recruitment</a:t>
            </a:r>
            <a:r>
              <a:rPr sz="800" b="1" kern="0" spc="-15" dirty="0">
                <a:solidFill>
                  <a:sysClr val="windowText" lastClr="000000"/>
                </a:solidFill>
                <a:latin typeface="Arial"/>
                <a:cs typeface="Arial"/>
              </a:rPr>
              <a:t> </a:t>
            </a:r>
            <a:r>
              <a:rPr sz="800" b="1" kern="0" spc="-25" dirty="0">
                <a:solidFill>
                  <a:sysClr val="windowText" lastClr="000000"/>
                </a:solidFill>
                <a:latin typeface="Arial"/>
                <a:cs typeface="Arial"/>
              </a:rPr>
              <a:t>and</a:t>
            </a:r>
            <a:r>
              <a:rPr sz="800" b="1" kern="0" dirty="0">
                <a:solidFill>
                  <a:sysClr val="windowText" lastClr="000000"/>
                </a:solidFill>
                <a:latin typeface="Arial"/>
                <a:cs typeface="Arial"/>
              </a:rPr>
              <a:t> retention</a:t>
            </a:r>
            <a:r>
              <a:rPr sz="800" b="1" kern="0" spc="-5" dirty="0">
                <a:solidFill>
                  <a:sysClr val="windowText" lastClr="000000"/>
                </a:solidFill>
                <a:latin typeface="Arial"/>
                <a:cs typeface="Arial"/>
              </a:rPr>
              <a:t> </a:t>
            </a:r>
            <a:r>
              <a:rPr sz="800" b="1" kern="0" dirty="0">
                <a:solidFill>
                  <a:sysClr val="windowText" lastClr="000000"/>
                </a:solidFill>
                <a:latin typeface="Arial"/>
                <a:cs typeface="Arial"/>
              </a:rPr>
              <a:t>of</a:t>
            </a:r>
            <a:r>
              <a:rPr sz="800" b="1" kern="0" spc="10" dirty="0">
                <a:solidFill>
                  <a:sysClr val="windowText" lastClr="000000"/>
                </a:solidFill>
                <a:latin typeface="Arial"/>
                <a:cs typeface="Arial"/>
              </a:rPr>
              <a:t> </a:t>
            </a:r>
            <a:r>
              <a:rPr sz="800" b="1" kern="0" spc="-10" dirty="0">
                <a:solidFill>
                  <a:sysClr val="windowText" lastClr="000000"/>
                </a:solidFill>
                <a:latin typeface="Arial"/>
                <a:cs typeface="Arial"/>
              </a:rPr>
              <a:t>high-quality teachers</a:t>
            </a:r>
            <a:endParaRPr sz="800" kern="0">
              <a:solidFill>
                <a:sysClr val="windowText" lastClr="000000"/>
              </a:solidFill>
              <a:latin typeface="Arial"/>
              <a:cs typeface="Arial"/>
            </a:endParaRPr>
          </a:p>
          <a:p>
            <a:pPr marL="318770" indent="-231140">
              <a:spcBef>
                <a:spcPts val="600"/>
              </a:spcBef>
              <a:buFontTx/>
              <a:buAutoNum type="arabicPeriod" startAt="6"/>
              <a:tabLst>
                <a:tab pos="318135" algn="l"/>
                <a:tab pos="319405" algn="l"/>
              </a:tabLst>
            </a:pPr>
            <a:r>
              <a:rPr sz="800" b="1" kern="0" dirty="0">
                <a:solidFill>
                  <a:sysClr val="windowText" lastClr="000000"/>
                </a:solidFill>
                <a:latin typeface="Arial"/>
                <a:cs typeface="Arial"/>
              </a:rPr>
              <a:t>Build</a:t>
            </a:r>
            <a:r>
              <a:rPr sz="800" b="1" kern="0" spc="-30" dirty="0">
                <a:solidFill>
                  <a:sysClr val="windowText" lastClr="000000"/>
                </a:solidFill>
                <a:latin typeface="Arial"/>
                <a:cs typeface="Arial"/>
              </a:rPr>
              <a:t> </a:t>
            </a:r>
            <a:r>
              <a:rPr sz="800" b="1" kern="0" dirty="0">
                <a:solidFill>
                  <a:sysClr val="windowText" lastClr="000000"/>
                </a:solidFill>
                <a:latin typeface="Arial"/>
                <a:cs typeface="Arial"/>
              </a:rPr>
              <a:t>Teacher</a:t>
            </a:r>
            <a:r>
              <a:rPr sz="800" b="1" kern="0" spc="-15" dirty="0">
                <a:solidFill>
                  <a:sysClr val="windowText" lastClr="000000"/>
                </a:solidFill>
                <a:latin typeface="Arial"/>
                <a:cs typeface="Arial"/>
              </a:rPr>
              <a:t> </a:t>
            </a:r>
            <a:r>
              <a:rPr sz="800" b="1" kern="0" spc="-10" dirty="0">
                <a:solidFill>
                  <a:sysClr val="windowText" lastClr="000000"/>
                </a:solidFill>
                <a:latin typeface="Arial"/>
                <a:cs typeface="Arial"/>
              </a:rPr>
              <a:t>Capacity</a:t>
            </a:r>
            <a:endParaRPr sz="800" kern="0">
              <a:solidFill>
                <a:sysClr val="windowText" lastClr="000000"/>
              </a:solidFill>
              <a:latin typeface="Arial"/>
              <a:cs typeface="Arial"/>
            </a:endParaRPr>
          </a:p>
          <a:p>
            <a:pPr marL="318770" marR="194310" indent="-230504">
              <a:spcBef>
                <a:spcPts val="600"/>
              </a:spcBef>
              <a:buFontTx/>
              <a:buAutoNum type="arabicPeriod" startAt="6"/>
              <a:tabLst>
                <a:tab pos="318135" algn="l"/>
                <a:tab pos="319405" algn="l"/>
              </a:tabLst>
            </a:pPr>
            <a:r>
              <a:rPr sz="800" b="1" kern="0" dirty="0">
                <a:solidFill>
                  <a:sysClr val="windowText" lastClr="000000"/>
                </a:solidFill>
                <a:latin typeface="Arial"/>
                <a:cs typeface="Arial"/>
              </a:rPr>
              <a:t>Expand</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school</a:t>
            </a:r>
            <a:r>
              <a:rPr sz="800" b="1" kern="0" spc="-15" dirty="0">
                <a:solidFill>
                  <a:sysClr val="windowText" lastClr="000000"/>
                </a:solidFill>
                <a:latin typeface="Arial"/>
                <a:cs typeface="Arial"/>
              </a:rPr>
              <a:t> </a:t>
            </a:r>
            <a:r>
              <a:rPr sz="800" b="1" kern="0" spc="-10" dirty="0">
                <a:solidFill>
                  <a:sysClr val="windowText" lastClr="000000"/>
                </a:solidFill>
                <a:latin typeface="Arial"/>
                <a:cs typeface="Arial"/>
              </a:rPr>
              <a:t>leadership development</a:t>
            </a:r>
            <a:r>
              <a:rPr sz="800" b="1" kern="0" spc="30" dirty="0">
                <a:solidFill>
                  <a:sysClr val="windowText" lastClr="000000"/>
                </a:solidFill>
                <a:latin typeface="Arial"/>
                <a:cs typeface="Arial"/>
              </a:rPr>
              <a:t> </a:t>
            </a:r>
            <a:r>
              <a:rPr sz="800" b="1" kern="0" spc="-10" dirty="0">
                <a:solidFill>
                  <a:sysClr val="windowText" lastClr="000000"/>
                </a:solidFill>
                <a:latin typeface="Arial"/>
                <a:cs typeface="Arial"/>
              </a:rPr>
              <a:t>opportunities</a:t>
            </a:r>
            <a:endParaRPr sz="800" kern="0">
              <a:solidFill>
                <a:sysClr val="windowText" lastClr="000000"/>
              </a:solidFill>
              <a:latin typeface="Arial"/>
              <a:cs typeface="Arial"/>
            </a:endParaRPr>
          </a:p>
        </p:txBody>
      </p:sp>
      <p:sp>
        <p:nvSpPr>
          <p:cNvPr id="36" name="object 36"/>
          <p:cNvSpPr/>
          <p:nvPr/>
        </p:nvSpPr>
        <p:spPr>
          <a:xfrm>
            <a:off x="2305050" y="2125598"/>
            <a:ext cx="1847214" cy="1998980"/>
          </a:xfrm>
          <a:custGeom>
            <a:avLst/>
            <a:gdLst/>
            <a:ahLst/>
            <a:cxnLst/>
            <a:rect l="l" t="t" r="r" b="b"/>
            <a:pathLst>
              <a:path w="1847214" h="1998979">
                <a:moveTo>
                  <a:pt x="0" y="1998980"/>
                </a:moveTo>
                <a:lnTo>
                  <a:pt x="1847214" y="1998980"/>
                </a:lnTo>
                <a:lnTo>
                  <a:pt x="1847214" y="0"/>
                </a:lnTo>
                <a:lnTo>
                  <a:pt x="0" y="0"/>
                </a:lnTo>
                <a:lnTo>
                  <a:pt x="0" y="1998980"/>
                </a:lnTo>
                <a:close/>
              </a:path>
            </a:pathLst>
          </a:custGeom>
          <a:ln w="25908">
            <a:solidFill>
              <a:srgbClr val="FFC000"/>
            </a:solidFill>
          </a:ln>
        </p:spPr>
        <p:txBody>
          <a:bodyPr wrap="square" lIns="0" tIns="0" rIns="0" bIns="0" rtlCol="0"/>
          <a:lstStyle/>
          <a:p>
            <a:endParaRPr kern="0">
              <a:solidFill>
                <a:sysClr val="windowText" lastClr="000000"/>
              </a:solidFill>
            </a:endParaRPr>
          </a:p>
        </p:txBody>
      </p:sp>
      <p:sp>
        <p:nvSpPr>
          <p:cNvPr id="37" name="object 37"/>
          <p:cNvSpPr txBox="1"/>
          <p:nvPr/>
        </p:nvSpPr>
        <p:spPr>
          <a:xfrm>
            <a:off x="2318004" y="2138552"/>
            <a:ext cx="1821814" cy="1987550"/>
          </a:xfrm>
          <a:prstGeom prst="rect">
            <a:avLst/>
          </a:prstGeom>
          <a:solidFill>
            <a:srgbClr val="FFE989"/>
          </a:solidFill>
        </p:spPr>
        <p:txBody>
          <a:bodyPr vert="horz" wrap="square" lIns="0" tIns="21590" rIns="0" bIns="0" rtlCol="0">
            <a:spAutoFit/>
          </a:bodyPr>
          <a:lstStyle/>
          <a:p>
            <a:pPr marL="306070" indent="-229235">
              <a:spcBef>
                <a:spcPts val="170"/>
              </a:spcBef>
              <a:buFontTx/>
              <a:buAutoNum type="arabicPeriod"/>
              <a:tabLst>
                <a:tab pos="306070" algn="l"/>
                <a:tab pos="306705" algn="l"/>
              </a:tabLst>
            </a:pPr>
            <a:r>
              <a:rPr sz="800" b="1" kern="0" dirty="0">
                <a:solidFill>
                  <a:sysClr val="windowText" lastClr="000000"/>
                </a:solidFill>
                <a:latin typeface="Arial"/>
                <a:cs typeface="Arial"/>
              </a:rPr>
              <a:t>Establish</a:t>
            </a:r>
            <a:r>
              <a:rPr sz="800" b="1" kern="0" spc="-45" dirty="0">
                <a:solidFill>
                  <a:sysClr val="windowText" lastClr="000000"/>
                </a:solidFill>
                <a:latin typeface="Arial"/>
                <a:cs typeface="Arial"/>
              </a:rPr>
              <a:t> </a:t>
            </a:r>
            <a:r>
              <a:rPr sz="800" b="1" kern="0" dirty="0">
                <a:solidFill>
                  <a:sysClr val="windowText" lastClr="000000"/>
                </a:solidFill>
                <a:latin typeface="Arial"/>
                <a:cs typeface="Arial"/>
              </a:rPr>
              <a:t>foundational</a:t>
            </a:r>
            <a:r>
              <a:rPr sz="800" b="1" kern="0" spc="-45" dirty="0">
                <a:solidFill>
                  <a:sysClr val="windowText" lastClr="000000"/>
                </a:solidFill>
                <a:latin typeface="Arial"/>
                <a:cs typeface="Arial"/>
              </a:rPr>
              <a:t> </a:t>
            </a:r>
            <a:r>
              <a:rPr sz="800" b="1" kern="0" spc="-20" dirty="0">
                <a:solidFill>
                  <a:sysClr val="windowText" lastClr="000000"/>
                </a:solidFill>
                <a:latin typeface="Arial"/>
                <a:cs typeface="Arial"/>
              </a:rPr>
              <a:t>core</a:t>
            </a:r>
            <a:endParaRPr sz="800" kern="0">
              <a:solidFill>
                <a:sysClr val="windowText" lastClr="000000"/>
              </a:solidFill>
              <a:latin typeface="Arial"/>
              <a:cs typeface="Arial"/>
            </a:endParaRPr>
          </a:p>
          <a:p>
            <a:pPr marL="306070">
              <a:spcBef>
                <a:spcPts val="5"/>
              </a:spcBef>
            </a:pPr>
            <a:r>
              <a:rPr sz="800" b="1" kern="0" dirty="0">
                <a:solidFill>
                  <a:sysClr val="windowText" lastClr="000000"/>
                </a:solidFill>
                <a:latin typeface="Arial"/>
                <a:cs typeface="Arial"/>
              </a:rPr>
              <a:t>content</a:t>
            </a:r>
            <a:r>
              <a:rPr sz="800" b="1" kern="0" spc="-25" dirty="0">
                <a:solidFill>
                  <a:sysClr val="windowText" lastClr="000000"/>
                </a:solidFill>
                <a:latin typeface="Arial"/>
                <a:cs typeface="Arial"/>
              </a:rPr>
              <a:t> </a:t>
            </a:r>
            <a:r>
              <a:rPr sz="800" b="1" kern="0" spc="-10" dirty="0">
                <a:solidFill>
                  <a:sysClr val="windowText" lastClr="000000"/>
                </a:solidFill>
                <a:latin typeface="Arial"/>
                <a:cs typeface="Arial"/>
              </a:rPr>
              <a:t>knowledge</a:t>
            </a:r>
            <a:endParaRPr sz="800" kern="0">
              <a:solidFill>
                <a:sysClr val="windowText" lastClr="000000"/>
              </a:solidFill>
              <a:latin typeface="Arial"/>
              <a:cs typeface="Arial"/>
            </a:endParaRPr>
          </a:p>
          <a:p>
            <a:pPr marL="306070" marR="149225" indent="-228600">
              <a:spcBef>
                <a:spcPts val="585"/>
              </a:spcBef>
              <a:buFontTx/>
              <a:buAutoNum type="arabicPeriod" startAt="2"/>
              <a:tabLst>
                <a:tab pos="306070" algn="l"/>
                <a:tab pos="306705" algn="l"/>
              </a:tabLst>
            </a:pPr>
            <a:r>
              <a:rPr sz="800" b="1" kern="0" dirty="0">
                <a:solidFill>
                  <a:sysClr val="windowText" lastClr="000000"/>
                </a:solidFill>
                <a:latin typeface="Arial"/>
                <a:cs typeface="Arial"/>
              </a:rPr>
              <a:t>Provide</a:t>
            </a:r>
            <a:r>
              <a:rPr sz="800" b="1" kern="0" spc="-30" dirty="0">
                <a:solidFill>
                  <a:sysClr val="windowText" lastClr="000000"/>
                </a:solidFill>
                <a:latin typeface="Arial"/>
                <a:cs typeface="Arial"/>
              </a:rPr>
              <a:t> </a:t>
            </a:r>
            <a:r>
              <a:rPr sz="800" b="1" kern="0" dirty="0">
                <a:solidFill>
                  <a:sysClr val="windowText" lastClr="000000"/>
                </a:solidFill>
                <a:latin typeface="Arial"/>
                <a:cs typeface="Arial"/>
              </a:rPr>
              <a:t>remediation</a:t>
            </a:r>
            <a:r>
              <a:rPr sz="800" b="1" kern="0" spc="-35" dirty="0">
                <a:solidFill>
                  <a:sysClr val="windowText" lastClr="000000"/>
                </a:solidFill>
                <a:latin typeface="Arial"/>
                <a:cs typeface="Arial"/>
              </a:rPr>
              <a:t> </a:t>
            </a:r>
            <a:r>
              <a:rPr sz="800" b="1" kern="0" spc="-25" dirty="0">
                <a:solidFill>
                  <a:sysClr val="windowText" lastClr="000000"/>
                </a:solidFill>
                <a:latin typeface="Arial"/>
                <a:cs typeface="Arial"/>
              </a:rPr>
              <a:t>and</a:t>
            </a:r>
            <a:r>
              <a:rPr sz="800" b="1" kern="0" dirty="0">
                <a:solidFill>
                  <a:sysClr val="windowText" lastClr="000000"/>
                </a:solidFill>
                <a:latin typeface="Arial"/>
                <a:cs typeface="Arial"/>
              </a:rPr>
              <a:t> acceleration</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as</a:t>
            </a:r>
            <a:r>
              <a:rPr sz="800" b="1" kern="0" spc="-35" dirty="0">
                <a:solidFill>
                  <a:sysClr val="windowText" lastClr="000000"/>
                </a:solidFill>
                <a:latin typeface="Arial"/>
                <a:cs typeface="Arial"/>
              </a:rPr>
              <a:t> </a:t>
            </a:r>
            <a:r>
              <a:rPr sz="800" b="1" kern="0" dirty="0">
                <a:solidFill>
                  <a:sysClr val="windowText" lastClr="000000"/>
                </a:solidFill>
                <a:latin typeface="Arial"/>
                <a:cs typeface="Arial"/>
              </a:rPr>
              <a:t>indicated</a:t>
            </a:r>
            <a:r>
              <a:rPr sz="800" b="1" kern="0" spc="-30" dirty="0">
                <a:solidFill>
                  <a:sysClr val="windowText" lastClr="000000"/>
                </a:solidFill>
                <a:latin typeface="Arial"/>
                <a:cs typeface="Arial"/>
              </a:rPr>
              <a:t> </a:t>
            </a:r>
            <a:r>
              <a:rPr sz="800" b="1" kern="0" spc="-25" dirty="0">
                <a:solidFill>
                  <a:sysClr val="windowText" lastClr="000000"/>
                </a:solidFill>
                <a:latin typeface="Arial"/>
                <a:cs typeface="Arial"/>
              </a:rPr>
              <a:t>by</a:t>
            </a:r>
            <a:r>
              <a:rPr sz="800" b="1" kern="0" spc="-20" dirty="0">
                <a:solidFill>
                  <a:sysClr val="windowText" lastClr="000000"/>
                </a:solidFill>
                <a:latin typeface="Arial"/>
                <a:cs typeface="Arial"/>
              </a:rPr>
              <a:t> data</a:t>
            </a:r>
            <a:endParaRPr sz="800" kern="0">
              <a:solidFill>
                <a:sysClr val="windowText" lastClr="000000"/>
              </a:solidFill>
              <a:latin typeface="Arial"/>
              <a:cs typeface="Arial"/>
            </a:endParaRPr>
          </a:p>
          <a:p>
            <a:pPr marL="306070" marR="241300" indent="-228600">
              <a:lnSpc>
                <a:spcPct val="99600"/>
              </a:lnSpc>
              <a:spcBef>
                <a:spcPts val="605"/>
              </a:spcBef>
              <a:buFontTx/>
              <a:buAutoNum type="arabicPeriod" startAt="2"/>
              <a:tabLst>
                <a:tab pos="306070" algn="l"/>
                <a:tab pos="306705" algn="l"/>
              </a:tabLst>
            </a:pPr>
            <a:r>
              <a:rPr sz="800" b="1" kern="0" dirty="0">
                <a:solidFill>
                  <a:sysClr val="windowText" lastClr="000000"/>
                </a:solidFill>
                <a:latin typeface="Arial"/>
                <a:cs typeface="Arial"/>
              </a:rPr>
              <a:t>Implement</a:t>
            </a:r>
            <a:r>
              <a:rPr sz="800" b="1" kern="0" spc="-50" dirty="0">
                <a:solidFill>
                  <a:sysClr val="windowText" lastClr="000000"/>
                </a:solidFill>
                <a:latin typeface="Arial"/>
                <a:cs typeface="Arial"/>
              </a:rPr>
              <a:t> </a:t>
            </a:r>
            <a:r>
              <a:rPr sz="800" b="1" kern="0" spc="-10" dirty="0">
                <a:solidFill>
                  <a:sysClr val="windowText" lastClr="000000"/>
                </a:solidFill>
                <a:latin typeface="Arial"/>
                <a:cs typeface="Arial"/>
              </a:rPr>
              <a:t>Science, </a:t>
            </a:r>
            <a:r>
              <a:rPr sz="800" b="1" kern="0" dirty="0">
                <a:solidFill>
                  <a:sysClr val="windowText" lastClr="000000"/>
                </a:solidFill>
                <a:latin typeface="Arial"/>
                <a:cs typeface="Arial"/>
              </a:rPr>
              <a:t>Technology,</a:t>
            </a:r>
            <a:r>
              <a:rPr sz="800" b="1" kern="0" spc="-45" dirty="0">
                <a:solidFill>
                  <a:sysClr val="windowText" lastClr="000000"/>
                </a:solidFill>
                <a:latin typeface="Arial"/>
                <a:cs typeface="Arial"/>
              </a:rPr>
              <a:t> </a:t>
            </a:r>
            <a:r>
              <a:rPr sz="800" b="1" kern="0" spc="-10" dirty="0">
                <a:solidFill>
                  <a:sysClr val="windowText" lastClr="000000"/>
                </a:solidFill>
                <a:latin typeface="Arial"/>
                <a:cs typeface="Arial"/>
              </a:rPr>
              <a:t>Engineering, </a:t>
            </a:r>
            <a:r>
              <a:rPr sz="800" b="1" kern="0" dirty="0">
                <a:solidFill>
                  <a:sysClr val="windowText" lastClr="000000"/>
                </a:solidFill>
                <a:latin typeface="Arial"/>
                <a:cs typeface="Arial"/>
              </a:rPr>
              <a:t>and</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Math</a:t>
            </a:r>
            <a:r>
              <a:rPr sz="800" b="1" kern="0" spc="-20" dirty="0">
                <a:solidFill>
                  <a:sysClr val="windowText" lastClr="000000"/>
                </a:solidFill>
                <a:latin typeface="Arial"/>
                <a:cs typeface="Arial"/>
              </a:rPr>
              <a:t> </a:t>
            </a:r>
            <a:r>
              <a:rPr sz="800" b="1" kern="0" dirty="0">
                <a:solidFill>
                  <a:sysClr val="windowText" lastClr="000000"/>
                </a:solidFill>
                <a:latin typeface="Arial"/>
                <a:cs typeface="Arial"/>
              </a:rPr>
              <a:t>(STEM)</a:t>
            </a:r>
            <a:r>
              <a:rPr sz="800" b="1" kern="0" spc="-20" dirty="0">
                <a:solidFill>
                  <a:sysClr val="windowText" lastClr="000000"/>
                </a:solidFill>
                <a:latin typeface="Arial"/>
                <a:cs typeface="Arial"/>
              </a:rPr>
              <a:t> </a:t>
            </a:r>
            <a:r>
              <a:rPr sz="800" b="1" kern="0" spc="-10" dirty="0">
                <a:solidFill>
                  <a:sysClr val="windowText" lastClr="000000"/>
                </a:solidFill>
                <a:latin typeface="Arial"/>
                <a:cs typeface="Arial"/>
              </a:rPr>
              <a:t>program model</a:t>
            </a:r>
            <a:endParaRPr sz="800" kern="0">
              <a:solidFill>
                <a:sysClr val="windowText" lastClr="000000"/>
              </a:solidFill>
              <a:latin typeface="Arial"/>
              <a:cs typeface="Arial"/>
            </a:endParaRPr>
          </a:p>
          <a:p>
            <a:pPr marL="306070" marR="159385" indent="-228600">
              <a:spcBef>
                <a:spcPts val="600"/>
              </a:spcBef>
              <a:buFontTx/>
              <a:buAutoNum type="arabicPeriod" startAt="2"/>
              <a:tabLst>
                <a:tab pos="306070" algn="l"/>
                <a:tab pos="306705" algn="l"/>
              </a:tabLst>
            </a:pPr>
            <a:r>
              <a:rPr sz="800" b="1" kern="0" dirty="0">
                <a:solidFill>
                  <a:sysClr val="windowText" lastClr="000000"/>
                </a:solidFill>
                <a:latin typeface="Arial"/>
                <a:cs typeface="Arial"/>
              </a:rPr>
              <a:t>Prepare</a:t>
            </a:r>
            <a:r>
              <a:rPr sz="800" b="1" kern="0" spc="-20" dirty="0">
                <a:solidFill>
                  <a:sysClr val="windowText" lastClr="000000"/>
                </a:solidFill>
                <a:latin typeface="Arial"/>
                <a:cs typeface="Arial"/>
              </a:rPr>
              <a:t> </a:t>
            </a:r>
            <a:r>
              <a:rPr sz="800" b="1" kern="0" dirty="0">
                <a:solidFill>
                  <a:sysClr val="windowText" lastClr="000000"/>
                </a:solidFill>
                <a:latin typeface="Arial"/>
                <a:cs typeface="Arial"/>
              </a:rPr>
              <a:t>all</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students</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to</a:t>
            </a:r>
            <a:r>
              <a:rPr sz="800" b="1" kern="0" spc="-20" dirty="0">
                <a:solidFill>
                  <a:sysClr val="windowText" lastClr="000000"/>
                </a:solidFill>
                <a:latin typeface="Arial"/>
                <a:cs typeface="Arial"/>
              </a:rPr>
              <a:t> have </a:t>
            </a:r>
            <a:r>
              <a:rPr sz="800" b="1" kern="0" dirty="0">
                <a:solidFill>
                  <a:sysClr val="windowText" lastClr="000000"/>
                </a:solidFill>
                <a:latin typeface="Arial"/>
                <a:cs typeface="Arial"/>
              </a:rPr>
              <a:t>essential</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life </a:t>
            </a:r>
            <a:r>
              <a:rPr sz="800" b="1" kern="0" spc="-10" dirty="0">
                <a:solidFill>
                  <a:sysClr val="windowText" lastClr="000000"/>
                </a:solidFill>
                <a:latin typeface="Arial"/>
                <a:cs typeface="Arial"/>
              </a:rPr>
              <a:t>skills</a:t>
            </a:r>
            <a:endParaRPr sz="800" kern="0">
              <a:solidFill>
                <a:sysClr val="windowText" lastClr="000000"/>
              </a:solidFill>
              <a:latin typeface="Arial"/>
              <a:cs typeface="Arial"/>
            </a:endParaRPr>
          </a:p>
          <a:p>
            <a:pPr marL="306070" marR="86360" indent="-228600">
              <a:lnSpc>
                <a:spcPct val="103800"/>
              </a:lnSpc>
              <a:spcBef>
                <a:spcPts val="565"/>
              </a:spcBef>
              <a:buFontTx/>
              <a:buAutoNum type="arabicPeriod" startAt="2"/>
              <a:tabLst>
                <a:tab pos="306070" algn="l"/>
                <a:tab pos="306705" algn="l"/>
              </a:tabLst>
            </a:pPr>
            <a:r>
              <a:rPr sz="800" b="1" kern="0" dirty="0">
                <a:solidFill>
                  <a:sysClr val="windowText" lastClr="000000"/>
                </a:solidFill>
                <a:latin typeface="Arial"/>
                <a:cs typeface="Arial"/>
              </a:rPr>
              <a:t>Enhance</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college</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and</a:t>
            </a:r>
            <a:r>
              <a:rPr sz="800" b="1" kern="0" spc="-5" dirty="0">
                <a:solidFill>
                  <a:sysClr val="windowText" lastClr="000000"/>
                </a:solidFill>
                <a:latin typeface="Arial"/>
                <a:cs typeface="Arial"/>
              </a:rPr>
              <a:t> </a:t>
            </a:r>
            <a:r>
              <a:rPr sz="800" b="1" kern="0" spc="-10" dirty="0">
                <a:solidFill>
                  <a:sysClr val="windowText" lastClr="000000"/>
                </a:solidFill>
                <a:latin typeface="Arial"/>
                <a:cs typeface="Arial"/>
              </a:rPr>
              <a:t>career </a:t>
            </a:r>
            <a:r>
              <a:rPr sz="800" b="1" kern="0" dirty="0">
                <a:solidFill>
                  <a:sysClr val="windowText" lastClr="000000"/>
                </a:solidFill>
                <a:latin typeface="Arial"/>
                <a:cs typeface="Arial"/>
              </a:rPr>
              <a:t>awareness</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and</a:t>
            </a:r>
            <a:r>
              <a:rPr sz="800" b="1" kern="0" spc="-45" dirty="0">
                <a:solidFill>
                  <a:sysClr val="windowText" lastClr="000000"/>
                </a:solidFill>
                <a:latin typeface="Arial"/>
                <a:cs typeface="Arial"/>
              </a:rPr>
              <a:t> </a:t>
            </a:r>
            <a:r>
              <a:rPr sz="800" b="1" kern="0" spc="-10" dirty="0">
                <a:solidFill>
                  <a:sysClr val="windowText" lastClr="000000"/>
                </a:solidFill>
                <a:latin typeface="Arial"/>
                <a:cs typeface="Arial"/>
              </a:rPr>
              <a:t>preparedness</a:t>
            </a:r>
            <a:endParaRPr sz="800" kern="0">
              <a:solidFill>
                <a:sysClr val="windowText" lastClr="000000"/>
              </a:solidFill>
              <a:latin typeface="Arial"/>
              <a:cs typeface="Arial"/>
            </a:endParaRPr>
          </a:p>
        </p:txBody>
      </p:sp>
      <p:grpSp>
        <p:nvGrpSpPr>
          <p:cNvPr id="38" name="object 38"/>
          <p:cNvGrpSpPr/>
          <p:nvPr/>
        </p:nvGrpSpPr>
        <p:grpSpPr>
          <a:xfrm>
            <a:off x="2292096" y="5089983"/>
            <a:ext cx="2040889" cy="856615"/>
            <a:chOff x="768095" y="5089982"/>
            <a:chExt cx="2040889" cy="856615"/>
          </a:xfrm>
        </p:grpSpPr>
        <p:sp>
          <p:nvSpPr>
            <p:cNvPr id="39" name="object 39"/>
            <p:cNvSpPr/>
            <p:nvPr/>
          </p:nvSpPr>
          <p:spPr>
            <a:xfrm>
              <a:off x="2152649" y="5381752"/>
              <a:ext cx="643255" cy="254000"/>
            </a:xfrm>
            <a:custGeom>
              <a:avLst/>
              <a:gdLst/>
              <a:ahLst/>
              <a:cxnLst/>
              <a:rect l="l" t="t" r="r" b="b"/>
              <a:pathLst>
                <a:path w="643255" h="254000">
                  <a:moveTo>
                    <a:pt x="0" y="63500"/>
                  </a:moveTo>
                  <a:lnTo>
                    <a:pt x="515619" y="63500"/>
                  </a:lnTo>
                  <a:lnTo>
                    <a:pt x="515619" y="0"/>
                  </a:lnTo>
                  <a:lnTo>
                    <a:pt x="643255" y="127000"/>
                  </a:lnTo>
                  <a:lnTo>
                    <a:pt x="515619" y="253949"/>
                  </a:lnTo>
                  <a:lnTo>
                    <a:pt x="515619" y="190500"/>
                  </a:lnTo>
                  <a:lnTo>
                    <a:pt x="0" y="190500"/>
                  </a:lnTo>
                  <a:lnTo>
                    <a:pt x="0" y="63500"/>
                  </a:lnTo>
                  <a:close/>
                </a:path>
              </a:pathLst>
            </a:custGeom>
            <a:ln w="25908">
              <a:solidFill>
                <a:srgbClr val="528235"/>
              </a:solidFill>
            </a:ln>
          </p:spPr>
          <p:txBody>
            <a:bodyPr wrap="square" lIns="0" tIns="0" rIns="0" bIns="0" rtlCol="0"/>
            <a:lstStyle/>
            <a:p>
              <a:endParaRPr kern="0">
                <a:solidFill>
                  <a:sysClr val="windowText" lastClr="000000"/>
                </a:solidFill>
              </a:endParaRPr>
            </a:p>
          </p:txBody>
        </p:sp>
        <p:sp>
          <p:nvSpPr>
            <p:cNvPr id="40" name="object 40"/>
            <p:cNvSpPr/>
            <p:nvPr/>
          </p:nvSpPr>
          <p:spPr>
            <a:xfrm>
              <a:off x="781049" y="5102936"/>
              <a:ext cx="1859280" cy="830580"/>
            </a:xfrm>
            <a:custGeom>
              <a:avLst/>
              <a:gdLst/>
              <a:ahLst/>
              <a:cxnLst/>
              <a:rect l="l" t="t" r="r" b="b"/>
              <a:pathLst>
                <a:path w="1859280" h="830579">
                  <a:moveTo>
                    <a:pt x="0" y="830580"/>
                  </a:moveTo>
                  <a:lnTo>
                    <a:pt x="1859280" y="830580"/>
                  </a:lnTo>
                  <a:lnTo>
                    <a:pt x="1859280" y="0"/>
                  </a:lnTo>
                  <a:lnTo>
                    <a:pt x="0" y="0"/>
                  </a:lnTo>
                  <a:lnTo>
                    <a:pt x="0" y="830580"/>
                  </a:lnTo>
                  <a:close/>
                </a:path>
              </a:pathLst>
            </a:custGeom>
            <a:ln w="25907">
              <a:solidFill>
                <a:srgbClr val="528235"/>
              </a:solidFill>
            </a:ln>
          </p:spPr>
          <p:txBody>
            <a:bodyPr wrap="square" lIns="0" tIns="0" rIns="0" bIns="0" rtlCol="0"/>
            <a:lstStyle/>
            <a:p>
              <a:endParaRPr kern="0">
                <a:solidFill>
                  <a:sysClr val="windowText" lastClr="000000"/>
                </a:solidFill>
              </a:endParaRPr>
            </a:p>
          </p:txBody>
        </p:sp>
      </p:grpSp>
      <p:sp>
        <p:nvSpPr>
          <p:cNvPr id="41" name="object 41"/>
          <p:cNvSpPr txBox="1"/>
          <p:nvPr/>
        </p:nvSpPr>
        <p:spPr>
          <a:xfrm>
            <a:off x="2318004" y="5094072"/>
            <a:ext cx="1821814" cy="826769"/>
          </a:xfrm>
          <a:prstGeom prst="rect">
            <a:avLst/>
          </a:prstGeom>
          <a:solidFill>
            <a:srgbClr val="A9D18E"/>
          </a:solidFill>
        </p:spPr>
        <p:txBody>
          <a:bodyPr vert="horz" wrap="square" lIns="0" tIns="16510" rIns="0" bIns="0" rtlCol="0">
            <a:spAutoFit/>
          </a:bodyPr>
          <a:lstStyle/>
          <a:p>
            <a:pPr marL="306070" marR="109220" indent="-228600">
              <a:lnSpc>
                <a:spcPct val="99500"/>
              </a:lnSpc>
              <a:spcBef>
                <a:spcPts val="130"/>
              </a:spcBef>
              <a:buFontTx/>
              <a:buAutoNum type="arabicPeriod" startAt="9"/>
              <a:tabLst>
                <a:tab pos="306070" algn="l"/>
                <a:tab pos="306705" algn="l"/>
              </a:tabLst>
            </a:pPr>
            <a:r>
              <a:rPr sz="800" b="1" kern="0" dirty="0">
                <a:solidFill>
                  <a:sysClr val="windowText" lastClr="000000"/>
                </a:solidFill>
                <a:latin typeface="Arial"/>
                <a:cs typeface="Arial"/>
              </a:rPr>
              <a:t>Build</a:t>
            </a:r>
            <a:r>
              <a:rPr sz="800" b="1" kern="0" spc="-30" dirty="0">
                <a:solidFill>
                  <a:sysClr val="windowText" lastClr="000000"/>
                </a:solidFill>
                <a:latin typeface="Arial"/>
                <a:cs typeface="Arial"/>
              </a:rPr>
              <a:t> </a:t>
            </a:r>
            <a:r>
              <a:rPr sz="800" b="1" kern="0" dirty="0">
                <a:solidFill>
                  <a:sysClr val="windowText" lastClr="000000"/>
                </a:solidFill>
                <a:latin typeface="Arial"/>
                <a:cs typeface="Arial"/>
              </a:rPr>
              <a:t>systems</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and</a:t>
            </a:r>
            <a:r>
              <a:rPr sz="800" b="1" kern="0" spc="-15" dirty="0">
                <a:solidFill>
                  <a:sysClr val="windowText" lastClr="000000"/>
                </a:solidFill>
                <a:latin typeface="Arial"/>
                <a:cs typeface="Arial"/>
              </a:rPr>
              <a:t> </a:t>
            </a:r>
            <a:r>
              <a:rPr sz="800" b="1" kern="0" spc="-10" dirty="0">
                <a:solidFill>
                  <a:sysClr val="windowText" lastClr="000000"/>
                </a:solidFill>
                <a:latin typeface="Arial"/>
                <a:cs typeface="Arial"/>
              </a:rPr>
              <a:t>resources </a:t>
            </a:r>
            <a:r>
              <a:rPr sz="800" b="1" kern="0" dirty="0">
                <a:solidFill>
                  <a:sysClr val="windowText" lastClr="000000"/>
                </a:solidFill>
                <a:latin typeface="Arial"/>
                <a:cs typeface="Arial"/>
              </a:rPr>
              <a:t>to</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support</a:t>
            </a:r>
            <a:r>
              <a:rPr sz="800" b="1" kern="0" spc="-15" dirty="0">
                <a:solidFill>
                  <a:sysClr val="windowText" lastClr="000000"/>
                </a:solidFill>
                <a:latin typeface="Arial"/>
                <a:cs typeface="Arial"/>
              </a:rPr>
              <a:t> </a:t>
            </a:r>
            <a:r>
              <a:rPr sz="800" b="1" kern="0" dirty="0">
                <a:solidFill>
                  <a:sysClr val="windowText" lastClr="000000"/>
                </a:solidFill>
                <a:latin typeface="Arial"/>
                <a:cs typeface="Arial"/>
              </a:rPr>
              <a:t>the</a:t>
            </a:r>
            <a:r>
              <a:rPr sz="800" b="1" kern="0" spc="-20" dirty="0">
                <a:solidFill>
                  <a:sysClr val="windowText" lastClr="000000"/>
                </a:solidFill>
                <a:latin typeface="Arial"/>
                <a:cs typeface="Arial"/>
              </a:rPr>
              <a:t> </a:t>
            </a:r>
            <a:r>
              <a:rPr sz="800" b="1" kern="0" spc="-10" dirty="0">
                <a:solidFill>
                  <a:sysClr val="windowText" lastClr="000000"/>
                </a:solidFill>
                <a:latin typeface="Arial"/>
                <a:cs typeface="Arial"/>
              </a:rPr>
              <a:t>School </a:t>
            </a:r>
            <a:r>
              <a:rPr sz="800" b="1" kern="0" dirty="0">
                <a:solidFill>
                  <a:sysClr val="windowText" lastClr="000000"/>
                </a:solidFill>
                <a:latin typeface="Arial"/>
                <a:cs typeface="Arial"/>
              </a:rPr>
              <a:t>Strategic</a:t>
            </a:r>
            <a:r>
              <a:rPr sz="800" b="1" kern="0" spc="-40" dirty="0">
                <a:solidFill>
                  <a:sysClr val="windowText" lastClr="000000"/>
                </a:solidFill>
                <a:latin typeface="Arial"/>
                <a:cs typeface="Arial"/>
              </a:rPr>
              <a:t> </a:t>
            </a:r>
            <a:r>
              <a:rPr sz="800" b="1" kern="0" spc="-20" dirty="0">
                <a:solidFill>
                  <a:sysClr val="windowText" lastClr="000000"/>
                </a:solidFill>
                <a:latin typeface="Arial"/>
                <a:cs typeface="Arial"/>
              </a:rPr>
              <a:t>Plan</a:t>
            </a:r>
            <a:endParaRPr sz="800" kern="0">
              <a:solidFill>
                <a:sysClr val="windowText" lastClr="000000"/>
              </a:solidFill>
              <a:latin typeface="Arial"/>
              <a:cs typeface="Arial"/>
            </a:endParaRPr>
          </a:p>
          <a:p>
            <a:pPr marL="306070" marR="83820" indent="-228600" algn="just">
              <a:lnSpc>
                <a:spcPct val="99400"/>
              </a:lnSpc>
              <a:spcBef>
                <a:spcPts val="605"/>
              </a:spcBef>
              <a:buFontTx/>
              <a:buAutoNum type="arabicPeriod" startAt="9"/>
              <a:tabLst>
                <a:tab pos="306705" algn="l"/>
              </a:tabLst>
            </a:pPr>
            <a:r>
              <a:rPr sz="800" b="1" kern="0" dirty="0">
                <a:solidFill>
                  <a:sysClr val="windowText" lastClr="000000"/>
                </a:solidFill>
                <a:latin typeface="Arial"/>
                <a:cs typeface="Arial"/>
              </a:rPr>
              <a:t>Identify</a:t>
            </a:r>
            <a:r>
              <a:rPr sz="800" b="1" kern="0" spc="-45" dirty="0">
                <a:solidFill>
                  <a:sysClr val="windowText" lastClr="000000"/>
                </a:solidFill>
                <a:latin typeface="Arial"/>
                <a:cs typeface="Arial"/>
              </a:rPr>
              <a:t> </a:t>
            </a:r>
            <a:r>
              <a:rPr sz="800" b="1" kern="0" dirty="0">
                <a:solidFill>
                  <a:sysClr val="windowText" lastClr="000000"/>
                </a:solidFill>
                <a:latin typeface="Arial"/>
                <a:cs typeface="Arial"/>
              </a:rPr>
              <a:t>and address</a:t>
            </a:r>
            <a:r>
              <a:rPr sz="800" b="1" kern="0" spc="-10" dirty="0">
                <a:solidFill>
                  <a:sysClr val="windowText" lastClr="000000"/>
                </a:solidFill>
                <a:latin typeface="Arial"/>
                <a:cs typeface="Arial"/>
              </a:rPr>
              <a:t> </a:t>
            </a:r>
            <a:r>
              <a:rPr sz="800" b="1" kern="0" dirty="0">
                <a:solidFill>
                  <a:sysClr val="windowText" lastClr="000000"/>
                </a:solidFill>
                <a:latin typeface="Arial"/>
                <a:cs typeface="Arial"/>
              </a:rPr>
              <a:t>the</a:t>
            </a:r>
            <a:r>
              <a:rPr sz="800" b="1" kern="0" spc="-15" dirty="0">
                <a:solidFill>
                  <a:sysClr val="windowText" lastClr="000000"/>
                </a:solidFill>
                <a:latin typeface="Arial"/>
                <a:cs typeface="Arial"/>
              </a:rPr>
              <a:t> </a:t>
            </a:r>
            <a:r>
              <a:rPr sz="800" b="1" kern="0" spc="-20" dirty="0">
                <a:solidFill>
                  <a:sysClr val="windowText" lastClr="000000"/>
                </a:solidFill>
                <a:latin typeface="Arial"/>
                <a:cs typeface="Arial"/>
              </a:rPr>
              <a:t>root </a:t>
            </a:r>
            <a:r>
              <a:rPr sz="800" b="1" kern="0" dirty="0">
                <a:solidFill>
                  <a:sysClr val="windowText" lastClr="000000"/>
                </a:solidFill>
                <a:latin typeface="Arial"/>
                <a:cs typeface="Arial"/>
              </a:rPr>
              <a:t>causes</a:t>
            </a:r>
            <a:r>
              <a:rPr sz="800" b="1" kern="0" spc="-20" dirty="0">
                <a:solidFill>
                  <a:sysClr val="windowText" lastClr="000000"/>
                </a:solidFill>
                <a:latin typeface="Arial"/>
                <a:cs typeface="Arial"/>
              </a:rPr>
              <a:t> </a:t>
            </a:r>
            <a:r>
              <a:rPr sz="800" b="1" kern="0" dirty="0">
                <a:solidFill>
                  <a:sysClr val="windowText" lastClr="000000"/>
                </a:solidFill>
                <a:latin typeface="Arial"/>
                <a:cs typeface="Arial"/>
              </a:rPr>
              <a:t>to</a:t>
            </a:r>
            <a:r>
              <a:rPr sz="800" b="1" kern="0" spc="-10" dirty="0">
                <a:solidFill>
                  <a:sysClr val="windowText" lastClr="000000"/>
                </a:solidFill>
                <a:latin typeface="Arial"/>
                <a:cs typeface="Arial"/>
              </a:rPr>
              <a:t> </a:t>
            </a:r>
            <a:r>
              <a:rPr sz="800" b="1" kern="0" dirty="0">
                <a:solidFill>
                  <a:sysClr val="windowText" lastClr="000000"/>
                </a:solidFill>
                <a:latin typeface="Arial"/>
                <a:cs typeface="Arial"/>
              </a:rPr>
              <a:t>promote</a:t>
            </a:r>
            <a:r>
              <a:rPr sz="800" b="1" kern="0" spc="-25" dirty="0">
                <a:solidFill>
                  <a:sysClr val="windowText" lastClr="000000"/>
                </a:solidFill>
                <a:latin typeface="Arial"/>
                <a:cs typeface="Arial"/>
              </a:rPr>
              <a:t> </a:t>
            </a:r>
            <a:r>
              <a:rPr sz="800" b="1" kern="0" dirty="0">
                <a:solidFill>
                  <a:sysClr val="windowText" lastClr="000000"/>
                </a:solidFill>
                <a:latin typeface="Arial"/>
                <a:cs typeface="Arial"/>
              </a:rPr>
              <a:t>social</a:t>
            </a:r>
            <a:r>
              <a:rPr sz="800" b="1" kern="0" spc="-5" dirty="0">
                <a:solidFill>
                  <a:sysClr val="windowText" lastClr="000000"/>
                </a:solidFill>
                <a:latin typeface="Arial"/>
                <a:cs typeface="Arial"/>
              </a:rPr>
              <a:t> </a:t>
            </a:r>
            <a:r>
              <a:rPr sz="800" b="1" kern="0" spc="-25" dirty="0">
                <a:solidFill>
                  <a:sysClr val="windowText" lastClr="000000"/>
                </a:solidFill>
                <a:latin typeface="Arial"/>
                <a:cs typeface="Arial"/>
              </a:rPr>
              <a:t>and</a:t>
            </a:r>
            <a:r>
              <a:rPr sz="800" b="1" kern="0" dirty="0">
                <a:solidFill>
                  <a:sysClr val="windowText" lastClr="000000"/>
                </a:solidFill>
                <a:latin typeface="Arial"/>
                <a:cs typeface="Arial"/>
              </a:rPr>
              <a:t> academic</a:t>
            </a:r>
            <a:r>
              <a:rPr sz="800" b="1" kern="0" spc="-15" dirty="0">
                <a:solidFill>
                  <a:sysClr val="windowText" lastClr="000000"/>
                </a:solidFill>
                <a:latin typeface="Arial"/>
                <a:cs typeface="Arial"/>
              </a:rPr>
              <a:t> </a:t>
            </a:r>
            <a:r>
              <a:rPr sz="800" b="1" kern="0" spc="-10" dirty="0">
                <a:solidFill>
                  <a:sysClr val="windowText" lastClr="000000"/>
                </a:solidFill>
                <a:latin typeface="Arial"/>
                <a:cs typeface="Arial"/>
              </a:rPr>
              <a:t>growth</a:t>
            </a:r>
            <a:endParaRPr sz="800" kern="0">
              <a:solidFill>
                <a:sysClr val="windowText" lastClr="000000"/>
              </a:solidFill>
              <a:latin typeface="Arial"/>
              <a:cs typeface="Arial"/>
            </a:endParaRPr>
          </a:p>
        </p:txBody>
      </p:sp>
      <p:sp>
        <p:nvSpPr>
          <p:cNvPr id="42" name="object 42"/>
          <p:cNvSpPr/>
          <p:nvPr/>
        </p:nvSpPr>
        <p:spPr>
          <a:xfrm>
            <a:off x="7529196" y="804798"/>
            <a:ext cx="253365" cy="257810"/>
          </a:xfrm>
          <a:custGeom>
            <a:avLst/>
            <a:gdLst/>
            <a:ahLst/>
            <a:cxnLst/>
            <a:rect l="l" t="t" r="r" b="b"/>
            <a:pathLst>
              <a:path w="253364" h="257809">
                <a:moveTo>
                  <a:pt x="253364" y="193039"/>
                </a:moveTo>
                <a:lnTo>
                  <a:pt x="126364" y="193039"/>
                </a:lnTo>
                <a:lnTo>
                  <a:pt x="126364" y="257810"/>
                </a:lnTo>
                <a:lnTo>
                  <a:pt x="0" y="128904"/>
                </a:lnTo>
                <a:lnTo>
                  <a:pt x="126364" y="0"/>
                </a:lnTo>
                <a:lnTo>
                  <a:pt x="126364" y="64770"/>
                </a:lnTo>
                <a:lnTo>
                  <a:pt x="253364" y="64770"/>
                </a:lnTo>
                <a:lnTo>
                  <a:pt x="253364" y="193039"/>
                </a:lnTo>
                <a:close/>
              </a:path>
            </a:pathLst>
          </a:custGeom>
          <a:ln w="25908">
            <a:solidFill>
              <a:srgbClr val="2D5395"/>
            </a:solidFill>
          </a:ln>
        </p:spPr>
        <p:txBody>
          <a:bodyPr wrap="square" lIns="0" tIns="0" rIns="0" bIns="0" rtlCol="0"/>
          <a:lstStyle/>
          <a:p>
            <a:endParaRPr kern="0">
              <a:solidFill>
                <a:sysClr val="windowText" lastClr="000000"/>
              </a:solidFill>
            </a:endParaRPr>
          </a:p>
        </p:txBody>
      </p:sp>
      <p:sp>
        <p:nvSpPr>
          <p:cNvPr id="43" name="object 43"/>
          <p:cNvSpPr txBox="1"/>
          <p:nvPr/>
        </p:nvSpPr>
        <p:spPr>
          <a:xfrm>
            <a:off x="9405619" y="2270676"/>
            <a:ext cx="1178560" cy="3812326"/>
          </a:xfrm>
          <a:prstGeom prst="rect">
            <a:avLst/>
          </a:prstGeom>
          <a:ln w="25907">
            <a:solidFill>
              <a:srgbClr val="F4AF83"/>
            </a:solidFill>
          </a:ln>
        </p:spPr>
        <p:txBody>
          <a:bodyPr vert="horz" wrap="square" lIns="0" tIns="0" rIns="0" bIns="0" rtlCol="0">
            <a:spAutoFit/>
          </a:bodyPr>
          <a:lstStyle/>
          <a:p>
            <a:endParaRPr sz="1100" kern="0">
              <a:solidFill>
                <a:sysClr val="windowText" lastClr="000000"/>
              </a:solidFill>
              <a:latin typeface="Times New Roman"/>
              <a:cs typeface="Times New Roman"/>
            </a:endParaRPr>
          </a:p>
          <a:p>
            <a:endParaRPr sz="1100" kern="0">
              <a:solidFill>
                <a:sysClr val="windowText" lastClr="000000"/>
              </a:solidFill>
              <a:latin typeface="Times New Roman"/>
              <a:cs typeface="Times New Roman"/>
            </a:endParaRPr>
          </a:p>
          <a:p>
            <a:endParaRPr sz="1100" kern="0">
              <a:solidFill>
                <a:sysClr val="windowText" lastClr="000000"/>
              </a:solidFill>
              <a:latin typeface="Times New Roman"/>
              <a:cs typeface="Times New Roman"/>
            </a:endParaRPr>
          </a:p>
          <a:p>
            <a:pPr marL="263525" marR="87630" indent="-172720">
              <a:lnSpc>
                <a:spcPct val="99400"/>
              </a:lnSpc>
              <a:spcBef>
                <a:spcPts val="855"/>
              </a:spcBef>
              <a:buFontTx/>
              <a:buChar char="•"/>
              <a:tabLst>
                <a:tab pos="263525" algn="l"/>
                <a:tab pos="264160" algn="l"/>
              </a:tabLst>
            </a:pPr>
            <a:r>
              <a:rPr sz="1000" kern="0" dirty="0">
                <a:solidFill>
                  <a:sysClr val="windowText" lastClr="000000"/>
                </a:solidFill>
                <a:latin typeface="Arial"/>
                <a:cs typeface="Arial"/>
              </a:rPr>
              <a:t>Increase</a:t>
            </a:r>
            <a:r>
              <a:rPr sz="1000" kern="0" spc="-50" dirty="0">
                <a:solidFill>
                  <a:sysClr val="windowText" lastClr="000000"/>
                </a:solidFill>
                <a:latin typeface="Arial"/>
                <a:cs typeface="Arial"/>
              </a:rPr>
              <a:t> </a:t>
            </a:r>
            <a:r>
              <a:rPr sz="1000" kern="0" spc="-25" dirty="0">
                <a:solidFill>
                  <a:sysClr val="windowText" lastClr="000000"/>
                </a:solidFill>
                <a:latin typeface="Arial"/>
                <a:cs typeface="Arial"/>
              </a:rPr>
              <a:t>the </a:t>
            </a:r>
            <a:r>
              <a:rPr sz="1000" kern="0" dirty="0">
                <a:solidFill>
                  <a:sysClr val="windowText" lastClr="000000"/>
                </a:solidFill>
                <a:latin typeface="Arial"/>
                <a:cs typeface="Arial"/>
              </a:rPr>
              <a:t>number</a:t>
            </a:r>
            <a:r>
              <a:rPr sz="1000" kern="0" spc="-35" dirty="0">
                <a:solidFill>
                  <a:sysClr val="windowText" lastClr="000000"/>
                </a:solidFill>
                <a:latin typeface="Arial"/>
                <a:cs typeface="Arial"/>
              </a:rPr>
              <a:t> </a:t>
            </a:r>
            <a:r>
              <a:rPr sz="1000" kern="0" spc="-25" dirty="0">
                <a:solidFill>
                  <a:sysClr val="windowText" lastClr="000000"/>
                </a:solidFill>
                <a:latin typeface="Arial"/>
                <a:cs typeface="Arial"/>
              </a:rPr>
              <a:t>of </a:t>
            </a:r>
            <a:r>
              <a:rPr sz="1000" kern="0" dirty="0">
                <a:solidFill>
                  <a:sysClr val="windowText" lastClr="000000"/>
                </a:solidFill>
                <a:latin typeface="Arial"/>
                <a:cs typeface="Arial"/>
              </a:rPr>
              <a:t>students</a:t>
            </a:r>
            <a:r>
              <a:rPr sz="1000" kern="0" spc="-25" dirty="0">
                <a:solidFill>
                  <a:sysClr val="windowText" lastClr="000000"/>
                </a:solidFill>
                <a:latin typeface="Arial"/>
                <a:cs typeface="Arial"/>
              </a:rPr>
              <a:t> </a:t>
            </a:r>
            <a:r>
              <a:rPr sz="1000" kern="0" dirty="0">
                <a:solidFill>
                  <a:sysClr val="windowText" lastClr="000000"/>
                </a:solidFill>
                <a:latin typeface="Arial"/>
                <a:cs typeface="Arial"/>
              </a:rPr>
              <a:t>in</a:t>
            </a:r>
            <a:r>
              <a:rPr sz="1000" kern="0" spc="-25" dirty="0">
                <a:solidFill>
                  <a:sysClr val="windowText" lastClr="000000"/>
                </a:solidFill>
                <a:latin typeface="Arial"/>
                <a:cs typeface="Arial"/>
              </a:rPr>
              <a:t> the </a:t>
            </a:r>
            <a:r>
              <a:rPr sz="1000" kern="0" spc="-10" dirty="0">
                <a:solidFill>
                  <a:sysClr val="windowText" lastClr="000000"/>
                </a:solidFill>
                <a:latin typeface="Arial"/>
                <a:cs typeface="Arial"/>
              </a:rPr>
              <a:t>Developing </a:t>
            </a:r>
            <a:r>
              <a:rPr sz="1000" kern="0" dirty="0">
                <a:solidFill>
                  <a:sysClr val="windowText" lastClr="000000"/>
                </a:solidFill>
                <a:latin typeface="Arial"/>
                <a:cs typeface="Arial"/>
              </a:rPr>
              <a:t>and</a:t>
            </a:r>
            <a:r>
              <a:rPr sz="1000" kern="0" spc="-25" dirty="0">
                <a:solidFill>
                  <a:sysClr val="windowText" lastClr="000000"/>
                </a:solidFill>
                <a:latin typeface="Arial"/>
                <a:cs typeface="Arial"/>
              </a:rPr>
              <a:t> </a:t>
            </a:r>
            <a:r>
              <a:rPr sz="1000" kern="0" spc="-10" dirty="0">
                <a:solidFill>
                  <a:sysClr val="windowText" lastClr="000000"/>
                </a:solidFill>
                <a:latin typeface="Arial"/>
                <a:cs typeface="Arial"/>
              </a:rPr>
              <a:t>Proficient </a:t>
            </a:r>
            <a:r>
              <a:rPr sz="1000" kern="0" dirty="0">
                <a:solidFill>
                  <a:sysClr val="windowText" lastClr="000000"/>
                </a:solidFill>
                <a:latin typeface="Arial"/>
                <a:cs typeface="Arial"/>
              </a:rPr>
              <a:t>categories</a:t>
            </a:r>
            <a:r>
              <a:rPr sz="1000" kern="0" spc="-70" dirty="0">
                <a:solidFill>
                  <a:sysClr val="windowText" lastClr="000000"/>
                </a:solidFill>
                <a:latin typeface="Arial"/>
                <a:cs typeface="Arial"/>
              </a:rPr>
              <a:t> </a:t>
            </a:r>
            <a:r>
              <a:rPr sz="1000" kern="0" spc="-25" dirty="0">
                <a:solidFill>
                  <a:sysClr val="windowText" lastClr="000000"/>
                </a:solidFill>
                <a:latin typeface="Arial"/>
                <a:cs typeface="Arial"/>
              </a:rPr>
              <a:t>on </a:t>
            </a:r>
            <a:r>
              <a:rPr sz="1000" kern="0" dirty="0">
                <a:solidFill>
                  <a:sysClr val="windowText" lastClr="000000"/>
                </a:solidFill>
                <a:latin typeface="Arial"/>
                <a:cs typeface="Arial"/>
              </a:rPr>
              <a:t>the</a:t>
            </a:r>
            <a:r>
              <a:rPr sz="1000" kern="0" spc="-20" dirty="0">
                <a:solidFill>
                  <a:sysClr val="windowText" lastClr="000000"/>
                </a:solidFill>
                <a:latin typeface="Arial"/>
                <a:cs typeface="Arial"/>
              </a:rPr>
              <a:t> </a:t>
            </a:r>
            <a:r>
              <a:rPr sz="1000" kern="0" spc="-10" dirty="0">
                <a:solidFill>
                  <a:sysClr val="windowText" lastClr="000000"/>
                </a:solidFill>
                <a:latin typeface="Arial"/>
                <a:cs typeface="Arial"/>
              </a:rPr>
              <a:t>Milestone </a:t>
            </a:r>
            <a:r>
              <a:rPr sz="1000" kern="0" dirty="0">
                <a:solidFill>
                  <a:sysClr val="windowText" lastClr="000000"/>
                </a:solidFill>
                <a:latin typeface="Arial"/>
                <a:cs typeface="Arial"/>
              </a:rPr>
              <a:t>in</a:t>
            </a:r>
            <a:r>
              <a:rPr sz="1000" kern="0" spc="-15" dirty="0">
                <a:solidFill>
                  <a:sysClr val="windowText" lastClr="000000"/>
                </a:solidFill>
                <a:latin typeface="Arial"/>
                <a:cs typeface="Arial"/>
              </a:rPr>
              <a:t> </a:t>
            </a:r>
            <a:r>
              <a:rPr sz="1000" kern="0" spc="-10" dirty="0">
                <a:solidFill>
                  <a:sysClr val="windowText" lastClr="000000"/>
                </a:solidFill>
                <a:latin typeface="Arial"/>
                <a:cs typeface="Arial"/>
              </a:rPr>
              <a:t>Algebra, </a:t>
            </a:r>
            <a:r>
              <a:rPr sz="1000" kern="0" dirty="0">
                <a:solidFill>
                  <a:sysClr val="windowText" lastClr="000000"/>
                </a:solidFill>
                <a:latin typeface="Arial"/>
                <a:cs typeface="Arial"/>
              </a:rPr>
              <a:t>Biology,</a:t>
            </a:r>
            <a:r>
              <a:rPr sz="1000" kern="0" spc="-60" dirty="0">
                <a:solidFill>
                  <a:sysClr val="windowText" lastClr="000000"/>
                </a:solidFill>
                <a:latin typeface="Arial"/>
                <a:cs typeface="Arial"/>
              </a:rPr>
              <a:t> </a:t>
            </a:r>
            <a:r>
              <a:rPr sz="1000" kern="0" spc="-20" dirty="0">
                <a:solidFill>
                  <a:sysClr val="windowText" lastClr="000000"/>
                </a:solidFill>
                <a:latin typeface="Arial"/>
                <a:cs typeface="Arial"/>
              </a:rPr>
              <a:t>U.S. </a:t>
            </a:r>
            <a:r>
              <a:rPr sz="1000" kern="0" dirty="0">
                <a:solidFill>
                  <a:sysClr val="windowText" lastClr="000000"/>
                </a:solidFill>
                <a:latin typeface="Arial"/>
                <a:cs typeface="Arial"/>
              </a:rPr>
              <a:t>History,</a:t>
            </a:r>
            <a:r>
              <a:rPr sz="1000" kern="0" spc="-35" dirty="0">
                <a:solidFill>
                  <a:sysClr val="windowText" lastClr="000000"/>
                </a:solidFill>
                <a:latin typeface="Arial"/>
                <a:cs typeface="Arial"/>
              </a:rPr>
              <a:t> </a:t>
            </a:r>
            <a:r>
              <a:rPr sz="1000" kern="0" spc="-20" dirty="0">
                <a:solidFill>
                  <a:sysClr val="windowText" lastClr="000000"/>
                </a:solidFill>
                <a:latin typeface="Arial"/>
                <a:cs typeface="Arial"/>
              </a:rPr>
              <a:t>and, </a:t>
            </a:r>
            <a:r>
              <a:rPr sz="1000" kern="0" dirty="0">
                <a:solidFill>
                  <a:sysClr val="windowText" lastClr="000000"/>
                </a:solidFill>
                <a:latin typeface="Arial"/>
                <a:cs typeface="Arial"/>
              </a:rPr>
              <a:t>American</a:t>
            </a:r>
            <a:r>
              <a:rPr sz="1000" kern="0" spc="-60" dirty="0">
                <a:solidFill>
                  <a:sysClr val="windowText" lastClr="000000"/>
                </a:solidFill>
                <a:latin typeface="Arial"/>
                <a:cs typeface="Arial"/>
              </a:rPr>
              <a:t> </a:t>
            </a:r>
            <a:r>
              <a:rPr sz="1000" kern="0" spc="-25" dirty="0">
                <a:solidFill>
                  <a:sysClr val="windowText" lastClr="000000"/>
                </a:solidFill>
                <a:latin typeface="Arial"/>
                <a:cs typeface="Arial"/>
              </a:rPr>
              <a:t>Lit</a:t>
            </a:r>
            <a:endParaRPr sz="1000" kern="0">
              <a:solidFill>
                <a:sysClr val="windowText" lastClr="000000"/>
              </a:solidFill>
              <a:latin typeface="Arial"/>
              <a:cs typeface="Arial"/>
            </a:endParaRPr>
          </a:p>
          <a:p>
            <a:pPr>
              <a:buFont typeface="Arial"/>
              <a:buChar char="•"/>
            </a:pPr>
            <a:endParaRPr sz="1100" kern="0">
              <a:solidFill>
                <a:sysClr val="windowText" lastClr="000000"/>
              </a:solidFill>
              <a:latin typeface="Arial"/>
              <a:cs typeface="Arial"/>
            </a:endParaRPr>
          </a:p>
          <a:p>
            <a:pPr marL="263525" marR="269240" indent="-172720">
              <a:lnSpc>
                <a:spcPct val="99500"/>
              </a:lnSpc>
              <a:spcBef>
                <a:spcPts val="735"/>
              </a:spcBef>
              <a:buFontTx/>
              <a:buChar char="•"/>
              <a:tabLst>
                <a:tab pos="263525" algn="l"/>
                <a:tab pos="264160" algn="l"/>
              </a:tabLst>
            </a:pPr>
            <a:r>
              <a:rPr sz="1000" kern="0" spc="-10" dirty="0">
                <a:solidFill>
                  <a:sysClr val="windowText" lastClr="000000"/>
                </a:solidFill>
                <a:latin typeface="Arial"/>
                <a:cs typeface="Arial"/>
              </a:rPr>
              <a:t>Increase Attendance </a:t>
            </a:r>
            <a:r>
              <a:rPr sz="1000" kern="0" spc="-20" dirty="0">
                <a:solidFill>
                  <a:sysClr val="windowText" lastClr="000000"/>
                </a:solidFill>
                <a:latin typeface="Arial"/>
                <a:cs typeface="Arial"/>
              </a:rPr>
              <a:t>Rate</a:t>
            </a:r>
            <a:endParaRPr sz="1000" kern="0">
              <a:solidFill>
                <a:sysClr val="windowText" lastClr="000000"/>
              </a:solidFill>
              <a:latin typeface="Arial"/>
              <a:cs typeface="Arial"/>
            </a:endParaRPr>
          </a:p>
          <a:p>
            <a:pPr>
              <a:buFont typeface="Arial"/>
              <a:buChar char="•"/>
            </a:pPr>
            <a:endParaRPr sz="1100" kern="0">
              <a:solidFill>
                <a:sysClr val="windowText" lastClr="000000"/>
              </a:solidFill>
              <a:latin typeface="Arial"/>
              <a:cs typeface="Arial"/>
            </a:endParaRPr>
          </a:p>
          <a:p>
            <a:pPr>
              <a:spcBef>
                <a:spcPts val="35"/>
              </a:spcBef>
              <a:buFont typeface="Arial"/>
              <a:buChar char="•"/>
            </a:pPr>
            <a:endParaRPr sz="1050" kern="0">
              <a:solidFill>
                <a:sysClr val="windowText" lastClr="000000"/>
              </a:solidFill>
              <a:latin typeface="Arial"/>
              <a:cs typeface="Arial"/>
            </a:endParaRPr>
          </a:p>
          <a:p>
            <a:pPr marL="263525" marR="248285" indent="-172720">
              <a:lnSpc>
                <a:spcPts val="1190"/>
              </a:lnSpc>
              <a:spcBef>
                <a:spcPts val="5"/>
              </a:spcBef>
              <a:buFontTx/>
              <a:buChar char="•"/>
              <a:tabLst>
                <a:tab pos="263525" algn="l"/>
                <a:tab pos="264160" algn="l"/>
              </a:tabLst>
            </a:pPr>
            <a:r>
              <a:rPr sz="1000" kern="0" spc="-10" dirty="0">
                <a:solidFill>
                  <a:sysClr val="windowText" lastClr="000000"/>
                </a:solidFill>
                <a:latin typeface="Arial"/>
                <a:cs typeface="Arial"/>
              </a:rPr>
              <a:t>Decrease Suspension </a:t>
            </a:r>
            <a:r>
              <a:rPr sz="1000" kern="0" spc="-20" dirty="0">
                <a:solidFill>
                  <a:sysClr val="windowText" lastClr="000000"/>
                </a:solidFill>
                <a:latin typeface="Arial"/>
                <a:cs typeface="Arial"/>
              </a:rPr>
              <a:t>Rate</a:t>
            </a:r>
            <a:endParaRPr sz="1000" kern="0">
              <a:solidFill>
                <a:sysClr val="windowText" lastClr="000000"/>
              </a:solidFill>
              <a:latin typeface="Arial"/>
              <a:cs typeface="Arial"/>
            </a:endParaRPr>
          </a:p>
        </p:txBody>
      </p:sp>
      <p:graphicFrame>
        <p:nvGraphicFramePr>
          <p:cNvPr id="44" name="object 44"/>
          <p:cNvGraphicFramePr>
            <a:graphicFrameLocks noGrp="1"/>
          </p:cNvGraphicFramePr>
          <p:nvPr/>
        </p:nvGraphicFramePr>
        <p:xfrm>
          <a:off x="4376040" y="2110233"/>
          <a:ext cx="4817745" cy="4644389"/>
        </p:xfrm>
        <a:graphic>
          <a:graphicData uri="http://schemas.openxmlformats.org/drawingml/2006/table">
            <a:tbl>
              <a:tblPr firstRow="1" bandRow="1">
                <a:tableStyleId>{2D5ABB26-0587-4C30-8999-92F81FD0307C}</a:tableStyleId>
              </a:tblPr>
              <a:tblGrid>
                <a:gridCol w="4817745">
                  <a:extLst>
                    <a:ext uri="{9D8B030D-6E8A-4147-A177-3AD203B41FA5}">
                      <a16:colId xmlns:a16="http://schemas.microsoft.com/office/drawing/2014/main" val="20000"/>
                    </a:ext>
                  </a:extLst>
                </a:gridCol>
              </a:tblGrid>
              <a:tr h="1967864">
                <a:tc>
                  <a:txBody>
                    <a:bodyPr/>
                    <a:lstStyle/>
                    <a:p>
                      <a:pPr marL="101600" marR="849630">
                        <a:lnSpc>
                          <a:spcPct val="100000"/>
                        </a:lnSpc>
                        <a:spcBef>
                          <a:spcPts val="180"/>
                        </a:spcBef>
                      </a:pPr>
                      <a:r>
                        <a:rPr sz="700" dirty="0">
                          <a:latin typeface="Arial"/>
                          <a:cs typeface="Arial"/>
                        </a:rPr>
                        <a:t>1A.</a:t>
                      </a:r>
                      <a:r>
                        <a:rPr sz="700" spc="-20" dirty="0">
                          <a:latin typeface="Arial"/>
                          <a:cs typeface="Arial"/>
                        </a:rPr>
                        <a:t> </a:t>
                      </a:r>
                      <a:r>
                        <a:rPr sz="700" dirty="0">
                          <a:latin typeface="Arial"/>
                          <a:cs typeface="Arial"/>
                        </a:rPr>
                        <a:t>Use</a:t>
                      </a:r>
                      <a:r>
                        <a:rPr sz="700" spc="-20" dirty="0">
                          <a:latin typeface="Arial"/>
                          <a:cs typeface="Arial"/>
                        </a:rPr>
                        <a:t> </a:t>
                      </a:r>
                      <a:r>
                        <a:rPr sz="700" dirty="0">
                          <a:latin typeface="Arial"/>
                          <a:cs typeface="Arial"/>
                        </a:rPr>
                        <a:t>the</a:t>
                      </a:r>
                      <a:r>
                        <a:rPr sz="700" spc="-20" dirty="0">
                          <a:latin typeface="Arial"/>
                          <a:cs typeface="Arial"/>
                        </a:rPr>
                        <a:t> </a:t>
                      </a:r>
                      <a:r>
                        <a:rPr sz="700" dirty="0">
                          <a:latin typeface="Arial"/>
                          <a:cs typeface="Arial"/>
                        </a:rPr>
                        <a:t>district</a:t>
                      </a:r>
                      <a:r>
                        <a:rPr sz="700" spc="-20" dirty="0">
                          <a:latin typeface="Arial"/>
                          <a:cs typeface="Arial"/>
                        </a:rPr>
                        <a:t> </a:t>
                      </a:r>
                      <a:r>
                        <a:rPr sz="700" dirty="0">
                          <a:latin typeface="Arial"/>
                          <a:cs typeface="Arial"/>
                        </a:rPr>
                        <a:t>Unit's</a:t>
                      </a:r>
                      <a:r>
                        <a:rPr sz="700" spc="-20" dirty="0">
                          <a:latin typeface="Arial"/>
                          <a:cs typeface="Arial"/>
                        </a:rPr>
                        <a:t> </a:t>
                      </a:r>
                      <a:r>
                        <a:rPr sz="700" dirty="0">
                          <a:latin typeface="Arial"/>
                          <a:cs typeface="Arial"/>
                        </a:rPr>
                        <a:t>of</a:t>
                      </a:r>
                      <a:r>
                        <a:rPr sz="700" spc="-20" dirty="0">
                          <a:latin typeface="Arial"/>
                          <a:cs typeface="Arial"/>
                        </a:rPr>
                        <a:t> </a:t>
                      </a:r>
                      <a:r>
                        <a:rPr sz="700" dirty="0">
                          <a:latin typeface="Arial"/>
                          <a:cs typeface="Arial"/>
                        </a:rPr>
                        <a:t>study</a:t>
                      </a:r>
                      <a:r>
                        <a:rPr sz="700" spc="-20" dirty="0">
                          <a:latin typeface="Arial"/>
                          <a:cs typeface="Arial"/>
                        </a:rPr>
                        <a:t> </a:t>
                      </a:r>
                      <a:r>
                        <a:rPr sz="700" dirty="0">
                          <a:latin typeface="Arial"/>
                          <a:cs typeface="Arial"/>
                        </a:rPr>
                        <a:t>with</a:t>
                      </a:r>
                      <a:r>
                        <a:rPr sz="700" spc="-15" dirty="0">
                          <a:latin typeface="Arial"/>
                          <a:cs typeface="Arial"/>
                        </a:rPr>
                        <a:t> </a:t>
                      </a:r>
                      <a:r>
                        <a:rPr sz="700" dirty="0">
                          <a:latin typeface="Arial"/>
                          <a:cs typeface="Arial"/>
                        </a:rPr>
                        <a:t>fidelity</a:t>
                      </a:r>
                      <a:r>
                        <a:rPr sz="700" spc="-30" dirty="0">
                          <a:latin typeface="Arial"/>
                          <a:cs typeface="Arial"/>
                        </a:rPr>
                        <a:t> </a:t>
                      </a:r>
                      <a:r>
                        <a:rPr sz="700" dirty="0">
                          <a:latin typeface="Arial"/>
                          <a:cs typeface="Arial"/>
                        </a:rPr>
                        <a:t>&amp;</a:t>
                      </a:r>
                      <a:r>
                        <a:rPr sz="700" spc="-5" dirty="0">
                          <a:latin typeface="Arial"/>
                          <a:cs typeface="Arial"/>
                        </a:rPr>
                        <a:t> </a:t>
                      </a:r>
                      <a:r>
                        <a:rPr sz="700" dirty="0">
                          <a:latin typeface="Arial"/>
                          <a:cs typeface="Arial"/>
                        </a:rPr>
                        <a:t>as</a:t>
                      </a:r>
                      <a:r>
                        <a:rPr sz="700" spc="-10" dirty="0">
                          <a:latin typeface="Arial"/>
                          <a:cs typeface="Arial"/>
                        </a:rPr>
                        <a:t> </a:t>
                      </a:r>
                      <a:r>
                        <a:rPr sz="700" dirty="0">
                          <a:latin typeface="Arial"/>
                          <a:cs typeface="Arial"/>
                        </a:rPr>
                        <a:t>an</a:t>
                      </a:r>
                      <a:r>
                        <a:rPr sz="700" spc="-10" dirty="0">
                          <a:latin typeface="Arial"/>
                          <a:cs typeface="Arial"/>
                        </a:rPr>
                        <a:t> </a:t>
                      </a:r>
                      <a:r>
                        <a:rPr sz="700" dirty="0">
                          <a:latin typeface="Arial"/>
                          <a:cs typeface="Arial"/>
                        </a:rPr>
                        <a:t>alignment</a:t>
                      </a:r>
                      <a:r>
                        <a:rPr sz="700" spc="-10" dirty="0">
                          <a:latin typeface="Arial"/>
                          <a:cs typeface="Arial"/>
                        </a:rPr>
                        <a:t> </a:t>
                      </a:r>
                      <a:r>
                        <a:rPr sz="700" dirty="0">
                          <a:latin typeface="Arial"/>
                          <a:cs typeface="Arial"/>
                        </a:rPr>
                        <a:t>tool</a:t>
                      </a:r>
                      <a:r>
                        <a:rPr sz="700" spc="-20" dirty="0">
                          <a:latin typeface="Arial"/>
                          <a:cs typeface="Arial"/>
                        </a:rPr>
                        <a:t> </a:t>
                      </a:r>
                      <a:r>
                        <a:rPr sz="700" dirty="0">
                          <a:latin typeface="Arial"/>
                          <a:cs typeface="Arial"/>
                        </a:rPr>
                        <a:t>for</a:t>
                      </a:r>
                      <a:r>
                        <a:rPr sz="700" spc="-20" dirty="0">
                          <a:latin typeface="Arial"/>
                          <a:cs typeface="Arial"/>
                        </a:rPr>
                        <a:t> </a:t>
                      </a:r>
                      <a:r>
                        <a:rPr sz="700" dirty="0">
                          <a:latin typeface="Arial"/>
                          <a:cs typeface="Arial"/>
                        </a:rPr>
                        <a:t>the</a:t>
                      </a:r>
                      <a:r>
                        <a:rPr sz="700" spc="-10" dirty="0">
                          <a:latin typeface="Arial"/>
                          <a:cs typeface="Arial"/>
                        </a:rPr>
                        <a:t> </a:t>
                      </a:r>
                      <a:r>
                        <a:rPr sz="700" dirty="0">
                          <a:latin typeface="Arial"/>
                          <a:cs typeface="Arial"/>
                        </a:rPr>
                        <a:t>expected</a:t>
                      </a:r>
                      <a:r>
                        <a:rPr sz="700" spc="-20" dirty="0">
                          <a:latin typeface="Arial"/>
                          <a:cs typeface="Arial"/>
                        </a:rPr>
                        <a:t> </a:t>
                      </a:r>
                      <a:r>
                        <a:rPr sz="700" dirty="0">
                          <a:latin typeface="Arial"/>
                          <a:cs typeface="Arial"/>
                        </a:rPr>
                        <a:t>level</a:t>
                      </a:r>
                      <a:r>
                        <a:rPr sz="700" spc="-5" dirty="0">
                          <a:latin typeface="Arial"/>
                          <a:cs typeface="Arial"/>
                        </a:rPr>
                        <a:t> </a:t>
                      </a:r>
                      <a:r>
                        <a:rPr sz="700" dirty="0">
                          <a:latin typeface="Arial"/>
                          <a:cs typeface="Arial"/>
                        </a:rPr>
                        <a:t>of</a:t>
                      </a:r>
                      <a:r>
                        <a:rPr sz="700" spc="-10" dirty="0">
                          <a:latin typeface="Arial"/>
                          <a:cs typeface="Arial"/>
                        </a:rPr>
                        <a:t> rigor</a:t>
                      </a:r>
                      <a:r>
                        <a:rPr sz="700" spc="500" dirty="0">
                          <a:latin typeface="Arial"/>
                          <a:cs typeface="Arial"/>
                        </a:rPr>
                        <a:t> </a:t>
                      </a:r>
                      <a:r>
                        <a:rPr sz="700" dirty="0">
                          <a:latin typeface="Arial"/>
                          <a:cs typeface="Arial"/>
                        </a:rPr>
                        <a:t>1B.</a:t>
                      </a:r>
                      <a:r>
                        <a:rPr sz="700" spc="-5" dirty="0">
                          <a:latin typeface="Arial"/>
                          <a:cs typeface="Arial"/>
                        </a:rPr>
                        <a:t> </a:t>
                      </a:r>
                      <a:r>
                        <a:rPr sz="700" dirty="0">
                          <a:latin typeface="Arial"/>
                          <a:cs typeface="Arial"/>
                        </a:rPr>
                        <a:t>Ensure </a:t>
                      </a:r>
                      <a:r>
                        <a:rPr sz="700" spc="-10" dirty="0">
                          <a:latin typeface="Arial"/>
                          <a:cs typeface="Arial"/>
                        </a:rPr>
                        <a:t>appropriate content-</a:t>
                      </a:r>
                      <a:r>
                        <a:rPr sz="700" dirty="0">
                          <a:latin typeface="Arial"/>
                          <a:cs typeface="Arial"/>
                        </a:rPr>
                        <a:t>specific</a:t>
                      </a:r>
                      <a:r>
                        <a:rPr sz="700" spc="15" dirty="0">
                          <a:latin typeface="Arial"/>
                          <a:cs typeface="Arial"/>
                        </a:rPr>
                        <a:t> </a:t>
                      </a:r>
                      <a:r>
                        <a:rPr sz="700" spc="-10" dirty="0">
                          <a:latin typeface="Arial"/>
                          <a:cs typeface="Arial"/>
                        </a:rPr>
                        <a:t>"Look-</a:t>
                      </a:r>
                      <a:r>
                        <a:rPr sz="700" dirty="0">
                          <a:latin typeface="Arial"/>
                          <a:cs typeface="Arial"/>
                        </a:rPr>
                        <a:t>fors"</a:t>
                      </a:r>
                      <a:r>
                        <a:rPr sz="700" spc="5" dirty="0">
                          <a:latin typeface="Arial"/>
                          <a:cs typeface="Arial"/>
                        </a:rPr>
                        <a:t> </a:t>
                      </a:r>
                      <a:r>
                        <a:rPr sz="700" dirty="0">
                          <a:latin typeface="Arial"/>
                          <a:cs typeface="Arial"/>
                        </a:rPr>
                        <a:t>are</a:t>
                      </a:r>
                      <a:r>
                        <a:rPr sz="700" spc="10" dirty="0">
                          <a:latin typeface="Arial"/>
                          <a:cs typeface="Arial"/>
                        </a:rPr>
                        <a:t> </a:t>
                      </a:r>
                      <a:r>
                        <a:rPr sz="700" dirty="0">
                          <a:latin typeface="Arial"/>
                          <a:cs typeface="Arial"/>
                        </a:rPr>
                        <a:t>present</a:t>
                      </a:r>
                      <a:r>
                        <a:rPr sz="700" spc="-5" dirty="0">
                          <a:latin typeface="Arial"/>
                          <a:cs typeface="Arial"/>
                        </a:rPr>
                        <a:t> </a:t>
                      </a:r>
                      <a:r>
                        <a:rPr sz="700" dirty="0">
                          <a:latin typeface="Arial"/>
                          <a:cs typeface="Arial"/>
                        </a:rPr>
                        <a:t>in each</a:t>
                      </a:r>
                      <a:r>
                        <a:rPr sz="700" spc="10" dirty="0">
                          <a:latin typeface="Arial"/>
                          <a:cs typeface="Arial"/>
                        </a:rPr>
                        <a:t> </a:t>
                      </a:r>
                      <a:r>
                        <a:rPr sz="700" spc="-10" dirty="0">
                          <a:latin typeface="Arial"/>
                          <a:cs typeface="Arial"/>
                        </a:rPr>
                        <a:t>classroom</a:t>
                      </a:r>
                      <a:endParaRPr sz="700">
                        <a:latin typeface="Arial"/>
                        <a:cs typeface="Arial"/>
                      </a:endParaRPr>
                    </a:p>
                    <a:p>
                      <a:pPr marL="101600" marR="725805">
                        <a:lnSpc>
                          <a:spcPts val="840"/>
                        </a:lnSpc>
                        <a:spcBef>
                          <a:spcPts val="20"/>
                        </a:spcBef>
                      </a:pPr>
                      <a:r>
                        <a:rPr sz="700" dirty="0">
                          <a:latin typeface="Arial"/>
                          <a:cs typeface="Arial"/>
                        </a:rPr>
                        <a:t>1C.</a:t>
                      </a:r>
                      <a:r>
                        <a:rPr sz="700" spc="-20" dirty="0">
                          <a:latin typeface="Arial"/>
                          <a:cs typeface="Arial"/>
                        </a:rPr>
                        <a:t> </a:t>
                      </a:r>
                      <a:r>
                        <a:rPr sz="700" dirty="0">
                          <a:latin typeface="Arial"/>
                          <a:cs typeface="Arial"/>
                        </a:rPr>
                        <a:t>Ensure</a:t>
                      </a:r>
                      <a:r>
                        <a:rPr sz="700" spc="-20" dirty="0">
                          <a:latin typeface="Arial"/>
                          <a:cs typeface="Arial"/>
                        </a:rPr>
                        <a:t> </a:t>
                      </a:r>
                      <a:r>
                        <a:rPr sz="700" dirty="0">
                          <a:latin typeface="Arial"/>
                          <a:cs typeface="Arial"/>
                        </a:rPr>
                        <a:t>the</a:t>
                      </a:r>
                      <a:r>
                        <a:rPr sz="700" spc="-10" dirty="0">
                          <a:latin typeface="Arial"/>
                          <a:cs typeface="Arial"/>
                        </a:rPr>
                        <a:t> standards-</a:t>
                      </a:r>
                      <a:r>
                        <a:rPr sz="700" dirty="0">
                          <a:latin typeface="Arial"/>
                          <a:cs typeface="Arial"/>
                        </a:rPr>
                        <a:t>based</a:t>
                      </a:r>
                      <a:r>
                        <a:rPr sz="700" spc="-15" dirty="0">
                          <a:latin typeface="Arial"/>
                          <a:cs typeface="Arial"/>
                        </a:rPr>
                        <a:t> </a:t>
                      </a:r>
                      <a:r>
                        <a:rPr sz="700" dirty="0">
                          <a:latin typeface="Arial"/>
                          <a:cs typeface="Arial"/>
                        </a:rPr>
                        <a:t>learning</a:t>
                      </a:r>
                      <a:r>
                        <a:rPr sz="700" spc="-10" dirty="0">
                          <a:latin typeface="Arial"/>
                          <a:cs typeface="Arial"/>
                        </a:rPr>
                        <a:t> </a:t>
                      </a:r>
                      <a:r>
                        <a:rPr sz="700" dirty="0">
                          <a:latin typeface="Arial"/>
                          <a:cs typeface="Arial"/>
                        </a:rPr>
                        <a:t>environment</a:t>
                      </a:r>
                      <a:r>
                        <a:rPr sz="700" spc="-5" dirty="0">
                          <a:latin typeface="Arial"/>
                          <a:cs typeface="Arial"/>
                        </a:rPr>
                        <a:t> </a:t>
                      </a:r>
                      <a:r>
                        <a:rPr sz="700" dirty="0">
                          <a:latin typeface="Arial"/>
                          <a:cs typeface="Arial"/>
                        </a:rPr>
                        <a:t>to</a:t>
                      </a:r>
                      <a:r>
                        <a:rPr sz="700" spc="-15" dirty="0">
                          <a:latin typeface="Arial"/>
                          <a:cs typeface="Arial"/>
                        </a:rPr>
                        <a:t> </a:t>
                      </a:r>
                      <a:r>
                        <a:rPr sz="700" dirty="0">
                          <a:latin typeface="Arial"/>
                          <a:cs typeface="Arial"/>
                        </a:rPr>
                        <a:t>provide</a:t>
                      </a:r>
                      <a:r>
                        <a:rPr sz="700" spc="-20" dirty="0">
                          <a:latin typeface="Arial"/>
                          <a:cs typeface="Arial"/>
                        </a:rPr>
                        <a:t> </a:t>
                      </a:r>
                      <a:r>
                        <a:rPr sz="700" dirty="0">
                          <a:latin typeface="Arial"/>
                          <a:cs typeface="Arial"/>
                        </a:rPr>
                        <a:t>all</a:t>
                      </a:r>
                      <a:r>
                        <a:rPr sz="700" spc="-10" dirty="0">
                          <a:latin typeface="Arial"/>
                          <a:cs typeface="Arial"/>
                        </a:rPr>
                        <a:t> </a:t>
                      </a:r>
                      <a:r>
                        <a:rPr sz="700" dirty="0">
                          <a:latin typeface="Arial"/>
                          <a:cs typeface="Arial"/>
                        </a:rPr>
                        <a:t>students</a:t>
                      </a:r>
                      <a:r>
                        <a:rPr sz="700" spc="-10" dirty="0">
                          <a:latin typeface="Arial"/>
                          <a:cs typeface="Arial"/>
                        </a:rPr>
                        <a:t> </a:t>
                      </a:r>
                      <a:r>
                        <a:rPr sz="700" dirty="0">
                          <a:latin typeface="Arial"/>
                          <a:cs typeface="Arial"/>
                        </a:rPr>
                        <a:t>equal</a:t>
                      </a:r>
                      <a:r>
                        <a:rPr sz="700" spc="-20" dirty="0">
                          <a:latin typeface="Arial"/>
                          <a:cs typeface="Arial"/>
                        </a:rPr>
                        <a:t> </a:t>
                      </a:r>
                      <a:r>
                        <a:rPr sz="700" dirty="0">
                          <a:latin typeface="Arial"/>
                          <a:cs typeface="Arial"/>
                        </a:rPr>
                        <a:t>access</a:t>
                      </a:r>
                      <a:r>
                        <a:rPr sz="700" spc="-20" dirty="0">
                          <a:latin typeface="Arial"/>
                          <a:cs typeface="Arial"/>
                        </a:rPr>
                        <a:t> </a:t>
                      </a:r>
                      <a:r>
                        <a:rPr sz="700" dirty="0">
                          <a:latin typeface="Arial"/>
                          <a:cs typeface="Arial"/>
                        </a:rPr>
                        <a:t>to</a:t>
                      </a:r>
                      <a:r>
                        <a:rPr sz="700" spc="-10" dirty="0">
                          <a:latin typeface="Arial"/>
                          <a:cs typeface="Arial"/>
                        </a:rPr>
                        <a:t> content</a:t>
                      </a:r>
                      <a:r>
                        <a:rPr sz="700" spc="500" dirty="0">
                          <a:latin typeface="Arial"/>
                          <a:cs typeface="Arial"/>
                        </a:rPr>
                        <a:t> </a:t>
                      </a:r>
                      <a:r>
                        <a:rPr sz="700" dirty="0">
                          <a:latin typeface="Arial"/>
                          <a:cs typeface="Arial"/>
                        </a:rPr>
                        <a:t>1D.</a:t>
                      </a:r>
                      <a:r>
                        <a:rPr sz="700" spc="-20" dirty="0">
                          <a:latin typeface="Arial"/>
                          <a:cs typeface="Arial"/>
                        </a:rPr>
                        <a:t> </a:t>
                      </a:r>
                      <a:r>
                        <a:rPr sz="700" dirty="0">
                          <a:latin typeface="Arial"/>
                          <a:cs typeface="Arial"/>
                        </a:rPr>
                        <a:t>Utilize</a:t>
                      </a:r>
                      <a:r>
                        <a:rPr sz="700" spc="-15" dirty="0">
                          <a:latin typeface="Arial"/>
                          <a:cs typeface="Arial"/>
                        </a:rPr>
                        <a:t> </a:t>
                      </a:r>
                      <a:r>
                        <a:rPr sz="700" dirty="0">
                          <a:latin typeface="Arial"/>
                          <a:cs typeface="Arial"/>
                        </a:rPr>
                        <a:t>an</a:t>
                      </a:r>
                      <a:r>
                        <a:rPr sz="700" spc="-20" dirty="0">
                          <a:latin typeface="Arial"/>
                          <a:cs typeface="Arial"/>
                        </a:rPr>
                        <a:t> </a:t>
                      </a:r>
                      <a:r>
                        <a:rPr sz="700" dirty="0">
                          <a:latin typeface="Arial"/>
                          <a:cs typeface="Arial"/>
                        </a:rPr>
                        <a:t>increase</a:t>
                      </a:r>
                      <a:r>
                        <a:rPr sz="700" spc="-15" dirty="0">
                          <a:latin typeface="Arial"/>
                          <a:cs typeface="Arial"/>
                        </a:rPr>
                        <a:t> </a:t>
                      </a:r>
                      <a:r>
                        <a:rPr sz="700" dirty="0">
                          <a:latin typeface="Arial"/>
                          <a:cs typeface="Arial"/>
                        </a:rPr>
                        <a:t>in</a:t>
                      </a:r>
                      <a:r>
                        <a:rPr sz="700" spc="-10" dirty="0">
                          <a:latin typeface="Arial"/>
                          <a:cs typeface="Arial"/>
                        </a:rPr>
                        <a:t> </a:t>
                      </a:r>
                      <a:r>
                        <a:rPr sz="700" dirty="0">
                          <a:latin typeface="Arial"/>
                          <a:cs typeface="Arial"/>
                        </a:rPr>
                        <a:t>technology</a:t>
                      </a:r>
                      <a:r>
                        <a:rPr sz="700" spc="-25" dirty="0">
                          <a:latin typeface="Arial"/>
                          <a:cs typeface="Arial"/>
                        </a:rPr>
                        <a:t> </a:t>
                      </a:r>
                      <a:r>
                        <a:rPr sz="700" dirty="0">
                          <a:latin typeface="Arial"/>
                          <a:cs typeface="Arial"/>
                        </a:rPr>
                        <a:t>on</a:t>
                      </a:r>
                      <a:r>
                        <a:rPr sz="700" spc="-15" dirty="0">
                          <a:latin typeface="Arial"/>
                          <a:cs typeface="Arial"/>
                        </a:rPr>
                        <a:t> </a:t>
                      </a:r>
                      <a:r>
                        <a:rPr sz="700" dirty="0">
                          <a:latin typeface="Arial"/>
                          <a:cs typeface="Arial"/>
                        </a:rPr>
                        <a:t>a</a:t>
                      </a:r>
                      <a:r>
                        <a:rPr sz="700" spc="-15" dirty="0">
                          <a:latin typeface="Arial"/>
                          <a:cs typeface="Arial"/>
                        </a:rPr>
                        <a:t> </a:t>
                      </a:r>
                      <a:r>
                        <a:rPr sz="700" dirty="0">
                          <a:latin typeface="Arial"/>
                          <a:cs typeface="Arial"/>
                        </a:rPr>
                        <a:t>daily</a:t>
                      </a:r>
                      <a:r>
                        <a:rPr sz="700" spc="-15" dirty="0">
                          <a:latin typeface="Arial"/>
                          <a:cs typeface="Arial"/>
                        </a:rPr>
                        <a:t> </a:t>
                      </a:r>
                      <a:r>
                        <a:rPr sz="700" spc="-10" dirty="0">
                          <a:latin typeface="Arial"/>
                          <a:cs typeface="Arial"/>
                        </a:rPr>
                        <a:t>basis</a:t>
                      </a:r>
                      <a:endParaRPr sz="700">
                        <a:latin typeface="Arial"/>
                        <a:cs typeface="Arial"/>
                      </a:endParaRPr>
                    </a:p>
                    <a:p>
                      <a:pPr marL="101600" marR="2797810">
                        <a:lnSpc>
                          <a:spcPts val="840"/>
                        </a:lnSpc>
                      </a:pPr>
                      <a:r>
                        <a:rPr sz="700" dirty="0">
                          <a:latin typeface="Arial"/>
                          <a:cs typeface="Arial"/>
                        </a:rPr>
                        <a:t>1E.</a:t>
                      </a:r>
                      <a:r>
                        <a:rPr sz="700" spc="-30" dirty="0">
                          <a:latin typeface="Arial"/>
                          <a:cs typeface="Arial"/>
                        </a:rPr>
                        <a:t> </a:t>
                      </a:r>
                      <a:r>
                        <a:rPr sz="700" dirty="0">
                          <a:latin typeface="Arial"/>
                          <a:cs typeface="Arial"/>
                        </a:rPr>
                        <a:t>Ensure</a:t>
                      </a:r>
                      <a:r>
                        <a:rPr sz="700" spc="-25" dirty="0">
                          <a:latin typeface="Arial"/>
                          <a:cs typeface="Arial"/>
                        </a:rPr>
                        <a:t> </a:t>
                      </a:r>
                      <a:r>
                        <a:rPr sz="700" dirty="0">
                          <a:latin typeface="Arial"/>
                          <a:cs typeface="Arial"/>
                        </a:rPr>
                        <a:t>students</a:t>
                      </a:r>
                      <a:r>
                        <a:rPr sz="700" spc="-20" dirty="0">
                          <a:latin typeface="Arial"/>
                          <a:cs typeface="Arial"/>
                        </a:rPr>
                        <a:t> </a:t>
                      </a:r>
                      <a:r>
                        <a:rPr sz="700" dirty="0">
                          <a:latin typeface="Arial"/>
                          <a:cs typeface="Arial"/>
                        </a:rPr>
                        <a:t>complete</a:t>
                      </a:r>
                      <a:r>
                        <a:rPr sz="700" spc="-30" dirty="0">
                          <a:latin typeface="Arial"/>
                          <a:cs typeface="Arial"/>
                        </a:rPr>
                        <a:t> </a:t>
                      </a:r>
                      <a:r>
                        <a:rPr sz="700" dirty="0">
                          <a:latin typeface="Arial"/>
                          <a:cs typeface="Arial"/>
                        </a:rPr>
                        <a:t>learning</a:t>
                      </a:r>
                      <a:r>
                        <a:rPr sz="700" spc="-20" dirty="0">
                          <a:latin typeface="Arial"/>
                          <a:cs typeface="Arial"/>
                        </a:rPr>
                        <a:t> </a:t>
                      </a:r>
                      <a:r>
                        <a:rPr sz="700" spc="-10" dirty="0">
                          <a:latin typeface="Arial"/>
                          <a:cs typeface="Arial"/>
                        </a:rPr>
                        <a:t>contracts</a:t>
                      </a:r>
                      <a:r>
                        <a:rPr sz="700" spc="500" dirty="0">
                          <a:latin typeface="Arial"/>
                          <a:cs typeface="Arial"/>
                        </a:rPr>
                        <a:t> </a:t>
                      </a:r>
                      <a:r>
                        <a:rPr sz="700" dirty="0">
                          <a:latin typeface="Arial"/>
                          <a:cs typeface="Arial"/>
                        </a:rPr>
                        <a:t>2A.</a:t>
                      </a:r>
                      <a:r>
                        <a:rPr sz="700" spc="-15" dirty="0">
                          <a:latin typeface="Arial"/>
                          <a:cs typeface="Arial"/>
                        </a:rPr>
                        <a:t> </a:t>
                      </a:r>
                      <a:r>
                        <a:rPr sz="700" dirty="0">
                          <a:latin typeface="Arial"/>
                          <a:cs typeface="Arial"/>
                        </a:rPr>
                        <a:t>Provide</a:t>
                      </a:r>
                      <a:r>
                        <a:rPr sz="700" spc="-10" dirty="0">
                          <a:latin typeface="Arial"/>
                          <a:cs typeface="Arial"/>
                        </a:rPr>
                        <a:t> double-</a:t>
                      </a:r>
                      <a:r>
                        <a:rPr sz="700" dirty="0">
                          <a:latin typeface="Arial"/>
                          <a:cs typeface="Arial"/>
                        </a:rPr>
                        <a:t>doses of</a:t>
                      </a:r>
                      <a:r>
                        <a:rPr sz="700" spc="-10" dirty="0">
                          <a:latin typeface="Arial"/>
                          <a:cs typeface="Arial"/>
                        </a:rPr>
                        <a:t> </a:t>
                      </a:r>
                      <a:r>
                        <a:rPr sz="700" spc="-20" dirty="0">
                          <a:latin typeface="Arial"/>
                          <a:cs typeface="Arial"/>
                        </a:rPr>
                        <a:t>math</a:t>
                      </a:r>
                      <a:endParaRPr sz="700">
                        <a:latin typeface="Arial"/>
                        <a:cs typeface="Arial"/>
                      </a:endParaRPr>
                    </a:p>
                    <a:p>
                      <a:pPr marL="101600" marR="2091055">
                        <a:lnSpc>
                          <a:spcPts val="840"/>
                        </a:lnSpc>
                      </a:pPr>
                      <a:r>
                        <a:rPr sz="700" dirty="0">
                          <a:latin typeface="Arial"/>
                          <a:cs typeface="Arial"/>
                        </a:rPr>
                        <a:t>2B.</a:t>
                      </a:r>
                      <a:r>
                        <a:rPr sz="700" spc="-15" dirty="0">
                          <a:latin typeface="Arial"/>
                          <a:cs typeface="Arial"/>
                        </a:rPr>
                        <a:t> </a:t>
                      </a:r>
                      <a:r>
                        <a:rPr sz="700" dirty="0">
                          <a:latin typeface="Arial"/>
                          <a:cs typeface="Arial"/>
                        </a:rPr>
                        <a:t>Provide</a:t>
                      </a:r>
                      <a:r>
                        <a:rPr sz="700" spc="-10" dirty="0">
                          <a:latin typeface="Arial"/>
                          <a:cs typeface="Arial"/>
                        </a:rPr>
                        <a:t> </a:t>
                      </a:r>
                      <a:r>
                        <a:rPr sz="700" dirty="0">
                          <a:latin typeface="Arial"/>
                          <a:cs typeface="Arial"/>
                        </a:rPr>
                        <a:t>ELA</a:t>
                      </a:r>
                      <a:r>
                        <a:rPr sz="700" spc="-5" dirty="0">
                          <a:latin typeface="Arial"/>
                          <a:cs typeface="Arial"/>
                        </a:rPr>
                        <a:t> </a:t>
                      </a:r>
                      <a:r>
                        <a:rPr sz="700" dirty="0">
                          <a:latin typeface="Arial"/>
                          <a:cs typeface="Arial"/>
                        </a:rPr>
                        <a:t>support</a:t>
                      </a:r>
                      <a:r>
                        <a:rPr sz="700" spc="-10" dirty="0">
                          <a:latin typeface="Arial"/>
                          <a:cs typeface="Arial"/>
                        </a:rPr>
                        <a:t> </a:t>
                      </a:r>
                      <a:r>
                        <a:rPr sz="700" dirty="0">
                          <a:latin typeface="Arial"/>
                          <a:cs typeface="Arial"/>
                        </a:rPr>
                        <a:t>by</a:t>
                      </a:r>
                      <a:r>
                        <a:rPr sz="700" spc="-20" dirty="0">
                          <a:latin typeface="Arial"/>
                          <a:cs typeface="Arial"/>
                        </a:rPr>
                        <a:t> </a:t>
                      </a:r>
                      <a:r>
                        <a:rPr sz="700" spc="-10" dirty="0">
                          <a:latin typeface="Arial"/>
                          <a:cs typeface="Arial"/>
                        </a:rPr>
                        <a:t>implementing </a:t>
                      </a:r>
                      <a:r>
                        <a:rPr sz="700" dirty="0">
                          <a:latin typeface="Arial"/>
                          <a:cs typeface="Arial"/>
                        </a:rPr>
                        <a:t>target reading </a:t>
                      </a:r>
                      <a:r>
                        <a:rPr sz="700" spc="-10" dirty="0">
                          <a:latin typeface="Arial"/>
                          <a:cs typeface="Arial"/>
                        </a:rPr>
                        <a:t>programs</a:t>
                      </a:r>
                      <a:r>
                        <a:rPr sz="700" spc="500" dirty="0">
                          <a:latin typeface="Arial"/>
                          <a:cs typeface="Arial"/>
                        </a:rPr>
                        <a:t> </a:t>
                      </a:r>
                      <a:r>
                        <a:rPr sz="700" dirty="0">
                          <a:latin typeface="Arial"/>
                          <a:cs typeface="Arial"/>
                        </a:rPr>
                        <a:t>2C.</a:t>
                      </a:r>
                      <a:r>
                        <a:rPr sz="700" spc="-15" dirty="0">
                          <a:latin typeface="Arial"/>
                          <a:cs typeface="Arial"/>
                        </a:rPr>
                        <a:t> </a:t>
                      </a:r>
                      <a:r>
                        <a:rPr sz="700" dirty="0">
                          <a:latin typeface="Arial"/>
                          <a:cs typeface="Arial"/>
                        </a:rPr>
                        <a:t>Offer</a:t>
                      </a:r>
                      <a:r>
                        <a:rPr sz="700" spc="-15" dirty="0">
                          <a:latin typeface="Arial"/>
                          <a:cs typeface="Arial"/>
                        </a:rPr>
                        <a:t> </a:t>
                      </a:r>
                      <a:r>
                        <a:rPr sz="700" spc="-10" dirty="0">
                          <a:latin typeface="Arial"/>
                          <a:cs typeface="Arial"/>
                        </a:rPr>
                        <a:t>after-</a:t>
                      </a:r>
                      <a:r>
                        <a:rPr sz="700" dirty="0">
                          <a:latin typeface="Arial"/>
                          <a:cs typeface="Arial"/>
                        </a:rPr>
                        <a:t>school</a:t>
                      </a:r>
                      <a:r>
                        <a:rPr sz="700" spc="-15" dirty="0">
                          <a:latin typeface="Arial"/>
                          <a:cs typeface="Arial"/>
                        </a:rPr>
                        <a:t> </a:t>
                      </a:r>
                      <a:r>
                        <a:rPr sz="700" dirty="0">
                          <a:latin typeface="Arial"/>
                          <a:cs typeface="Arial"/>
                        </a:rPr>
                        <a:t>tutorial</a:t>
                      </a:r>
                      <a:r>
                        <a:rPr sz="700" spc="-5" dirty="0">
                          <a:latin typeface="Arial"/>
                          <a:cs typeface="Arial"/>
                        </a:rPr>
                        <a:t> </a:t>
                      </a:r>
                      <a:r>
                        <a:rPr sz="700" dirty="0">
                          <a:latin typeface="Arial"/>
                          <a:cs typeface="Arial"/>
                        </a:rPr>
                        <a:t>and</a:t>
                      </a:r>
                      <a:r>
                        <a:rPr sz="700" spc="-15" dirty="0">
                          <a:latin typeface="Arial"/>
                          <a:cs typeface="Arial"/>
                        </a:rPr>
                        <a:t> </a:t>
                      </a:r>
                      <a:r>
                        <a:rPr sz="700" spc="-10" dirty="0">
                          <a:latin typeface="Arial"/>
                          <a:cs typeface="Arial"/>
                        </a:rPr>
                        <a:t>mentors</a:t>
                      </a:r>
                      <a:endParaRPr sz="700">
                        <a:latin typeface="Arial"/>
                        <a:cs typeface="Arial"/>
                      </a:endParaRPr>
                    </a:p>
                    <a:p>
                      <a:pPr marL="101600">
                        <a:lnSpc>
                          <a:spcPts val="800"/>
                        </a:lnSpc>
                      </a:pPr>
                      <a:r>
                        <a:rPr sz="700" dirty="0">
                          <a:latin typeface="Arial"/>
                          <a:cs typeface="Arial"/>
                        </a:rPr>
                        <a:t>2D.</a:t>
                      </a:r>
                      <a:r>
                        <a:rPr sz="700" spc="-25" dirty="0">
                          <a:latin typeface="Arial"/>
                          <a:cs typeface="Arial"/>
                        </a:rPr>
                        <a:t> </a:t>
                      </a:r>
                      <a:r>
                        <a:rPr sz="700" dirty="0">
                          <a:latin typeface="Arial"/>
                          <a:cs typeface="Arial"/>
                        </a:rPr>
                        <a:t>Provide</a:t>
                      </a:r>
                      <a:r>
                        <a:rPr sz="700" spc="-25" dirty="0">
                          <a:latin typeface="Arial"/>
                          <a:cs typeface="Arial"/>
                        </a:rPr>
                        <a:t> </a:t>
                      </a:r>
                      <a:r>
                        <a:rPr sz="700" dirty="0">
                          <a:latin typeface="Arial"/>
                          <a:cs typeface="Arial"/>
                        </a:rPr>
                        <a:t>an</a:t>
                      </a:r>
                      <a:r>
                        <a:rPr sz="700" spc="-15" dirty="0">
                          <a:latin typeface="Arial"/>
                          <a:cs typeface="Arial"/>
                        </a:rPr>
                        <a:t> </a:t>
                      </a:r>
                      <a:r>
                        <a:rPr sz="700" dirty="0">
                          <a:latin typeface="Arial"/>
                          <a:cs typeface="Arial"/>
                        </a:rPr>
                        <a:t>alternate</a:t>
                      </a:r>
                      <a:r>
                        <a:rPr sz="700" spc="-20" dirty="0">
                          <a:latin typeface="Arial"/>
                          <a:cs typeface="Arial"/>
                        </a:rPr>
                        <a:t> </a:t>
                      </a:r>
                      <a:r>
                        <a:rPr sz="700" dirty="0">
                          <a:latin typeface="Arial"/>
                          <a:cs typeface="Arial"/>
                        </a:rPr>
                        <a:t>bell</a:t>
                      </a:r>
                      <a:r>
                        <a:rPr sz="700" spc="-10" dirty="0">
                          <a:latin typeface="Arial"/>
                          <a:cs typeface="Arial"/>
                        </a:rPr>
                        <a:t> </a:t>
                      </a:r>
                      <a:r>
                        <a:rPr sz="700" dirty="0">
                          <a:latin typeface="Arial"/>
                          <a:cs typeface="Arial"/>
                        </a:rPr>
                        <a:t>schedule</a:t>
                      </a:r>
                      <a:r>
                        <a:rPr sz="700" spc="-25" dirty="0">
                          <a:latin typeface="Arial"/>
                          <a:cs typeface="Arial"/>
                        </a:rPr>
                        <a:t> </a:t>
                      </a:r>
                      <a:r>
                        <a:rPr sz="700" dirty="0">
                          <a:latin typeface="Arial"/>
                          <a:cs typeface="Arial"/>
                        </a:rPr>
                        <a:t>to</a:t>
                      </a:r>
                      <a:r>
                        <a:rPr sz="700" spc="-20" dirty="0">
                          <a:latin typeface="Arial"/>
                          <a:cs typeface="Arial"/>
                        </a:rPr>
                        <a:t> </a:t>
                      </a:r>
                      <a:r>
                        <a:rPr sz="700" dirty="0">
                          <a:latin typeface="Arial"/>
                          <a:cs typeface="Arial"/>
                        </a:rPr>
                        <a:t>offer</a:t>
                      </a:r>
                      <a:r>
                        <a:rPr sz="700" spc="-15" dirty="0">
                          <a:latin typeface="Arial"/>
                          <a:cs typeface="Arial"/>
                        </a:rPr>
                        <a:t> </a:t>
                      </a:r>
                      <a:r>
                        <a:rPr sz="700" spc="-10" dirty="0">
                          <a:latin typeface="Arial"/>
                          <a:cs typeface="Arial"/>
                        </a:rPr>
                        <a:t>remediation</a:t>
                      </a:r>
                      <a:endParaRPr sz="700">
                        <a:latin typeface="Arial"/>
                        <a:cs typeface="Arial"/>
                      </a:endParaRPr>
                    </a:p>
                    <a:p>
                      <a:pPr marL="101600">
                        <a:lnSpc>
                          <a:spcPct val="100000"/>
                        </a:lnSpc>
                      </a:pPr>
                      <a:r>
                        <a:rPr sz="700" dirty="0">
                          <a:latin typeface="Arial"/>
                          <a:cs typeface="Arial"/>
                        </a:rPr>
                        <a:t>3A.</a:t>
                      </a:r>
                      <a:r>
                        <a:rPr sz="700" spc="-5" dirty="0">
                          <a:latin typeface="Arial"/>
                          <a:cs typeface="Arial"/>
                        </a:rPr>
                        <a:t> </a:t>
                      </a:r>
                      <a:r>
                        <a:rPr sz="700" spc="-10" dirty="0">
                          <a:latin typeface="Arial"/>
                          <a:cs typeface="Arial"/>
                        </a:rPr>
                        <a:t>Implement </a:t>
                      </a:r>
                      <a:r>
                        <a:rPr sz="700" dirty="0">
                          <a:latin typeface="Arial"/>
                          <a:cs typeface="Arial"/>
                        </a:rPr>
                        <a:t>STEM</a:t>
                      </a:r>
                      <a:r>
                        <a:rPr sz="700" spc="-10" dirty="0">
                          <a:latin typeface="Arial"/>
                          <a:cs typeface="Arial"/>
                        </a:rPr>
                        <a:t> </a:t>
                      </a:r>
                      <a:r>
                        <a:rPr sz="700" dirty="0">
                          <a:latin typeface="Arial"/>
                          <a:cs typeface="Arial"/>
                        </a:rPr>
                        <a:t>instruction</a:t>
                      </a:r>
                      <a:r>
                        <a:rPr sz="700" spc="-5" dirty="0">
                          <a:latin typeface="Arial"/>
                          <a:cs typeface="Arial"/>
                        </a:rPr>
                        <a:t> </a:t>
                      </a:r>
                      <a:r>
                        <a:rPr sz="700" dirty="0">
                          <a:latin typeface="Arial"/>
                          <a:cs typeface="Arial"/>
                        </a:rPr>
                        <a:t>and</a:t>
                      </a:r>
                      <a:r>
                        <a:rPr sz="700" spc="-10" dirty="0">
                          <a:latin typeface="Arial"/>
                          <a:cs typeface="Arial"/>
                        </a:rPr>
                        <a:t> content</a:t>
                      </a:r>
                      <a:endParaRPr sz="700">
                        <a:latin typeface="Arial"/>
                        <a:cs typeface="Arial"/>
                      </a:endParaRPr>
                    </a:p>
                    <a:p>
                      <a:pPr marL="101600" marR="1809750">
                        <a:lnSpc>
                          <a:spcPct val="100000"/>
                        </a:lnSpc>
                      </a:pPr>
                      <a:r>
                        <a:rPr sz="700" dirty="0">
                          <a:latin typeface="Arial"/>
                          <a:cs typeface="Arial"/>
                        </a:rPr>
                        <a:t>3B.</a:t>
                      </a:r>
                      <a:r>
                        <a:rPr sz="700" spc="-5" dirty="0">
                          <a:latin typeface="Arial"/>
                          <a:cs typeface="Arial"/>
                        </a:rPr>
                        <a:t> </a:t>
                      </a:r>
                      <a:r>
                        <a:rPr sz="700" spc="-10" dirty="0">
                          <a:latin typeface="Arial"/>
                          <a:cs typeface="Arial"/>
                        </a:rPr>
                        <a:t>Implement</a:t>
                      </a:r>
                      <a:r>
                        <a:rPr sz="700" spc="-15" dirty="0">
                          <a:latin typeface="Arial"/>
                          <a:cs typeface="Arial"/>
                        </a:rPr>
                        <a:t> </a:t>
                      </a:r>
                      <a:r>
                        <a:rPr sz="700" dirty="0">
                          <a:latin typeface="Arial"/>
                          <a:cs typeface="Arial"/>
                        </a:rPr>
                        <a:t>integrated, project-</a:t>
                      </a:r>
                      <a:r>
                        <a:rPr sz="700" spc="-20" dirty="0">
                          <a:latin typeface="Arial"/>
                          <a:cs typeface="Arial"/>
                        </a:rPr>
                        <a:t> </a:t>
                      </a:r>
                      <a:r>
                        <a:rPr sz="700" dirty="0">
                          <a:latin typeface="Arial"/>
                          <a:cs typeface="Arial"/>
                        </a:rPr>
                        <a:t>and</a:t>
                      </a:r>
                      <a:r>
                        <a:rPr sz="700" spc="-5" dirty="0">
                          <a:latin typeface="Arial"/>
                          <a:cs typeface="Arial"/>
                        </a:rPr>
                        <a:t> </a:t>
                      </a:r>
                      <a:r>
                        <a:rPr sz="700" spc="-10" dirty="0">
                          <a:latin typeface="Arial"/>
                          <a:cs typeface="Arial"/>
                        </a:rPr>
                        <a:t>problem-</a:t>
                      </a:r>
                      <a:r>
                        <a:rPr sz="700" dirty="0">
                          <a:latin typeface="Arial"/>
                          <a:cs typeface="Arial"/>
                        </a:rPr>
                        <a:t>based</a:t>
                      </a:r>
                      <a:r>
                        <a:rPr sz="700" spc="-10" dirty="0">
                          <a:latin typeface="Arial"/>
                          <a:cs typeface="Arial"/>
                        </a:rPr>
                        <a:t> </a:t>
                      </a:r>
                      <a:r>
                        <a:rPr sz="700" dirty="0">
                          <a:latin typeface="Arial"/>
                          <a:cs typeface="Arial"/>
                        </a:rPr>
                        <a:t>learning</a:t>
                      </a:r>
                      <a:r>
                        <a:rPr sz="700" spc="-5" dirty="0">
                          <a:latin typeface="Arial"/>
                          <a:cs typeface="Arial"/>
                        </a:rPr>
                        <a:t> </a:t>
                      </a:r>
                      <a:r>
                        <a:rPr sz="700" spc="-10" dirty="0">
                          <a:latin typeface="Arial"/>
                          <a:cs typeface="Arial"/>
                        </a:rPr>
                        <a:t>projects</a:t>
                      </a:r>
                      <a:r>
                        <a:rPr sz="700" spc="500" dirty="0">
                          <a:latin typeface="Arial"/>
                          <a:cs typeface="Arial"/>
                        </a:rPr>
                        <a:t> </a:t>
                      </a:r>
                      <a:r>
                        <a:rPr sz="700" dirty="0">
                          <a:latin typeface="Arial"/>
                          <a:cs typeface="Arial"/>
                        </a:rPr>
                        <a:t>3C.</a:t>
                      </a:r>
                      <a:r>
                        <a:rPr sz="700" spc="-20" dirty="0">
                          <a:latin typeface="Arial"/>
                          <a:cs typeface="Arial"/>
                        </a:rPr>
                        <a:t> </a:t>
                      </a:r>
                      <a:r>
                        <a:rPr sz="700" dirty="0">
                          <a:latin typeface="Arial"/>
                          <a:cs typeface="Arial"/>
                        </a:rPr>
                        <a:t>Implement</a:t>
                      </a:r>
                      <a:r>
                        <a:rPr sz="700" spc="-15" dirty="0">
                          <a:latin typeface="Arial"/>
                          <a:cs typeface="Arial"/>
                        </a:rPr>
                        <a:t> </a:t>
                      </a:r>
                      <a:r>
                        <a:rPr sz="700" dirty="0">
                          <a:latin typeface="Arial"/>
                          <a:cs typeface="Arial"/>
                        </a:rPr>
                        <a:t>rigorous</a:t>
                      </a:r>
                      <a:r>
                        <a:rPr sz="700" spc="-10" dirty="0">
                          <a:latin typeface="Arial"/>
                          <a:cs typeface="Arial"/>
                        </a:rPr>
                        <a:t> </a:t>
                      </a:r>
                      <a:r>
                        <a:rPr sz="700" dirty="0">
                          <a:latin typeface="Arial"/>
                          <a:cs typeface="Arial"/>
                        </a:rPr>
                        <a:t>and</a:t>
                      </a:r>
                      <a:r>
                        <a:rPr sz="700" spc="-25" dirty="0">
                          <a:latin typeface="Arial"/>
                          <a:cs typeface="Arial"/>
                        </a:rPr>
                        <a:t> </a:t>
                      </a:r>
                      <a:r>
                        <a:rPr sz="700" dirty="0">
                          <a:latin typeface="Arial"/>
                          <a:cs typeface="Arial"/>
                        </a:rPr>
                        <a:t>real-world</a:t>
                      </a:r>
                      <a:r>
                        <a:rPr sz="700" spc="-25" dirty="0">
                          <a:latin typeface="Arial"/>
                          <a:cs typeface="Arial"/>
                        </a:rPr>
                        <a:t> </a:t>
                      </a:r>
                      <a:r>
                        <a:rPr sz="700" spc="-10" dirty="0">
                          <a:latin typeface="Arial"/>
                          <a:cs typeface="Arial"/>
                        </a:rPr>
                        <a:t>inter-</a:t>
                      </a:r>
                      <a:r>
                        <a:rPr sz="700" dirty="0">
                          <a:latin typeface="Arial"/>
                          <a:cs typeface="Arial"/>
                        </a:rPr>
                        <a:t>disciplinary</a:t>
                      </a:r>
                      <a:r>
                        <a:rPr sz="700" spc="-35" dirty="0">
                          <a:latin typeface="Arial"/>
                          <a:cs typeface="Arial"/>
                        </a:rPr>
                        <a:t> </a:t>
                      </a:r>
                      <a:r>
                        <a:rPr sz="700" dirty="0">
                          <a:latin typeface="Arial"/>
                          <a:cs typeface="Arial"/>
                        </a:rPr>
                        <a:t>projects</a:t>
                      </a:r>
                      <a:r>
                        <a:rPr sz="700" spc="-15" dirty="0">
                          <a:latin typeface="Arial"/>
                          <a:cs typeface="Arial"/>
                        </a:rPr>
                        <a:t> </a:t>
                      </a:r>
                      <a:r>
                        <a:rPr sz="700" dirty="0">
                          <a:latin typeface="Arial"/>
                          <a:cs typeface="Arial"/>
                        </a:rPr>
                        <a:t>and</a:t>
                      </a:r>
                      <a:r>
                        <a:rPr sz="700" spc="-25" dirty="0">
                          <a:latin typeface="Arial"/>
                          <a:cs typeface="Arial"/>
                        </a:rPr>
                        <a:t> </a:t>
                      </a:r>
                      <a:r>
                        <a:rPr sz="700" spc="-10" dirty="0">
                          <a:latin typeface="Arial"/>
                          <a:cs typeface="Arial"/>
                        </a:rPr>
                        <a:t>units</a:t>
                      </a:r>
                      <a:r>
                        <a:rPr sz="700" spc="500" dirty="0">
                          <a:latin typeface="Arial"/>
                          <a:cs typeface="Arial"/>
                        </a:rPr>
                        <a:t> </a:t>
                      </a:r>
                      <a:r>
                        <a:rPr sz="700" dirty="0">
                          <a:latin typeface="Arial"/>
                          <a:cs typeface="Arial"/>
                        </a:rPr>
                        <a:t>3D.</a:t>
                      </a:r>
                      <a:r>
                        <a:rPr sz="700" spc="-20" dirty="0">
                          <a:latin typeface="Arial"/>
                          <a:cs typeface="Arial"/>
                        </a:rPr>
                        <a:t> </a:t>
                      </a:r>
                      <a:r>
                        <a:rPr sz="700" dirty="0">
                          <a:latin typeface="Arial"/>
                          <a:cs typeface="Arial"/>
                        </a:rPr>
                        <a:t>Integrate</a:t>
                      </a:r>
                      <a:r>
                        <a:rPr sz="700" spc="-25" dirty="0">
                          <a:latin typeface="Arial"/>
                          <a:cs typeface="Arial"/>
                        </a:rPr>
                        <a:t> </a:t>
                      </a:r>
                      <a:r>
                        <a:rPr sz="700" dirty="0">
                          <a:latin typeface="Arial"/>
                          <a:cs typeface="Arial"/>
                        </a:rPr>
                        <a:t>technology</a:t>
                      </a:r>
                      <a:r>
                        <a:rPr sz="700" spc="-35" dirty="0">
                          <a:latin typeface="Arial"/>
                          <a:cs typeface="Arial"/>
                        </a:rPr>
                        <a:t> </a:t>
                      </a:r>
                      <a:r>
                        <a:rPr sz="700" dirty="0">
                          <a:latin typeface="Arial"/>
                          <a:cs typeface="Arial"/>
                        </a:rPr>
                        <a:t>throughout</a:t>
                      </a:r>
                      <a:r>
                        <a:rPr sz="700" spc="-30" dirty="0">
                          <a:latin typeface="Arial"/>
                          <a:cs typeface="Arial"/>
                        </a:rPr>
                        <a:t> </a:t>
                      </a:r>
                      <a:r>
                        <a:rPr sz="700" dirty="0">
                          <a:latin typeface="Arial"/>
                          <a:cs typeface="Arial"/>
                        </a:rPr>
                        <a:t>the</a:t>
                      </a:r>
                      <a:r>
                        <a:rPr sz="700" spc="-30" dirty="0">
                          <a:latin typeface="Arial"/>
                          <a:cs typeface="Arial"/>
                        </a:rPr>
                        <a:t> </a:t>
                      </a:r>
                      <a:r>
                        <a:rPr sz="700" spc="-10" dirty="0">
                          <a:latin typeface="Arial"/>
                          <a:cs typeface="Arial"/>
                        </a:rPr>
                        <a:t>curriculum</a:t>
                      </a:r>
                      <a:endParaRPr sz="700">
                        <a:latin typeface="Arial"/>
                        <a:cs typeface="Arial"/>
                      </a:endParaRPr>
                    </a:p>
                    <a:p>
                      <a:pPr marL="101600" marR="2649855">
                        <a:lnSpc>
                          <a:spcPts val="850"/>
                        </a:lnSpc>
                        <a:spcBef>
                          <a:spcPts val="10"/>
                        </a:spcBef>
                      </a:pPr>
                      <a:r>
                        <a:rPr sz="700" dirty="0">
                          <a:latin typeface="Arial"/>
                          <a:cs typeface="Arial"/>
                        </a:rPr>
                        <a:t>4A.</a:t>
                      </a:r>
                      <a:r>
                        <a:rPr sz="700" spc="-10" dirty="0">
                          <a:latin typeface="Arial"/>
                          <a:cs typeface="Arial"/>
                        </a:rPr>
                        <a:t> Implement</a:t>
                      </a:r>
                      <a:r>
                        <a:rPr sz="700" spc="-15" dirty="0">
                          <a:latin typeface="Arial"/>
                          <a:cs typeface="Arial"/>
                        </a:rPr>
                        <a:t> </a:t>
                      </a:r>
                      <a:r>
                        <a:rPr sz="700" dirty="0">
                          <a:latin typeface="Arial"/>
                          <a:cs typeface="Arial"/>
                        </a:rPr>
                        <a:t>Social</a:t>
                      </a:r>
                      <a:r>
                        <a:rPr sz="700" spc="-10" dirty="0">
                          <a:latin typeface="Arial"/>
                          <a:cs typeface="Arial"/>
                        </a:rPr>
                        <a:t> </a:t>
                      </a:r>
                      <a:r>
                        <a:rPr sz="700" dirty="0">
                          <a:latin typeface="Arial"/>
                          <a:cs typeface="Arial"/>
                        </a:rPr>
                        <a:t>and</a:t>
                      </a:r>
                      <a:r>
                        <a:rPr sz="700" spc="-15" dirty="0">
                          <a:latin typeface="Arial"/>
                          <a:cs typeface="Arial"/>
                        </a:rPr>
                        <a:t> </a:t>
                      </a:r>
                      <a:r>
                        <a:rPr sz="700" dirty="0">
                          <a:latin typeface="Arial"/>
                          <a:cs typeface="Arial"/>
                        </a:rPr>
                        <a:t>Emotional</a:t>
                      </a:r>
                      <a:r>
                        <a:rPr sz="700" spc="-5" dirty="0">
                          <a:latin typeface="Arial"/>
                          <a:cs typeface="Arial"/>
                        </a:rPr>
                        <a:t> </a:t>
                      </a:r>
                      <a:r>
                        <a:rPr sz="700" dirty="0">
                          <a:latin typeface="Arial"/>
                          <a:cs typeface="Arial"/>
                        </a:rPr>
                        <a:t>Learning</a:t>
                      </a:r>
                      <a:r>
                        <a:rPr sz="700" spc="-5" dirty="0">
                          <a:latin typeface="Arial"/>
                          <a:cs typeface="Arial"/>
                        </a:rPr>
                        <a:t> </a:t>
                      </a:r>
                      <a:r>
                        <a:rPr sz="700" spc="-20" dirty="0">
                          <a:latin typeface="Arial"/>
                          <a:cs typeface="Arial"/>
                        </a:rPr>
                        <a:t>(SEL)</a:t>
                      </a:r>
                      <a:r>
                        <a:rPr sz="700" spc="500" dirty="0">
                          <a:latin typeface="Arial"/>
                          <a:cs typeface="Arial"/>
                        </a:rPr>
                        <a:t> </a:t>
                      </a:r>
                      <a:r>
                        <a:rPr sz="700" dirty="0">
                          <a:latin typeface="Arial"/>
                          <a:cs typeface="Arial"/>
                        </a:rPr>
                        <a:t>4B. Increase</a:t>
                      </a:r>
                      <a:r>
                        <a:rPr sz="700" spc="-10" dirty="0">
                          <a:latin typeface="Arial"/>
                          <a:cs typeface="Arial"/>
                        </a:rPr>
                        <a:t> </a:t>
                      </a:r>
                      <a:r>
                        <a:rPr sz="700" dirty="0">
                          <a:latin typeface="Arial"/>
                          <a:cs typeface="Arial"/>
                        </a:rPr>
                        <a:t>the</a:t>
                      </a:r>
                      <a:r>
                        <a:rPr sz="700" spc="-10" dirty="0">
                          <a:latin typeface="Arial"/>
                          <a:cs typeface="Arial"/>
                        </a:rPr>
                        <a:t> communication</a:t>
                      </a:r>
                      <a:r>
                        <a:rPr sz="700" dirty="0">
                          <a:latin typeface="Arial"/>
                          <a:cs typeface="Arial"/>
                        </a:rPr>
                        <a:t> skills</a:t>
                      </a:r>
                      <a:r>
                        <a:rPr sz="700" spc="-10" dirty="0">
                          <a:latin typeface="Arial"/>
                          <a:cs typeface="Arial"/>
                        </a:rPr>
                        <a:t> </a:t>
                      </a:r>
                      <a:r>
                        <a:rPr sz="700" dirty="0">
                          <a:latin typeface="Arial"/>
                          <a:cs typeface="Arial"/>
                        </a:rPr>
                        <a:t>of</a:t>
                      </a:r>
                      <a:r>
                        <a:rPr sz="700" spc="-10" dirty="0">
                          <a:latin typeface="Arial"/>
                          <a:cs typeface="Arial"/>
                        </a:rPr>
                        <a:t> </a:t>
                      </a:r>
                      <a:r>
                        <a:rPr sz="700" dirty="0">
                          <a:latin typeface="Arial"/>
                          <a:cs typeface="Arial"/>
                        </a:rPr>
                        <a:t>all</a:t>
                      </a:r>
                      <a:r>
                        <a:rPr sz="700" spc="5" dirty="0">
                          <a:latin typeface="Arial"/>
                          <a:cs typeface="Arial"/>
                        </a:rPr>
                        <a:t> </a:t>
                      </a:r>
                      <a:r>
                        <a:rPr sz="700" spc="-10" dirty="0">
                          <a:latin typeface="Arial"/>
                          <a:cs typeface="Arial"/>
                        </a:rPr>
                        <a:t>students</a:t>
                      </a:r>
                      <a:endParaRPr sz="700">
                        <a:latin typeface="Arial"/>
                        <a:cs typeface="Arial"/>
                      </a:endParaRPr>
                    </a:p>
                    <a:p>
                      <a:pPr marL="101600">
                        <a:lnSpc>
                          <a:spcPts val="800"/>
                        </a:lnSpc>
                      </a:pPr>
                      <a:r>
                        <a:rPr sz="700" dirty="0">
                          <a:latin typeface="Arial"/>
                          <a:cs typeface="Arial"/>
                        </a:rPr>
                        <a:t>5A.</a:t>
                      </a:r>
                      <a:r>
                        <a:rPr sz="700" spc="-25" dirty="0">
                          <a:latin typeface="Arial"/>
                          <a:cs typeface="Arial"/>
                        </a:rPr>
                        <a:t> </a:t>
                      </a:r>
                      <a:r>
                        <a:rPr sz="700" dirty="0">
                          <a:latin typeface="Arial"/>
                          <a:cs typeface="Arial"/>
                        </a:rPr>
                        <a:t>Partnered</a:t>
                      </a:r>
                      <a:r>
                        <a:rPr sz="700" spc="-15" dirty="0">
                          <a:latin typeface="Arial"/>
                          <a:cs typeface="Arial"/>
                        </a:rPr>
                        <a:t> </a:t>
                      </a:r>
                      <a:r>
                        <a:rPr sz="700" dirty="0">
                          <a:latin typeface="Arial"/>
                          <a:cs typeface="Arial"/>
                        </a:rPr>
                        <a:t>with</a:t>
                      </a:r>
                      <a:r>
                        <a:rPr sz="700" spc="-15" dirty="0">
                          <a:latin typeface="Arial"/>
                          <a:cs typeface="Arial"/>
                        </a:rPr>
                        <a:t> </a:t>
                      </a:r>
                      <a:r>
                        <a:rPr sz="700" dirty="0">
                          <a:latin typeface="Arial"/>
                          <a:cs typeface="Arial"/>
                        </a:rPr>
                        <a:t>organization</a:t>
                      </a:r>
                      <a:r>
                        <a:rPr sz="700" spc="-25" dirty="0">
                          <a:latin typeface="Arial"/>
                          <a:cs typeface="Arial"/>
                        </a:rPr>
                        <a:t> </a:t>
                      </a:r>
                      <a:r>
                        <a:rPr sz="700" dirty="0">
                          <a:latin typeface="Arial"/>
                          <a:cs typeface="Arial"/>
                        </a:rPr>
                        <a:t>to</a:t>
                      </a:r>
                      <a:r>
                        <a:rPr sz="700" spc="-20" dirty="0">
                          <a:latin typeface="Arial"/>
                          <a:cs typeface="Arial"/>
                        </a:rPr>
                        <a:t> </a:t>
                      </a:r>
                      <a:r>
                        <a:rPr sz="700" dirty="0">
                          <a:latin typeface="Arial"/>
                          <a:cs typeface="Arial"/>
                        </a:rPr>
                        <a:t>provide</a:t>
                      </a:r>
                      <a:r>
                        <a:rPr sz="700" spc="-30" dirty="0">
                          <a:latin typeface="Arial"/>
                          <a:cs typeface="Arial"/>
                        </a:rPr>
                        <a:t> </a:t>
                      </a:r>
                      <a:r>
                        <a:rPr sz="700" dirty="0">
                          <a:latin typeface="Arial"/>
                          <a:cs typeface="Arial"/>
                        </a:rPr>
                        <a:t>ACT</a:t>
                      </a:r>
                      <a:r>
                        <a:rPr sz="700" spc="-15" dirty="0">
                          <a:latin typeface="Arial"/>
                          <a:cs typeface="Arial"/>
                        </a:rPr>
                        <a:t> </a:t>
                      </a:r>
                      <a:r>
                        <a:rPr sz="700" dirty="0">
                          <a:latin typeface="Arial"/>
                          <a:cs typeface="Arial"/>
                        </a:rPr>
                        <a:t>and</a:t>
                      </a:r>
                      <a:r>
                        <a:rPr sz="700" spc="-15" dirty="0">
                          <a:latin typeface="Arial"/>
                          <a:cs typeface="Arial"/>
                        </a:rPr>
                        <a:t> </a:t>
                      </a:r>
                      <a:r>
                        <a:rPr sz="700" dirty="0">
                          <a:latin typeface="Arial"/>
                          <a:cs typeface="Arial"/>
                        </a:rPr>
                        <a:t>SAT</a:t>
                      </a:r>
                      <a:r>
                        <a:rPr sz="700" spc="-10" dirty="0">
                          <a:latin typeface="Arial"/>
                          <a:cs typeface="Arial"/>
                        </a:rPr>
                        <a:t> preparation</a:t>
                      </a:r>
                      <a:endParaRPr sz="700">
                        <a:latin typeface="Arial"/>
                        <a:cs typeface="Arial"/>
                      </a:endParaRPr>
                    </a:p>
                    <a:p>
                      <a:pPr marL="101600" marR="3213100">
                        <a:lnSpc>
                          <a:spcPct val="101400"/>
                        </a:lnSpc>
                      </a:pPr>
                      <a:r>
                        <a:rPr sz="700" dirty="0">
                          <a:latin typeface="Arial"/>
                          <a:cs typeface="Arial"/>
                        </a:rPr>
                        <a:t>5B.</a:t>
                      </a:r>
                      <a:r>
                        <a:rPr sz="700" spc="-25" dirty="0">
                          <a:latin typeface="Arial"/>
                          <a:cs typeface="Arial"/>
                        </a:rPr>
                        <a:t> </a:t>
                      </a:r>
                      <a:r>
                        <a:rPr sz="700" dirty="0">
                          <a:latin typeface="Arial"/>
                          <a:cs typeface="Arial"/>
                        </a:rPr>
                        <a:t>Provide</a:t>
                      </a:r>
                      <a:r>
                        <a:rPr sz="700" spc="-20" dirty="0">
                          <a:latin typeface="Arial"/>
                          <a:cs typeface="Arial"/>
                        </a:rPr>
                        <a:t> </a:t>
                      </a:r>
                      <a:r>
                        <a:rPr sz="700" dirty="0">
                          <a:latin typeface="Arial"/>
                          <a:cs typeface="Arial"/>
                        </a:rPr>
                        <a:t>a</a:t>
                      </a:r>
                      <a:r>
                        <a:rPr sz="700" spc="-20" dirty="0">
                          <a:latin typeface="Arial"/>
                          <a:cs typeface="Arial"/>
                        </a:rPr>
                        <a:t> </a:t>
                      </a:r>
                      <a:r>
                        <a:rPr sz="700" dirty="0">
                          <a:latin typeface="Arial"/>
                          <a:cs typeface="Arial"/>
                        </a:rPr>
                        <a:t>credit</a:t>
                      </a:r>
                      <a:r>
                        <a:rPr sz="700" spc="-10" dirty="0">
                          <a:latin typeface="Arial"/>
                          <a:cs typeface="Arial"/>
                        </a:rPr>
                        <a:t> </a:t>
                      </a:r>
                      <a:r>
                        <a:rPr sz="700" dirty="0">
                          <a:latin typeface="Arial"/>
                          <a:cs typeface="Arial"/>
                        </a:rPr>
                        <a:t>recovery</a:t>
                      </a:r>
                      <a:r>
                        <a:rPr sz="700" spc="-25" dirty="0">
                          <a:latin typeface="Arial"/>
                          <a:cs typeface="Arial"/>
                        </a:rPr>
                        <a:t> </a:t>
                      </a:r>
                      <a:r>
                        <a:rPr sz="700" spc="-10" dirty="0">
                          <a:latin typeface="Arial"/>
                          <a:cs typeface="Arial"/>
                        </a:rPr>
                        <a:t>program</a:t>
                      </a:r>
                      <a:r>
                        <a:rPr sz="700" spc="500" dirty="0">
                          <a:latin typeface="Arial"/>
                          <a:cs typeface="Arial"/>
                        </a:rPr>
                        <a:t> </a:t>
                      </a:r>
                      <a:r>
                        <a:rPr sz="700" dirty="0">
                          <a:latin typeface="Arial"/>
                          <a:cs typeface="Arial"/>
                        </a:rPr>
                        <a:t>5C.</a:t>
                      </a:r>
                      <a:r>
                        <a:rPr sz="700" spc="-25" dirty="0">
                          <a:latin typeface="Arial"/>
                          <a:cs typeface="Arial"/>
                        </a:rPr>
                        <a:t> </a:t>
                      </a:r>
                      <a:r>
                        <a:rPr sz="700" dirty="0">
                          <a:latin typeface="Arial"/>
                          <a:cs typeface="Arial"/>
                        </a:rPr>
                        <a:t>Offer</a:t>
                      </a:r>
                      <a:r>
                        <a:rPr sz="700" spc="-20" dirty="0">
                          <a:latin typeface="Arial"/>
                          <a:cs typeface="Arial"/>
                        </a:rPr>
                        <a:t> </a:t>
                      </a:r>
                      <a:r>
                        <a:rPr sz="700" dirty="0">
                          <a:latin typeface="Arial"/>
                          <a:cs typeface="Arial"/>
                        </a:rPr>
                        <a:t>career</a:t>
                      </a:r>
                      <a:r>
                        <a:rPr sz="700" spc="-10" dirty="0">
                          <a:latin typeface="Arial"/>
                          <a:cs typeface="Arial"/>
                        </a:rPr>
                        <a:t> pathways</a:t>
                      </a:r>
                      <a:endParaRPr sz="700">
                        <a:latin typeface="Arial"/>
                        <a:cs typeface="Arial"/>
                      </a:endParaRPr>
                    </a:p>
                  </a:txBody>
                  <a:tcPr marL="0" marR="0" marT="22860" marB="0">
                    <a:lnL w="28575">
                      <a:solidFill>
                        <a:srgbClr val="F4AF83"/>
                      </a:solidFill>
                      <a:prstDash val="solid"/>
                    </a:lnL>
                    <a:lnR w="28575">
                      <a:solidFill>
                        <a:srgbClr val="F4AF83"/>
                      </a:solidFill>
                      <a:prstDash val="solid"/>
                    </a:lnR>
                    <a:lnT w="28575">
                      <a:solidFill>
                        <a:srgbClr val="F4AF83"/>
                      </a:solidFill>
                      <a:prstDash val="solid"/>
                    </a:lnT>
                    <a:lnB w="12700">
                      <a:solidFill>
                        <a:srgbClr val="F4AF83"/>
                      </a:solidFill>
                      <a:prstDash val="solid"/>
                    </a:lnB>
                    <a:solidFill>
                      <a:srgbClr val="FFF5C7"/>
                    </a:solidFill>
                  </a:tcPr>
                </a:tc>
                <a:extLst>
                  <a:ext uri="{0D108BD9-81ED-4DB2-BD59-A6C34878D82A}">
                    <a16:rowId xmlns:a16="http://schemas.microsoft.com/office/drawing/2014/main" val="10000"/>
                  </a:ext>
                </a:extLst>
              </a:tr>
              <a:tr h="906780">
                <a:tc>
                  <a:txBody>
                    <a:bodyPr/>
                    <a:lstStyle/>
                    <a:p>
                      <a:pPr>
                        <a:lnSpc>
                          <a:spcPct val="100000"/>
                        </a:lnSpc>
                        <a:spcBef>
                          <a:spcPts val="40"/>
                        </a:spcBef>
                      </a:pPr>
                      <a:endParaRPr sz="850">
                        <a:latin typeface="Times New Roman"/>
                        <a:cs typeface="Times New Roman"/>
                      </a:endParaRPr>
                    </a:p>
                    <a:p>
                      <a:pPr marL="101600">
                        <a:lnSpc>
                          <a:spcPct val="100000"/>
                        </a:lnSpc>
                        <a:spcBef>
                          <a:spcPts val="5"/>
                        </a:spcBef>
                      </a:pPr>
                      <a:r>
                        <a:rPr sz="700" dirty="0">
                          <a:latin typeface="Arial"/>
                          <a:cs typeface="Arial"/>
                        </a:rPr>
                        <a:t>6A.</a:t>
                      </a:r>
                      <a:r>
                        <a:rPr sz="700" spc="-15" dirty="0">
                          <a:latin typeface="Arial"/>
                          <a:cs typeface="Arial"/>
                        </a:rPr>
                        <a:t> </a:t>
                      </a:r>
                      <a:r>
                        <a:rPr sz="700" dirty="0">
                          <a:latin typeface="Arial"/>
                          <a:cs typeface="Arial"/>
                        </a:rPr>
                        <a:t>Improve</a:t>
                      </a:r>
                      <a:r>
                        <a:rPr sz="700" spc="-20" dirty="0">
                          <a:latin typeface="Arial"/>
                          <a:cs typeface="Arial"/>
                        </a:rPr>
                        <a:t> </a:t>
                      </a:r>
                      <a:r>
                        <a:rPr sz="700" dirty="0">
                          <a:latin typeface="Arial"/>
                          <a:cs typeface="Arial"/>
                        </a:rPr>
                        <a:t>the</a:t>
                      </a:r>
                      <a:r>
                        <a:rPr sz="700" spc="-20" dirty="0">
                          <a:latin typeface="Arial"/>
                          <a:cs typeface="Arial"/>
                        </a:rPr>
                        <a:t> </a:t>
                      </a:r>
                      <a:r>
                        <a:rPr sz="700" dirty="0">
                          <a:latin typeface="Arial"/>
                          <a:cs typeface="Arial"/>
                        </a:rPr>
                        <a:t>retention</a:t>
                      </a:r>
                      <a:r>
                        <a:rPr sz="700" spc="-10" dirty="0">
                          <a:latin typeface="Arial"/>
                          <a:cs typeface="Arial"/>
                        </a:rPr>
                        <a:t> </a:t>
                      </a:r>
                      <a:r>
                        <a:rPr sz="700" dirty="0">
                          <a:latin typeface="Arial"/>
                          <a:cs typeface="Arial"/>
                        </a:rPr>
                        <a:t>of</a:t>
                      </a:r>
                      <a:r>
                        <a:rPr sz="700" spc="-10" dirty="0">
                          <a:latin typeface="Arial"/>
                          <a:cs typeface="Arial"/>
                        </a:rPr>
                        <a:t> high-</a:t>
                      </a:r>
                      <a:r>
                        <a:rPr sz="700" dirty="0">
                          <a:latin typeface="Arial"/>
                          <a:cs typeface="Arial"/>
                        </a:rPr>
                        <a:t>quality</a:t>
                      </a:r>
                      <a:r>
                        <a:rPr sz="700" spc="-20" dirty="0">
                          <a:latin typeface="Arial"/>
                          <a:cs typeface="Arial"/>
                        </a:rPr>
                        <a:t> </a:t>
                      </a:r>
                      <a:r>
                        <a:rPr sz="700" spc="-10" dirty="0">
                          <a:latin typeface="Arial"/>
                          <a:cs typeface="Arial"/>
                        </a:rPr>
                        <a:t>teachers</a:t>
                      </a:r>
                      <a:endParaRPr sz="700">
                        <a:latin typeface="Arial"/>
                        <a:cs typeface="Arial"/>
                      </a:endParaRPr>
                    </a:p>
                    <a:p>
                      <a:pPr marL="101600" marR="1122045">
                        <a:lnSpc>
                          <a:spcPct val="100000"/>
                        </a:lnSpc>
                      </a:pPr>
                      <a:r>
                        <a:rPr sz="700" dirty="0">
                          <a:latin typeface="Arial"/>
                          <a:cs typeface="Arial"/>
                        </a:rPr>
                        <a:t>7A.</a:t>
                      </a:r>
                      <a:r>
                        <a:rPr sz="700" spc="-30" dirty="0">
                          <a:latin typeface="Arial"/>
                          <a:cs typeface="Arial"/>
                        </a:rPr>
                        <a:t> </a:t>
                      </a:r>
                      <a:r>
                        <a:rPr sz="700" dirty="0">
                          <a:latin typeface="Arial"/>
                          <a:cs typeface="Arial"/>
                        </a:rPr>
                        <a:t>Provide</a:t>
                      </a:r>
                      <a:r>
                        <a:rPr sz="700" spc="-25" dirty="0">
                          <a:latin typeface="Arial"/>
                          <a:cs typeface="Arial"/>
                        </a:rPr>
                        <a:t> </a:t>
                      </a:r>
                      <a:r>
                        <a:rPr sz="700" dirty="0">
                          <a:latin typeface="Arial"/>
                          <a:cs typeface="Arial"/>
                        </a:rPr>
                        <a:t>targeted</a:t>
                      </a:r>
                      <a:r>
                        <a:rPr sz="700" spc="-20" dirty="0">
                          <a:latin typeface="Arial"/>
                          <a:cs typeface="Arial"/>
                        </a:rPr>
                        <a:t> </a:t>
                      </a:r>
                      <a:r>
                        <a:rPr sz="700" dirty="0">
                          <a:latin typeface="Arial"/>
                          <a:cs typeface="Arial"/>
                        </a:rPr>
                        <a:t>professional</a:t>
                      </a:r>
                      <a:r>
                        <a:rPr sz="700" spc="-30" dirty="0">
                          <a:latin typeface="Arial"/>
                          <a:cs typeface="Arial"/>
                        </a:rPr>
                        <a:t> </a:t>
                      </a:r>
                      <a:r>
                        <a:rPr sz="700" dirty="0">
                          <a:latin typeface="Arial"/>
                          <a:cs typeface="Arial"/>
                        </a:rPr>
                        <a:t>learning</a:t>
                      </a:r>
                      <a:r>
                        <a:rPr sz="700" spc="-15" dirty="0">
                          <a:latin typeface="Arial"/>
                          <a:cs typeface="Arial"/>
                        </a:rPr>
                        <a:t> </a:t>
                      </a:r>
                      <a:r>
                        <a:rPr sz="700" dirty="0">
                          <a:latin typeface="Arial"/>
                          <a:cs typeface="Arial"/>
                        </a:rPr>
                        <a:t>opportunities</a:t>
                      </a:r>
                      <a:r>
                        <a:rPr sz="700" spc="-20" dirty="0">
                          <a:latin typeface="Arial"/>
                          <a:cs typeface="Arial"/>
                        </a:rPr>
                        <a:t> </a:t>
                      </a:r>
                      <a:r>
                        <a:rPr sz="700" dirty="0">
                          <a:latin typeface="Arial"/>
                          <a:cs typeface="Arial"/>
                        </a:rPr>
                        <a:t>to</a:t>
                      </a:r>
                      <a:r>
                        <a:rPr sz="700" spc="-30" dirty="0">
                          <a:latin typeface="Arial"/>
                          <a:cs typeface="Arial"/>
                        </a:rPr>
                        <a:t> </a:t>
                      </a:r>
                      <a:r>
                        <a:rPr sz="700" dirty="0">
                          <a:latin typeface="Arial"/>
                          <a:cs typeface="Arial"/>
                        </a:rPr>
                        <a:t>improve</a:t>
                      </a:r>
                      <a:r>
                        <a:rPr sz="700" spc="-30" dirty="0">
                          <a:latin typeface="Arial"/>
                          <a:cs typeface="Arial"/>
                        </a:rPr>
                        <a:t> </a:t>
                      </a:r>
                      <a:r>
                        <a:rPr sz="700" dirty="0">
                          <a:latin typeface="Arial"/>
                          <a:cs typeface="Arial"/>
                        </a:rPr>
                        <a:t>the</a:t>
                      </a:r>
                      <a:r>
                        <a:rPr sz="700" spc="-15" dirty="0">
                          <a:latin typeface="Arial"/>
                          <a:cs typeface="Arial"/>
                        </a:rPr>
                        <a:t> </a:t>
                      </a:r>
                      <a:r>
                        <a:rPr sz="700" dirty="0">
                          <a:latin typeface="Arial"/>
                          <a:cs typeface="Arial"/>
                        </a:rPr>
                        <a:t>quality</a:t>
                      </a:r>
                      <a:r>
                        <a:rPr sz="700" spc="-30" dirty="0">
                          <a:latin typeface="Arial"/>
                          <a:cs typeface="Arial"/>
                        </a:rPr>
                        <a:t> </a:t>
                      </a:r>
                      <a:r>
                        <a:rPr sz="700" dirty="0">
                          <a:latin typeface="Arial"/>
                          <a:cs typeface="Arial"/>
                        </a:rPr>
                        <a:t>of</a:t>
                      </a:r>
                      <a:r>
                        <a:rPr sz="700" spc="-25" dirty="0">
                          <a:latin typeface="Arial"/>
                          <a:cs typeface="Arial"/>
                        </a:rPr>
                        <a:t> </a:t>
                      </a:r>
                      <a:r>
                        <a:rPr sz="700" spc="-10" dirty="0">
                          <a:latin typeface="Arial"/>
                          <a:cs typeface="Arial"/>
                        </a:rPr>
                        <a:t>instruction</a:t>
                      </a:r>
                      <a:r>
                        <a:rPr sz="700" spc="500" dirty="0">
                          <a:latin typeface="Arial"/>
                          <a:cs typeface="Arial"/>
                        </a:rPr>
                        <a:t> </a:t>
                      </a:r>
                      <a:r>
                        <a:rPr sz="700" dirty="0">
                          <a:latin typeface="Arial"/>
                          <a:cs typeface="Arial"/>
                        </a:rPr>
                        <a:t>7B.</a:t>
                      </a:r>
                      <a:r>
                        <a:rPr sz="700" spc="-15" dirty="0">
                          <a:latin typeface="Arial"/>
                          <a:cs typeface="Arial"/>
                        </a:rPr>
                        <a:t> </a:t>
                      </a:r>
                      <a:r>
                        <a:rPr sz="700" spc="-10" dirty="0">
                          <a:latin typeface="Arial"/>
                          <a:cs typeface="Arial"/>
                        </a:rPr>
                        <a:t>Implement</a:t>
                      </a:r>
                      <a:r>
                        <a:rPr sz="700" spc="-20" dirty="0">
                          <a:latin typeface="Arial"/>
                          <a:cs typeface="Arial"/>
                        </a:rPr>
                        <a:t> </a:t>
                      </a:r>
                      <a:r>
                        <a:rPr sz="700" dirty="0">
                          <a:latin typeface="Arial"/>
                          <a:cs typeface="Arial"/>
                        </a:rPr>
                        <a:t>intentional</a:t>
                      </a:r>
                      <a:r>
                        <a:rPr sz="700" spc="-10" dirty="0">
                          <a:latin typeface="Arial"/>
                          <a:cs typeface="Arial"/>
                        </a:rPr>
                        <a:t> </a:t>
                      </a:r>
                      <a:r>
                        <a:rPr sz="700" dirty="0">
                          <a:latin typeface="Arial"/>
                          <a:cs typeface="Arial"/>
                        </a:rPr>
                        <a:t>vertical</a:t>
                      </a:r>
                      <a:r>
                        <a:rPr sz="700" spc="-10" dirty="0">
                          <a:latin typeface="Arial"/>
                          <a:cs typeface="Arial"/>
                        </a:rPr>
                        <a:t> </a:t>
                      </a:r>
                      <a:r>
                        <a:rPr sz="700" dirty="0">
                          <a:latin typeface="Arial"/>
                          <a:cs typeface="Arial"/>
                        </a:rPr>
                        <a:t>and</a:t>
                      </a:r>
                      <a:r>
                        <a:rPr sz="700" spc="-25" dirty="0">
                          <a:latin typeface="Arial"/>
                          <a:cs typeface="Arial"/>
                        </a:rPr>
                        <a:t> </a:t>
                      </a:r>
                      <a:r>
                        <a:rPr sz="700" dirty="0">
                          <a:latin typeface="Arial"/>
                          <a:cs typeface="Arial"/>
                        </a:rPr>
                        <a:t>horizontal</a:t>
                      </a:r>
                      <a:r>
                        <a:rPr sz="700" spc="-20" dirty="0">
                          <a:latin typeface="Arial"/>
                          <a:cs typeface="Arial"/>
                        </a:rPr>
                        <a:t> </a:t>
                      </a:r>
                      <a:r>
                        <a:rPr sz="700" dirty="0">
                          <a:latin typeface="Arial"/>
                          <a:cs typeface="Arial"/>
                        </a:rPr>
                        <a:t>alignment</a:t>
                      </a:r>
                      <a:r>
                        <a:rPr sz="700" spc="-20" dirty="0">
                          <a:latin typeface="Arial"/>
                          <a:cs typeface="Arial"/>
                        </a:rPr>
                        <a:t> </a:t>
                      </a:r>
                      <a:r>
                        <a:rPr sz="700" dirty="0">
                          <a:latin typeface="Arial"/>
                          <a:cs typeface="Arial"/>
                        </a:rPr>
                        <a:t>and</a:t>
                      </a:r>
                      <a:r>
                        <a:rPr sz="700" spc="-15" dirty="0">
                          <a:latin typeface="Arial"/>
                          <a:cs typeface="Arial"/>
                        </a:rPr>
                        <a:t> </a:t>
                      </a:r>
                      <a:r>
                        <a:rPr sz="700" spc="-10" dirty="0">
                          <a:latin typeface="Arial"/>
                          <a:cs typeface="Arial"/>
                        </a:rPr>
                        <a:t>collaboration</a:t>
                      </a:r>
                      <a:endParaRPr sz="700">
                        <a:latin typeface="Arial"/>
                        <a:cs typeface="Arial"/>
                      </a:endParaRPr>
                    </a:p>
                    <a:p>
                      <a:pPr marL="101600">
                        <a:lnSpc>
                          <a:spcPct val="100000"/>
                        </a:lnSpc>
                      </a:pPr>
                      <a:r>
                        <a:rPr sz="700" dirty="0">
                          <a:latin typeface="Arial"/>
                          <a:cs typeface="Arial"/>
                        </a:rPr>
                        <a:t>7C.</a:t>
                      </a:r>
                      <a:r>
                        <a:rPr sz="700" spc="-20" dirty="0">
                          <a:latin typeface="Arial"/>
                          <a:cs typeface="Arial"/>
                        </a:rPr>
                        <a:t> </a:t>
                      </a:r>
                      <a:r>
                        <a:rPr sz="700" dirty="0">
                          <a:latin typeface="Arial"/>
                          <a:cs typeface="Arial"/>
                        </a:rPr>
                        <a:t>Implement</a:t>
                      </a:r>
                      <a:r>
                        <a:rPr sz="700" spc="-15" dirty="0">
                          <a:latin typeface="Arial"/>
                          <a:cs typeface="Arial"/>
                        </a:rPr>
                        <a:t> </a:t>
                      </a:r>
                      <a:r>
                        <a:rPr sz="700" spc="-10" dirty="0">
                          <a:latin typeface="Arial"/>
                          <a:cs typeface="Arial"/>
                        </a:rPr>
                        <a:t>on-</a:t>
                      </a:r>
                      <a:r>
                        <a:rPr sz="700" dirty="0">
                          <a:latin typeface="Arial"/>
                          <a:cs typeface="Arial"/>
                        </a:rPr>
                        <a:t>going</a:t>
                      </a:r>
                      <a:r>
                        <a:rPr sz="700" spc="-25" dirty="0">
                          <a:latin typeface="Arial"/>
                          <a:cs typeface="Arial"/>
                        </a:rPr>
                        <a:t> </a:t>
                      </a:r>
                      <a:r>
                        <a:rPr sz="700" dirty="0">
                          <a:latin typeface="Arial"/>
                          <a:cs typeface="Arial"/>
                        </a:rPr>
                        <a:t>STEM</a:t>
                      </a:r>
                      <a:r>
                        <a:rPr sz="700" spc="-40" dirty="0">
                          <a:latin typeface="Arial"/>
                          <a:cs typeface="Arial"/>
                        </a:rPr>
                        <a:t> </a:t>
                      </a:r>
                      <a:r>
                        <a:rPr sz="700" dirty="0">
                          <a:latin typeface="Arial"/>
                          <a:cs typeface="Arial"/>
                        </a:rPr>
                        <a:t>specific</a:t>
                      </a:r>
                      <a:r>
                        <a:rPr sz="700" spc="-15" dirty="0">
                          <a:latin typeface="Arial"/>
                          <a:cs typeface="Arial"/>
                        </a:rPr>
                        <a:t> </a:t>
                      </a:r>
                      <a:r>
                        <a:rPr sz="700" dirty="0">
                          <a:latin typeface="Arial"/>
                          <a:cs typeface="Arial"/>
                        </a:rPr>
                        <a:t>professional</a:t>
                      </a:r>
                      <a:r>
                        <a:rPr sz="700" spc="-25" dirty="0">
                          <a:latin typeface="Arial"/>
                          <a:cs typeface="Arial"/>
                        </a:rPr>
                        <a:t> </a:t>
                      </a:r>
                      <a:r>
                        <a:rPr sz="700" dirty="0">
                          <a:latin typeface="Arial"/>
                          <a:cs typeface="Arial"/>
                        </a:rPr>
                        <a:t>learning</a:t>
                      </a:r>
                      <a:r>
                        <a:rPr sz="700" spc="-25" dirty="0">
                          <a:latin typeface="Arial"/>
                          <a:cs typeface="Arial"/>
                        </a:rPr>
                        <a:t> </a:t>
                      </a:r>
                      <a:r>
                        <a:rPr sz="700" spc="-10" dirty="0">
                          <a:latin typeface="Arial"/>
                          <a:cs typeface="Arial"/>
                        </a:rPr>
                        <a:t>opportunities</a:t>
                      </a:r>
                      <a:endParaRPr sz="700">
                        <a:latin typeface="Arial"/>
                        <a:cs typeface="Arial"/>
                      </a:endParaRPr>
                    </a:p>
                    <a:p>
                      <a:pPr marL="101600" marR="1000125">
                        <a:lnSpc>
                          <a:spcPct val="100000"/>
                        </a:lnSpc>
                      </a:pPr>
                      <a:r>
                        <a:rPr sz="700" dirty="0">
                          <a:latin typeface="Arial"/>
                          <a:cs typeface="Arial"/>
                        </a:rPr>
                        <a:t>8A.</a:t>
                      </a:r>
                      <a:r>
                        <a:rPr sz="700" spc="-20" dirty="0">
                          <a:latin typeface="Arial"/>
                          <a:cs typeface="Arial"/>
                        </a:rPr>
                        <a:t> </a:t>
                      </a:r>
                      <a:r>
                        <a:rPr sz="700" dirty="0">
                          <a:latin typeface="Arial"/>
                          <a:cs typeface="Arial"/>
                        </a:rPr>
                        <a:t>Ensure</a:t>
                      </a:r>
                      <a:r>
                        <a:rPr sz="700" spc="-20" dirty="0">
                          <a:latin typeface="Arial"/>
                          <a:cs typeface="Arial"/>
                        </a:rPr>
                        <a:t> </a:t>
                      </a:r>
                      <a:r>
                        <a:rPr sz="700" dirty="0">
                          <a:latin typeface="Arial"/>
                          <a:cs typeface="Arial"/>
                        </a:rPr>
                        <a:t>consistent</a:t>
                      </a:r>
                      <a:r>
                        <a:rPr sz="700" spc="-10" dirty="0">
                          <a:latin typeface="Arial"/>
                          <a:cs typeface="Arial"/>
                        </a:rPr>
                        <a:t> </a:t>
                      </a:r>
                      <a:r>
                        <a:rPr sz="700" dirty="0">
                          <a:latin typeface="Arial"/>
                          <a:cs typeface="Arial"/>
                        </a:rPr>
                        <a:t>and</a:t>
                      </a:r>
                      <a:r>
                        <a:rPr sz="700" spc="-5" dirty="0">
                          <a:latin typeface="Arial"/>
                          <a:cs typeface="Arial"/>
                        </a:rPr>
                        <a:t> </a:t>
                      </a:r>
                      <a:r>
                        <a:rPr sz="700" dirty="0">
                          <a:latin typeface="Arial"/>
                          <a:cs typeface="Arial"/>
                        </a:rPr>
                        <a:t>ongoing</a:t>
                      </a:r>
                      <a:r>
                        <a:rPr sz="700" spc="-20" dirty="0">
                          <a:latin typeface="Arial"/>
                          <a:cs typeface="Arial"/>
                        </a:rPr>
                        <a:t> </a:t>
                      </a:r>
                      <a:r>
                        <a:rPr sz="700" dirty="0">
                          <a:latin typeface="Arial"/>
                          <a:cs typeface="Arial"/>
                        </a:rPr>
                        <a:t>feedback</a:t>
                      </a:r>
                      <a:r>
                        <a:rPr sz="700" spc="-5" dirty="0">
                          <a:latin typeface="Arial"/>
                          <a:cs typeface="Arial"/>
                        </a:rPr>
                        <a:t> </a:t>
                      </a:r>
                      <a:r>
                        <a:rPr sz="700" dirty="0">
                          <a:latin typeface="Arial"/>
                          <a:cs typeface="Arial"/>
                        </a:rPr>
                        <a:t>as</a:t>
                      </a:r>
                      <a:r>
                        <a:rPr sz="700" spc="-20" dirty="0">
                          <a:latin typeface="Arial"/>
                          <a:cs typeface="Arial"/>
                        </a:rPr>
                        <a:t> </a:t>
                      </a:r>
                      <a:r>
                        <a:rPr sz="700" dirty="0">
                          <a:latin typeface="Arial"/>
                          <a:cs typeface="Arial"/>
                        </a:rPr>
                        <a:t>part</a:t>
                      </a:r>
                      <a:r>
                        <a:rPr sz="700" spc="-5" dirty="0">
                          <a:latin typeface="Arial"/>
                          <a:cs typeface="Arial"/>
                        </a:rPr>
                        <a:t> </a:t>
                      </a:r>
                      <a:r>
                        <a:rPr sz="700" dirty="0">
                          <a:latin typeface="Arial"/>
                          <a:cs typeface="Arial"/>
                        </a:rPr>
                        <a:t>of</a:t>
                      </a:r>
                      <a:r>
                        <a:rPr sz="700" spc="-10" dirty="0">
                          <a:latin typeface="Arial"/>
                          <a:cs typeface="Arial"/>
                        </a:rPr>
                        <a:t> </a:t>
                      </a:r>
                      <a:r>
                        <a:rPr sz="700" dirty="0">
                          <a:latin typeface="Arial"/>
                          <a:cs typeface="Arial"/>
                        </a:rPr>
                        <a:t>the</a:t>
                      </a:r>
                      <a:r>
                        <a:rPr sz="700" spc="-10" dirty="0">
                          <a:latin typeface="Arial"/>
                          <a:cs typeface="Arial"/>
                        </a:rPr>
                        <a:t> performance</a:t>
                      </a:r>
                      <a:r>
                        <a:rPr sz="700" spc="-20" dirty="0">
                          <a:latin typeface="Arial"/>
                          <a:cs typeface="Arial"/>
                        </a:rPr>
                        <a:t> </a:t>
                      </a:r>
                      <a:r>
                        <a:rPr sz="700" dirty="0">
                          <a:latin typeface="Arial"/>
                          <a:cs typeface="Arial"/>
                        </a:rPr>
                        <a:t>management</a:t>
                      </a:r>
                      <a:r>
                        <a:rPr sz="700" spc="-15" dirty="0">
                          <a:latin typeface="Arial"/>
                          <a:cs typeface="Arial"/>
                        </a:rPr>
                        <a:t> </a:t>
                      </a:r>
                      <a:r>
                        <a:rPr sz="700" spc="-10" dirty="0">
                          <a:latin typeface="Arial"/>
                          <a:cs typeface="Arial"/>
                        </a:rPr>
                        <a:t>process</a:t>
                      </a:r>
                      <a:r>
                        <a:rPr sz="700" spc="500" dirty="0">
                          <a:latin typeface="Arial"/>
                          <a:cs typeface="Arial"/>
                        </a:rPr>
                        <a:t> </a:t>
                      </a:r>
                      <a:r>
                        <a:rPr sz="700" dirty="0">
                          <a:latin typeface="Arial"/>
                          <a:cs typeface="Arial"/>
                        </a:rPr>
                        <a:t>8B.</a:t>
                      </a:r>
                      <a:r>
                        <a:rPr sz="700" spc="-20" dirty="0">
                          <a:latin typeface="Arial"/>
                          <a:cs typeface="Arial"/>
                        </a:rPr>
                        <a:t> </a:t>
                      </a:r>
                      <a:r>
                        <a:rPr sz="700" dirty="0">
                          <a:latin typeface="Arial"/>
                          <a:cs typeface="Arial"/>
                        </a:rPr>
                        <a:t>Identify</a:t>
                      </a:r>
                      <a:r>
                        <a:rPr sz="700" spc="-30" dirty="0">
                          <a:latin typeface="Arial"/>
                          <a:cs typeface="Arial"/>
                        </a:rPr>
                        <a:t> </a:t>
                      </a:r>
                      <a:r>
                        <a:rPr sz="700" dirty="0">
                          <a:latin typeface="Arial"/>
                          <a:cs typeface="Arial"/>
                        </a:rPr>
                        <a:t>and</a:t>
                      </a:r>
                      <a:r>
                        <a:rPr sz="700" spc="-20" dirty="0">
                          <a:latin typeface="Arial"/>
                          <a:cs typeface="Arial"/>
                        </a:rPr>
                        <a:t> </a:t>
                      </a:r>
                      <a:r>
                        <a:rPr sz="700" dirty="0">
                          <a:latin typeface="Arial"/>
                          <a:cs typeface="Arial"/>
                        </a:rPr>
                        <a:t>develop</a:t>
                      </a:r>
                      <a:r>
                        <a:rPr sz="700" spc="-30" dirty="0">
                          <a:latin typeface="Arial"/>
                          <a:cs typeface="Arial"/>
                        </a:rPr>
                        <a:t> </a:t>
                      </a:r>
                      <a:r>
                        <a:rPr sz="700" dirty="0">
                          <a:latin typeface="Arial"/>
                          <a:cs typeface="Arial"/>
                        </a:rPr>
                        <a:t>future</a:t>
                      </a:r>
                      <a:r>
                        <a:rPr sz="700" spc="-20" dirty="0">
                          <a:latin typeface="Arial"/>
                          <a:cs typeface="Arial"/>
                        </a:rPr>
                        <a:t> </a:t>
                      </a:r>
                      <a:r>
                        <a:rPr sz="700" dirty="0">
                          <a:latin typeface="Arial"/>
                          <a:cs typeface="Arial"/>
                        </a:rPr>
                        <a:t>school</a:t>
                      </a:r>
                      <a:r>
                        <a:rPr sz="700" spc="-30" dirty="0">
                          <a:latin typeface="Arial"/>
                          <a:cs typeface="Arial"/>
                        </a:rPr>
                        <a:t> </a:t>
                      </a:r>
                      <a:r>
                        <a:rPr sz="700" dirty="0">
                          <a:latin typeface="Arial"/>
                          <a:cs typeface="Arial"/>
                        </a:rPr>
                        <a:t>leaders</a:t>
                      </a:r>
                      <a:r>
                        <a:rPr sz="700" spc="-15" dirty="0">
                          <a:latin typeface="Arial"/>
                          <a:cs typeface="Arial"/>
                        </a:rPr>
                        <a:t> </a:t>
                      </a:r>
                      <a:r>
                        <a:rPr sz="700" dirty="0">
                          <a:latin typeface="Arial"/>
                          <a:cs typeface="Arial"/>
                        </a:rPr>
                        <a:t>through</a:t>
                      </a:r>
                      <a:r>
                        <a:rPr sz="700" spc="-10" dirty="0">
                          <a:latin typeface="Arial"/>
                          <a:cs typeface="Arial"/>
                        </a:rPr>
                        <a:t> </a:t>
                      </a:r>
                      <a:r>
                        <a:rPr sz="700" dirty="0">
                          <a:latin typeface="Arial"/>
                          <a:cs typeface="Arial"/>
                        </a:rPr>
                        <a:t>growth</a:t>
                      </a:r>
                      <a:r>
                        <a:rPr sz="700" spc="-30" dirty="0">
                          <a:latin typeface="Arial"/>
                          <a:cs typeface="Arial"/>
                        </a:rPr>
                        <a:t> </a:t>
                      </a:r>
                      <a:r>
                        <a:rPr sz="700" spc="-10" dirty="0">
                          <a:latin typeface="Arial"/>
                          <a:cs typeface="Arial"/>
                        </a:rPr>
                        <a:t>opportunities</a:t>
                      </a:r>
                      <a:endParaRPr sz="700">
                        <a:latin typeface="Arial"/>
                        <a:cs typeface="Arial"/>
                      </a:endParaRPr>
                    </a:p>
                  </a:txBody>
                  <a:tcPr marL="0" marR="0" marT="5080" marB="0">
                    <a:lnL w="28575">
                      <a:solidFill>
                        <a:srgbClr val="E1A1A1"/>
                      </a:solidFill>
                      <a:prstDash val="solid"/>
                    </a:lnL>
                    <a:lnR w="28575">
                      <a:solidFill>
                        <a:srgbClr val="E1A1A1"/>
                      </a:solidFill>
                      <a:prstDash val="solid"/>
                    </a:lnR>
                    <a:lnT w="12700" cap="flat" cmpd="sng" algn="ctr">
                      <a:solidFill>
                        <a:srgbClr val="F4AF83"/>
                      </a:solidFill>
                      <a:prstDash val="solid"/>
                      <a:round/>
                      <a:headEnd type="none" w="med" len="med"/>
                      <a:tailEnd type="none" w="med" len="med"/>
                    </a:lnT>
                    <a:lnB w="12700">
                      <a:solidFill>
                        <a:srgbClr val="E1A1A1"/>
                      </a:solidFill>
                      <a:prstDash val="solid"/>
                    </a:lnB>
                    <a:solidFill>
                      <a:srgbClr val="FFEAEB"/>
                    </a:solidFill>
                  </a:tcPr>
                </a:tc>
                <a:extLst>
                  <a:ext uri="{0D108BD9-81ED-4DB2-BD59-A6C34878D82A}">
                    <a16:rowId xmlns:a16="http://schemas.microsoft.com/office/drawing/2014/main" val="10001"/>
                  </a:ext>
                </a:extLst>
              </a:tr>
              <a:tr h="812165">
                <a:tc>
                  <a:txBody>
                    <a:bodyPr/>
                    <a:lstStyle/>
                    <a:p>
                      <a:pPr marL="101600" marR="321945">
                        <a:lnSpc>
                          <a:spcPts val="830"/>
                        </a:lnSpc>
                        <a:spcBef>
                          <a:spcPts val="275"/>
                        </a:spcBef>
                      </a:pPr>
                      <a:r>
                        <a:rPr sz="700" dirty="0">
                          <a:latin typeface="Arial"/>
                          <a:cs typeface="Arial"/>
                        </a:rPr>
                        <a:t>9A.</a:t>
                      </a:r>
                      <a:r>
                        <a:rPr sz="700" spc="-30" dirty="0">
                          <a:latin typeface="Arial"/>
                          <a:cs typeface="Arial"/>
                        </a:rPr>
                        <a:t> </a:t>
                      </a:r>
                      <a:r>
                        <a:rPr sz="700" dirty="0">
                          <a:latin typeface="Arial"/>
                          <a:cs typeface="Arial"/>
                        </a:rPr>
                        <a:t>Develop</a:t>
                      </a:r>
                      <a:r>
                        <a:rPr sz="700" spc="-30" dirty="0">
                          <a:latin typeface="Arial"/>
                          <a:cs typeface="Arial"/>
                        </a:rPr>
                        <a:t> </a:t>
                      </a:r>
                      <a:r>
                        <a:rPr sz="700" dirty="0">
                          <a:latin typeface="Arial"/>
                          <a:cs typeface="Arial"/>
                        </a:rPr>
                        <a:t>relevant</a:t>
                      </a:r>
                      <a:r>
                        <a:rPr sz="700" spc="-30" dirty="0">
                          <a:latin typeface="Arial"/>
                          <a:cs typeface="Arial"/>
                        </a:rPr>
                        <a:t> </a:t>
                      </a:r>
                      <a:r>
                        <a:rPr sz="700" dirty="0">
                          <a:latin typeface="Arial"/>
                          <a:cs typeface="Arial"/>
                        </a:rPr>
                        <a:t>business</a:t>
                      </a:r>
                      <a:r>
                        <a:rPr sz="700" spc="-20" dirty="0">
                          <a:latin typeface="Arial"/>
                          <a:cs typeface="Arial"/>
                        </a:rPr>
                        <a:t> </a:t>
                      </a:r>
                      <a:r>
                        <a:rPr sz="700" dirty="0">
                          <a:latin typeface="Arial"/>
                          <a:cs typeface="Arial"/>
                        </a:rPr>
                        <a:t>and</a:t>
                      </a:r>
                      <a:r>
                        <a:rPr sz="700" spc="-25" dirty="0">
                          <a:latin typeface="Arial"/>
                          <a:cs typeface="Arial"/>
                        </a:rPr>
                        <a:t> </a:t>
                      </a:r>
                      <a:r>
                        <a:rPr sz="700" dirty="0">
                          <a:latin typeface="Arial"/>
                          <a:cs typeface="Arial"/>
                        </a:rPr>
                        <a:t>education</a:t>
                      </a:r>
                      <a:r>
                        <a:rPr sz="700" spc="-30" dirty="0">
                          <a:latin typeface="Arial"/>
                          <a:cs typeface="Arial"/>
                        </a:rPr>
                        <a:t> </a:t>
                      </a:r>
                      <a:r>
                        <a:rPr sz="700" dirty="0">
                          <a:latin typeface="Arial"/>
                          <a:cs typeface="Arial"/>
                        </a:rPr>
                        <a:t>partnerships</a:t>
                      </a:r>
                      <a:r>
                        <a:rPr sz="700" spc="-20" dirty="0">
                          <a:latin typeface="Arial"/>
                          <a:cs typeface="Arial"/>
                        </a:rPr>
                        <a:t> </a:t>
                      </a:r>
                      <a:r>
                        <a:rPr sz="700" dirty="0">
                          <a:latin typeface="Arial"/>
                          <a:cs typeface="Arial"/>
                        </a:rPr>
                        <a:t>and</a:t>
                      </a:r>
                      <a:r>
                        <a:rPr sz="700" spc="-20" dirty="0">
                          <a:latin typeface="Arial"/>
                          <a:cs typeface="Arial"/>
                        </a:rPr>
                        <a:t> </a:t>
                      </a:r>
                      <a:r>
                        <a:rPr sz="700" dirty="0">
                          <a:latin typeface="Arial"/>
                          <a:cs typeface="Arial"/>
                        </a:rPr>
                        <a:t>establish</a:t>
                      </a:r>
                      <a:r>
                        <a:rPr sz="700" spc="-30" dirty="0">
                          <a:latin typeface="Arial"/>
                          <a:cs typeface="Arial"/>
                        </a:rPr>
                        <a:t> </a:t>
                      </a:r>
                      <a:r>
                        <a:rPr sz="700" dirty="0">
                          <a:latin typeface="Arial"/>
                          <a:cs typeface="Arial"/>
                        </a:rPr>
                        <a:t>various</a:t>
                      </a:r>
                      <a:r>
                        <a:rPr sz="700" spc="-30" dirty="0">
                          <a:latin typeface="Arial"/>
                          <a:cs typeface="Arial"/>
                        </a:rPr>
                        <a:t> </a:t>
                      </a:r>
                      <a:r>
                        <a:rPr sz="700" dirty="0">
                          <a:latin typeface="Arial"/>
                          <a:cs typeface="Arial"/>
                        </a:rPr>
                        <a:t>effective</a:t>
                      </a:r>
                      <a:r>
                        <a:rPr sz="700" spc="-25" dirty="0">
                          <a:latin typeface="Arial"/>
                          <a:cs typeface="Arial"/>
                        </a:rPr>
                        <a:t> </a:t>
                      </a:r>
                      <a:r>
                        <a:rPr sz="700" dirty="0">
                          <a:latin typeface="Arial"/>
                          <a:cs typeface="Arial"/>
                        </a:rPr>
                        <a:t>strategies</a:t>
                      </a:r>
                      <a:r>
                        <a:rPr sz="700" spc="-20" dirty="0">
                          <a:latin typeface="Arial"/>
                          <a:cs typeface="Arial"/>
                        </a:rPr>
                        <a:t> </a:t>
                      </a:r>
                      <a:r>
                        <a:rPr sz="700" dirty="0">
                          <a:latin typeface="Arial"/>
                          <a:cs typeface="Arial"/>
                        </a:rPr>
                        <a:t>to</a:t>
                      </a:r>
                      <a:r>
                        <a:rPr sz="700" spc="-25" dirty="0">
                          <a:latin typeface="Arial"/>
                          <a:cs typeface="Arial"/>
                        </a:rPr>
                        <a:t> </a:t>
                      </a:r>
                      <a:r>
                        <a:rPr sz="700" spc="-10" dirty="0">
                          <a:latin typeface="Arial"/>
                          <a:cs typeface="Arial"/>
                        </a:rPr>
                        <a:t>enhance</a:t>
                      </a:r>
                      <a:r>
                        <a:rPr sz="700" spc="500" dirty="0">
                          <a:latin typeface="Arial"/>
                          <a:cs typeface="Arial"/>
                        </a:rPr>
                        <a:t> </a:t>
                      </a:r>
                      <a:r>
                        <a:rPr sz="700" spc="-10" dirty="0">
                          <a:latin typeface="Arial"/>
                          <a:cs typeface="Arial"/>
                        </a:rPr>
                        <a:t>communication</a:t>
                      </a:r>
                      <a:endParaRPr sz="700">
                        <a:latin typeface="Arial"/>
                        <a:cs typeface="Arial"/>
                      </a:endParaRPr>
                    </a:p>
                    <a:p>
                      <a:pPr marL="101600" marR="1083310">
                        <a:lnSpc>
                          <a:spcPts val="840"/>
                        </a:lnSpc>
                      </a:pPr>
                      <a:r>
                        <a:rPr sz="700" dirty="0">
                          <a:latin typeface="Arial"/>
                          <a:cs typeface="Arial"/>
                        </a:rPr>
                        <a:t>9B.</a:t>
                      </a:r>
                      <a:r>
                        <a:rPr sz="700" spc="-30" dirty="0">
                          <a:latin typeface="Arial"/>
                          <a:cs typeface="Arial"/>
                        </a:rPr>
                        <a:t> </a:t>
                      </a:r>
                      <a:r>
                        <a:rPr sz="700" dirty="0">
                          <a:latin typeface="Arial"/>
                          <a:cs typeface="Arial"/>
                        </a:rPr>
                        <a:t>Ensure</a:t>
                      </a:r>
                      <a:r>
                        <a:rPr sz="700" spc="-25" dirty="0">
                          <a:latin typeface="Arial"/>
                          <a:cs typeface="Arial"/>
                        </a:rPr>
                        <a:t> </a:t>
                      </a:r>
                      <a:r>
                        <a:rPr sz="700" dirty="0">
                          <a:latin typeface="Arial"/>
                          <a:cs typeface="Arial"/>
                        </a:rPr>
                        <a:t>the</a:t>
                      </a:r>
                      <a:r>
                        <a:rPr sz="700" spc="-20" dirty="0">
                          <a:latin typeface="Arial"/>
                          <a:cs typeface="Arial"/>
                        </a:rPr>
                        <a:t> </a:t>
                      </a:r>
                      <a:r>
                        <a:rPr sz="700" dirty="0">
                          <a:latin typeface="Arial"/>
                          <a:cs typeface="Arial"/>
                        </a:rPr>
                        <a:t>necessary</a:t>
                      </a:r>
                      <a:r>
                        <a:rPr sz="700" spc="-35" dirty="0">
                          <a:latin typeface="Arial"/>
                          <a:cs typeface="Arial"/>
                        </a:rPr>
                        <a:t> </a:t>
                      </a:r>
                      <a:r>
                        <a:rPr sz="700" dirty="0">
                          <a:latin typeface="Arial"/>
                          <a:cs typeface="Arial"/>
                        </a:rPr>
                        <a:t>technology</a:t>
                      </a:r>
                      <a:r>
                        <a:rPr sz="700" spc="-25" dirty="0">
                          <a:latin typeface="Arial"/>
                          <a:cs typeface="Arial"/>
                        </a:rPr>
                        <a:t> </a:t>
                      </a:r>
                      <a:r>
                        <a:rPr sz="700" dirty="0">
                          <a:latin typeface="Arial"/>
                          <a:cs typeface="Arial"/>
                        </a:rPr>
                        <a:t>infrastructure</a:t>
                      </a:r>
                      <a:r>
                        <a:rPr sz="700" spc="-20" dirty="0">
                          <a:latin typeface="Arial"/>
                          <a:cs typeface="Arial"/>
                        </a:rPr>
                        <a:t> </a:t>
                      </a:r>
                      <a:r>
                        <a:rPr sz="700" dirty="0">
                          <a:latin typeface="Arial"/>
                          <a:cs typeface="Arial"/>
                        </a:rPr>
                        <a:t>and</a:t>
                      </a:r>
                      <a:r>
                        <a:rPr sz="700" spc="-15" dirty="0">
                          <a:latin typeface="Arial"/>
                          <a:cs typeface="Arial"/>
                        </a:rPr>
                        <a:t> </a:t>
                      </a:r>
                      <a:r>
                        <a:rPr sz="700" dirty="0">
                          <a:latin typeface="Arial"/>
                          <a:cs typeface="Arial"/>
                        </a:rPr>
                        <a:t>equipment</a:t>
                      </a:r>
                      <a:r>
                        <a:rPr sz="700" spc="-25" dirty="0">
                          <a:latin typeface="Arial"/>
                          <a:cs typeface="Arial"/>
                        </a:rPr>
                        <a:t> </a:t>
                      </a:r>
                      <a:r>
                        <a:rPr sz="700" dirty="0">
                          <a:latin typeface="Arial"/>
                          <a:cs typeface="Arial"/>
                        </a:rPr>
                        <a:t>is</a:t>
                      </a:r>
                      <a:r>
                        <a:rPr sz="700" spc="-20" dirty="0">
                          <a:latin typeface="Arial"/>
                          <a:cs typeface="Arial"/>
                        </a:rPr>
                        <a:t> </a:t>
                      </a:r>
                      <a:r>
                        <a:rPr sz="700" dirty="0">
                          <a:latin typeface="Arial"/>
                          <a:cs typeface="Arial"/>
                        </a:rPr>
                        <a:t>available</a:t>
                      </a:r>
                      <a:r>
                        <a:rPr sz="700" spc="-25" dirty="0">
                          <a:latin typeface="Arial"/>
                          <a:cs typeface="Arial"/>
                        </a:rPr>
                        <a:t> </a:t>
                      </a:r>
                      <a:r>
                        <a:rPr sz="700" dirty="0">
                          <a:latin typeface="Arial"/>
                          <a:cs typeface="Arial"/>
                        </a:rPr>
                        <a:t>in</a:t>
                      </a:r>
                      <a:r>
                        <a:rPr sz="700" spc="-20" dirty="0">
                          <a:latin typeface="Arial"/>
                          <a:cs typeface="Arial"/>
                        </a:rPr>
                        <a:t> </a:t>
                      </a:r>
                      <a:r>
                        <a:rPr sz="700" dirty="0">
                          <a:latin typeface="Arial"/>
                          <a:cs typeface="Arial"/>
                        </a:rPr>
                        <a:t>all</a:t>
                      </a:r>
                      <a:r>
                        <a:rPr sz="700" spc="-20" dirty="0">
                          <a:latin typeface="Arial"/>
                          <a:cs typeface="Arial"/>
                        </a:rPr>
                        <a:t> </a:t>
                      </a:r>
                      <a:r>
                        <a:rPr sz="700" spc="-10" dirty="0">
                          <a:latin typeface="Arial"/>
                          <a:cs typeface="Arial"/>
                        </a:rPr>
                        <a:t>schools</a:t>
                      </a:r>
                      <a:r>
                        <a:rPr sz="700" spc="500" dirty="0">
                          <a:latin typeface="Arial"/>
                          <a:cs typeface="Arial"/>
                        </a:rPr>
                        <a:t> </a:t>
                      </a:r>
                      <a:r>
                        <a:rPr sz="700" dirty="0">
                          <a:latin typeface="Arial"/>
                          <a:cs typeface="Arial"/>
                        </a:rPr>
                        <a:t>9C.</a:t>
                      </a:r>
                      <a:r>
                        <a:rPr sz="700" spc="-25" dirty="0">
                          <a:latin typeface="Arial"/>
                          <a:cs typeface="Arial"/>
                        </a:rPr>
                        <a:t> </a:t>
                      </a:r>
                      <a:r>
                        <a:rPr sz="700" dirty="0">
                          <a:latin typeface="Arial"/>
                          <a:cs typeface="Arial"/>
                        </a:rPr>
                        <a:t>Ensure</a:t>
                      </a:r>
                      <a:r>
                        <a:rPr sz="700" spc="-20" dirty="0">
                          <a:latin typeface="Arial"/>
                          <a:cs typeface="Arial"/>
                        </a:rPr>
                        <a:t> </a:t>
                      </a:r>
                      <a:r>
                        <a:rPr sz="700" dirty="0">
                          <a:latin typeface="Arial"/>
                          <a:cs typeface="Arial"/>
                        </a:rPr>
                        <a:t>the</a:t>
                      </a:r>
                      <a:r>
                        <a:rPr sz="700" spc="-15" dirty="0">
                          <a:latin typeface="Arial"/>
                          <a:cs typeface="Arial"/>
                        </a:rPr>
                        <a:t> </a:t>
                      </a:r>
                      <a:r>
                        <a:rPr sz="700" dirty="0">
                          <a:latin typeface="Arial"/>
                          <a:cs typeface="Arial"/>
                        </a:rPr>
                        <a:t>necessary</a:t>
                      </a:r>
                      <a:r>
                        <a:rPr sz="700" spc="-25" dirty="0">
                          <a:latin typeface="Arial"/>
                          <a:cs typeface="Arial"/>
                        </a:rPr>
                        <a:t> </a:t>
                      </a:r>
                      <a:r>
                        <a:rPr sz="700" dirty="0">
                          <a:latin typeface="Arial"/>
                          <a:cs typeface="Arial"/>
                        </a:rPr>
                        <a:t>resources</a:t>
                      </a:r>
                      <a:r>
                        <a:rPr sz="700" spc="-20" dirty="0">
                          <a:latin typeface="Arial"/>
                          <a:cs typeface="Arial"/>
                        </a:rPr>
                        <a:t> </a:t>
                      </a:r>
                      <a:r>
                        <a:rPr sz="700" dirty="0">
                          <a:latin typeface="Arial"/>
                          <a:cs typeface="Arial"/>
                        </a:rPr>
                        <a:t>to</a:t>
                      </a:r>
                      <a:r>
                        <a:rPr sz="700" spc="-15" dirty="0">
                          <a:latin typeface="Arial"/>
                          <a:cs typeface="Arial"/>
                        </a:rPr>
                        <a:t> </a:t>
                      </a:r>
                      <a:r>
                        <a:rPr sz="700" dirty="0">
                          <a:latin typeface="Arial"/>
                          <a:cs typeface="Arial"/>
                        </a:rPr>
                        <a:t>support</a:t>
                      </a:r>
                      <a:r>
                        <a:rPr sz="700" spc="-20" dirty="0">
                          <a:latin typeface="Arial"/>
                          <a:cs typeface="Arial"/>
                        </a:rPr>
                        <a:t> </a:t>
                      </a:r>
                      <a:r>
                        <a:rPr sz="700" dirty="0">
                          <a:latin typeface="Arial"/>
                          <a:cs typeface="Arial"/>
                        </a:rPr>
                        <a:t>STEM</a:t>
                      </a:r>
                      <a:r>
                        <a:rPr sz="700" spc="-35" dirty="0">
                          <a:latin typeface="Arial"/>
                          <a:cs typeface="Arial"/>
                        </a:rPr>
                        <a:t> </a:t>
                      </a:r>
                      <a:r>
                        <a:rPr sz="700" spc="-10" dirty="0">
                          <a:latin typeface="Arial"/>
                          <a:cs typeface="Arial"/>
                        </a:rPr>
                        <a:t>curriculum</a:t>
                      </a:r>
                      <a:endParaRPr sz="700">
                        <a:latin typeface="Arial"/>
                        <a:cs typeface="Arial"/>
                      </a:endParaRPr>
                    </a:p>
                    <a:p>
                      <a:pPr marL="101600" marR="1403985">
                        <a:lnSpc>
                          <a:spcPts val="840"/>
                        </a:lnSpc>
                        <a:spcBef>
                          <a:spcPts val="5"/>
                        </a:spcBef>
                      </a:pPr>
                      <a:r>
                        <a:rPr sz="700" dirty="0">
                          <a:latin typeface="Arial"/>
                          <a:cs typeface="Arial"/>
                        </a:rPr>
                        <a:t>9D.</a:t>
                      </a:r>
                      <a:r>
                        <a:rPr sz="700" spc="-35" dirty="0">
                          <a:latin typeface="Arial"/>
                          <a:cs typeface="Arial"/>
                        </a:rPr>
                        <a:t> </a:t>
                      </a:r>
                      <a:r>
                        <a:rPr sz="700" dirty="0">
                          <a:latin typeface="Arial"/>
                          <a:cs typeface="Arial"/>
                        </a:rPr>
                        <a:t>Ensure</a:t>
                      </a:r>
                      <a:r>
                        <a:rPr sz="700" spc="-30" dirty="0">
                          <a:latin typeface="Arial"/>
                          <a:cs typeface="Arial"/>
                        </a:rPr>
                        <a:t> </a:t>
                      </a:r>
                      <a:r>
                        <a:rPr sz="700" dirty="0">
                          <a:latin typeface="Arial"/>
                          <a:cs typeface="Arial"/>
                        </a:rPr>
                        <a:t>the</a:t>
                      </a:r>
                      <a:r>
                        <a:rPr sz="700" spc="-20" dirty="0">
                          <a:latin typeface="Arial"/>
                          <a:cs typeface="Arial"/>
                        </a:rPr>
                        <a:t> </a:t>
                      </a:r>
                      <a:r>
                        <a:rPr sz="700" dirty="0">
                          <a:latin typeface="Arial"/>
                          <a:cs typeface="Arial"/>
                        </a:rPr>
                        <a:t>required</a:t>
                      </a:r>
                      <a:r>
                        <a:rPr sz="700" spc="-25" dirty="0">
                          <a:latin typeface="Arial"/>
                          <a:cs typeface="Arial"/>
                        </a:rPr>
                        <a:t> </a:t>
                      </a:r>
                      <a:r>
                        <a:rPr sz="700" dirty="0">
                          <a:latin typeface="Arial"/>
                          <a:cs typeface="Arial"/>
                        </a:rPr>
                        <a:t>facilities,</a:t>
                      </a:r>
                      <a:r>
                        <a:rPr sz="700" spc="-20" dirty="0">
                          <a:latin typeface="Arial"/>
                          <a:cs typeface="Arial"/>
                        </a:rPr>
                        <a:t> </a:t>
                      </a:r>
                      <a:r>
                        <a:rPr sz="700" dirty="0">
                          <a:latin typeface="Arial"/>
                          <a:cs typeface="Arial"/>
                        </a:rPr>
                        <a:t>transportation,</a:t>
                      </a:r>
                      <a:r>
                        <a:rPr sz="700" spc="-25" dirty="0">
                          <a:latin typeface="Arial"/>
                          <a:cs typeface="Arial"/>
                        </a:rPr>
                        <a:t> </a:t>
                      </a:r>
                      <a:r>
                        <a:rPr sz="700" dirty="0">
                          <a:latin typeface="Arial"/>
                          <a:cs typeface="Arial"/>
                        </a:rPr>
                        <a:t>scheduling,</a:t>
                      </a:r>
                      <a:r>
                        <a:rPr sz="700" spc="-30" dirty="0">
                          <a:latin typeface="Arial"/>
                          <a:cs typeface="Arial"/>
                        </a:rPr>
                        <a:t> </a:t>
                      </a:r>
                      <a:r>
                        <a:rPr sz="700" dirty="0">
                          <a:latin typeface="Arial"/>
                          <a:cs typeface="Arial"/>
                        </a:rPr>
                        <a:t>and</a:t>
                      </a:r>
                      <a:r>
                        <a:rPr sz="700" spc="-30" dirty="0">
                          <a:latin typeface="Arial"/>
                          <a:cs typeface="Arial"/>
                        </a:rPr>
                        <a:t> </a:t>
                      </a:r>
                      <a:r>
                        <a:rPr sz="700" dirty="0">
                          <a:latin typeface="Arial"/>
                          <a:cs typeface="Arial"/>
                        </a:rPr>
                        <a:t>staffing</a:t>
                      </a:r>
                      <a:r>
                        <a:rPr sz="700" spc="-20" dirty="0">
                          <a:latin typeface="Arial"/>
                          <a:cs typeface="Arial"/>
                        </a:rPr>
                        <a:t> </a:t>
                      </a:r>
                      <a:r>
                        <a:rPr sz="700" spc="-10" dirty="0">
                          <a:latin typeface="Arial"/>
                          <a:cs typeface="Arial"/>
                        </a:rPr>
                        <a:t>allocations</a:t>
                      </a:r>
                      <a:r>
                        <a:rPr sz="700" spc="500" dirty="0">
                          <a:latin typeface="Arial"/>
                          <a:cs typeface="Arial"/>
                        </a:rPr>
                        <a:t> </a:t>
                      </a:r>
                      <a:r>
                        <a:rPr sz="700" dirty="0">
                          <a:latin typeface="Arial"/>
                          <a:cs typeface="Arial"/>
                        </a:rPr>
                        <a:t>10A.</a:t>
                      </a:r>
                      <a:r>
                        <a:rPr sz="700" spc="-25" dirty="0">
                          <a:latin typeface="Arial"/>
                          <a:cs typeface="Arial"/>
                        </a:rPr>
                        <a:t> </a:t>
                      </a:r>
                      <a:r>
                        <a:rPr sz="700" dirty="0">
                          <a:latin typeface="Arial"/>
                          <a:cs typeface="Arial"/>
                        </a:rPr>
                        <a:t>Analyze</a:t>
                      </a:r>
                      <a:r>
                        <a:rPr sz="700" spc="-20" dirty="0">
                          <a:latin typeface="Arial"/>
                          <a:cs typeface="Arial"/>
                        </a:rPr>
                        <a:t> </a:t>
                      </a:r>
                      <a:r>
                        <a:rPr sz="700" dirty="0">
                          <a:latin typeface="Arial"/>
                          <a:cs typeface="Arial"/>
                        </a:rPr>
                        <a:t>data</a:t>
                      </a:r>
                      <a:r>
                        <a:rPr sz="700" spc="-25" dirty="0">
                          <a:latin typeface="Arial"/>
                          <a:cs typeface="Arial"/>
                        </a:rPr>
                        <a:t> </a:t>
                      </a:r>
                      <a:r>
                        <a:rPr sz="700" dirty="0">
                          <a:latin typeface="Arial"/>
                          <a:cs typeface="Arial"/>
                        </a:rPr>
                        <a:t>to</a:t>
                      </a:r>
                      <a:r>
                        <a:rPr sz="700" spc="-15" dirty="0">
                          <a:latin typeface="Arial"/>
                          <a:cs typeface="Arial"/>
                        </a:rPr>
                        <a:t> </a:t>
                      </a:r>
                      <a:r>
                        <a:rPr sz="700" dirty="0">
                          <a:latin typeface="Arial"/>
                          <a:cs typeface="Arial"/>
                        </a:rPr>
                        <a:t>inform</a:t>
                      </a:r>
                      <a:r>
                        <a:rPr sz="700" spc="-15" dirty="0">
                          <a:latin typeface="Arial"/>
                          <a:cs typeface="Arial"/>
                        </a:rPr>
                        <a:t> </a:t>
                      </a:r>
                      <a:r>
                        <a:rPr sz="700" spc="-10" dirty="0">
                          <a:latin typeface="Arial"/>
                          <a:cs typeface="Arial"/>
                        </a:rPr>
                        <a:t>instruction</a:t>
                      </a:r>
                      <a:endParaRPr sz="700">
                        <a:latin typeface="Arial"/>
                        <a:cs typeface="Arial"/>
                      </a:endParaRPr>
                    </a:p>
                    <a:p>
                      <a:pPr marL="101600">
                        <a:lnSpc>
                          <a:spcPts val="810"/>
                        </a:lnSpc>
                      </a:pPr>
                      <a:r>
                        <a:rPr sz="700" dirty="0">
                          <a:latin typeface="Arial"/>
                          <a:cs typeface="Arial"/>
                        </a:rPr>
                        <a:t>10B.</a:t>
                      </a:r>
                      <a:r>
                        <a:rPr sz="700" spc="-25" dirty="0">
                          <a:latin typeface="Arial"/>
                          <a:cs typeface="Arial"/>
                        </a:rPr>
                        <a:t> </a:t>
                      </a:r>
                      <a:r>
                        <a:rPr sz="700" dirty="0">
                          <a:latin typeface="Arial"/>
                          <a:cs typeface="Arial"/>
                        </a:rPr>
                        <a:t>Hold</a:t>
                      </a:r>
                      <a:r>
                        <a:rPr sz="700" spc="-15" dirty="0">
                          <a:latin typeface="Arial"/>
                          <a:cs typeface="Arial"/>
                        </a:rPr>
                        <a:t> </a:t>
                      </a:r>
                      <a:r>
                        <a:rPr sz="700" dirty="0">
                          <a:latin typeface="Arial"/>
                          <a:cs typeface="Arial"/>
                        </a:rPr>
                        <a:t>consistent</a:t>
                      </a:r>
                      <a:r>
                        <a:rPr sz="700" spc="-20" dirty="0">
                          <a:latin typeface="Arial"/>
                          <a:cs typeface="Arial"/>
                        </a:rPr>
                        <a:t> </a:t>
                      </a:r>
                      <a:r>
                        <a:rPr sz="700" dirty="0">
                          <a:latin typeface="Arial"/>
                          <a:cs typeface="Arial"/>
                        </a:rPr>
                        <a:t>PLC</a:t>
                      </a:r>
                      <a:r>
                        <a:rPr sz="700" spc="-25" dirty="0">
                          <a:latin typeface="Arial"/>
                          <a:cs typeface="Arial"/>
                        </a:rPr>
                        <a:t> </a:t>
                      </a:r>
                      <a:r>
                        <a:rPr sz="700" dirty="0">
                          <a:latin typeface="Arial"/>
                          <a:cs typeface="Arial"/>
                        </a:rPr>
                        <a:t>meetings</a:t>
                      </a:r>
                      <a:r>
                        <a:rPr sz="700" spc="-20" dirty="0">
                          <a:latin typeface="Arial"/>
                          <a:cs typeface="Arial"/>
                        </a:rPr>
                        <a:t> </a:t>
                      </a:r>
                      <a:r>
                        <a:rPr sz="700" dirty="0">
                          <a:latin typeface="Arial"/>
                          <a:cs typeface="Arial"/>
                        </a:rPr>
                        <a:t>to</a:t>
                      </a:r>
                      <a:r>
                        <a:rPr sz="700" spc="-25" dirty="0">
                          <a:latin typeface="Arial"/>
                          <a:cs typeface="Arial"/>
                        </a:rPr>
                        <a:t> </a:t>
                      </a:r>
                      <a:r>
                        <a:rPr sz="700" dirty="0">
                          <a:latin typeface="Arial"/>
                          <a:cs typeface="Arial"/>
                        </a:rPr>
                        <a:t>focus</a:t>
                      </a:r>
                      <a:r>
                        <a:rPr sz="700" spc="-10" dirty="0">
                          <a:latin typeface="Arial"/>
                          <a:cs typeface="Arial"/>
                        </a:rPr>
                        <a:t> </a:t>
                      </a:r>
                      <a:r>
                        <a:rPr sz="700" dirty="0">
                          <a:latin typeface="Arial"/>
                          <a:cs typeface="Arial"/>
                        </a:rPr>
                        <a:t>on</a:t>
                      </a:r>
                      <a:r>
                        <a:rPr sz="700" spc="-15" dirty="0">
                          <a:latin typeface="Arial"/>
                          <a:cs typeface="Arial"/>
                        </a:rPr>
                        <a:t> </a:t>
                      </a:r>
                      <a:r>
                        <a:rPr sz="700" dirty="0">
                          <a:latin typeface="Arial"/>
                          <a:cs typeface="Arial"/>
                        </a:rPr>
                        <a:t>student</a:t>
                      </a:r>
                      <a:r>
                        <a:rPr sz="700" spc="-25" dirty="0">
                          <a:latin typeface="Arial"/>
                          <a:cs typeface="Arial"/>
                        </a:rPr>
                        <a:t> </a:t>
                      </a:r>
                      <a:r>
                        <a:rPr sz="700" spc="-10" dirty="0">
                          <a:latin typeface="Arial"/>
                          <a:cs typeface="Arial"/>
                        </a:rPr>
                        <a:t>success</a:t>
                      </a:r>
                      <a:endParaRPr sz="700">
                        <a:latin typeface="Arial"/>
                        <a:cs typeface="Arial"/>
                      </a:endParaRPr>
                    </a:p>
                  </a:txBody>
                  <a:tcPr marL="0" marR="0" marT="34925" marB="0">
                    <a:lnL w="28575">
                      <a:solidFill>
                        <a:srgbClr val="6EAC46"/>
                      </a:solidFill>
                      <a:prstDash val="solid"/>
                    </a:lnL>
                    <a:lnR w="28575">
                      <a:solidFill>
                        <a:srgbClr val="6EAC46"/>
                      </a:solidFill>
                      <a:prstDash val="solid"/>
                    </a:lnR>
                    <a:lnT w="12700" cap="flat" cmpd="sng" algn="ctr">
                      <a:solidFill>
                        <a:srgbClr val="E1A1A1"/>
                      </a:solidFill>
                      <a:prstDash val="solid"/>
                      <a:round/>
                      <a:headEnd type="none" w="med" len="med"/>
                      <a:tailEnd type="none" w="med" len="med"/>
                    </a:lnT>
                    <a:lnB w="12700">
                      <a:solidFill>
                        <a:srgbClr val="7D7D7D"/>
                      </a:solidFill>
                      <a:prstDash val="solid"/>
                    </a:lnB>
                    <a:solidFill>
                      <a:srgbClr val="E0EED9"/>
                    </a:solidFill>
                  </a:tcPr>
                </a:tc>
                <a:extLst>
                  <a:ext uri="{0D108BD9-81ED-4DB2-BD59-A6C34878D82A}">
                    <a16:rowId xmlns:a16="http://schemas.microsoft.com/office/drawing/2014/main" val="10002"/>
                  </a:ext>
                </a:extLst>
              </a:tr>
              <a:tr h="957580">
                <a:tc>
                  <a:txBody>
                    <a:bodyPr/>
                    <a:lstStyle/>
                    <a:p>
                      <a:pPr marL="116839" marR="1985645">
                        <a:lnSpc>
                          <a:spcPct val="100000"/>
                        </a:lnSpc>
                        <a:spcBef>
                          <a:spcPts val="360"/>
                        </a:spcBef>
                      </a:pPr>
                      <a:r>
                        <a:rPr sz="700" dirty="0">
                          <a:latin typeface="Arial"/>
                          <a:cs typeface="Arial"/>
                        </a:rPr>
                        <a:t>11A.</a:t>
                      </a:r>
                      <a:r>
                        <a:rPr sz="700" spc="-30" dirty="0">
                          <a:latin typeface="Arial"/>
                          <a:cs typeface="Arial"/>
                        </a:rPr>
                        <a:t> </a:t>
                      </a:r>
                      <a:r>
                        <a:rPr sz="700" dirty="0">
                          <a:latin typeface="Arial"/>
                          <a:cs typeface="Arial"/>
                        </a:rPr>
                        <a:t>Build</a:t>
                      </a:r>
                      <a:r>
                        <a:rPr sz="700" spc="-30" dirty="0">
                          <a:latin typeface="Arial"/>
                          <a:cs typeface="Arial"/>
                        </a:rPr>
                        <a:t> </a:t>
                      </a:r>
                      <a:r>
                        <a:rPr sz="700" dirty="0">
                          <a:latin typeface="Arial"/>
                          <a:cs typeface="Arial"/>
                        </a:rPr>
                        <a:t>community</a:t>
                      </a:r>
                      <a:r>
                        <a:rPr sz="700" spc="-30" dirty="0">
                          <a:latin typeface="Arial"/>
                          <a:cs typeface="Arial"/>
                        </a:rPr>
                        <a:t> </a:t>
                      </a:r>
                      <a:r>
                        <a:rPr sz="700" dirty="0">
                          <a:latin typeface="Arial"/>
                          <a:cs typeface="Arial"/>
                        </a:rPr>
                        <a:t>awareness,</a:t>
                      </a:r>
                      <a:r>
                        <a:rPr sz="700" spc="-30" dirty="0">
                          <a:latin typeface="Arial"/>
                          <a:cs typeface="Arial"/>
                        </a:rPr>
                        <a:t> </a:t>
                      </a:r>
                      <a:r>
                        <a:rPr sz="700" dirty="0">
                          <a:latin typeface="Arial"/>
                          <a:cs typeface="Arial"/>
                        </a:rPr>
                        <a:t>knowledge,</a:t>
                      </a:r>
                      <a:r>
                        <a:rPr sz="700" spc="-20" dirty="0">
                          <a:latin typeface="Arial"/>
                          <a:cs typeface="Arial"/>
                        </a:rPr>
                        <a:t> </a:t>
                      </a:r>
                      <a:r>
                        <a:rPr sz="700" dirty="0">
                          <a:latin typeface="Arial"/>
                          <a:cs typeface="Arial"/>
                        </a:rPr>
                        <a:t>and</a:t>
                      </a:r>
                      <a:r>
                        <a:rPr sz="700" spc="-25" dirty="0">
                          <a:latin typeface="Arial"/>
                          <a:cs typeface="Arial"/>
                        </a:rPr>
                        <a:t> </a:t>
                      </a:r>
                      <a:r>
                        <a:rPr sz="700" dirty="0">
                          <a:latin typeface="Arial"/>
                          <a:cs typeface="Arial"/>
                        </a:rPr>
                        <a:t>support</a:t>
                      </a:r>
                      <a:r>
                        <a:rPr sz="700" spc="-20" dirty="0">
                          <a:latin typeface="Arial"/>
                          <a:cs typeface="Arial"/>
                        </a:rPr>
                        <a:t> </a:t>
                      </a:r>
                      <a:r>
                        <a:rPr sz="700" dirty="0">
                          <a:latin typeface="Arial"/>
                          <a:cs typeface="Arial"/>
                        </a:rPr>
                        <a:t>for</a:t>
                      </a:r>
                      <a:r>
                        <a:rPr sz="700" spc="-30" dirty="0">
                          <a:latin typeface="Arial"/>
                          <a:cs typeface="Arial"/>
                        </a:rPr>
                        <a:t> </a:t>
                      </a:r>
                      <a:r>
                        <a:rPr sz="700" spc="-20" dirty="0">
                          <a:latin typeface="Arial"/>
                          <a:cs typeface="Arial"/>
                        </a:rPr>
                        <a:t>STEM</a:t>
                      </a:r>
                      <a:r>
                        <a:rPr sz="700" spc="500" dirty="0">
                          <a:latin typeface="Arial"/>
                          <a:cs typeface="Arial"/>
                        </a:rPr>
                        <a:t> </a:t>
                      </a:r>
                      <a:r>
                        <a:rPr sz="700" dirty="0">
                          <a:latin typeface="Arial"/>
                          <a:cs typeface="Arial"/>
                        </a:rPr>
                        <a:t>11B.</a:t>
                      </a:r>
                      <a:r>
                        <a:rPr sz="700" spc="-25" dirty="0">
                          <a:latin typeface="Arial"/>
                          <a:cs typeface="Arial"/>
                        </a:rPr>
                        <a:t> </a:t>
                      </a:r>
                      <a:r>
                        <a:rPr sz="700" dirty="0">
                          <a:latin typeface="Arial"/>
                          <a:cs typeface="Arial"/>
                        </a:rPr>
                        <a:t>Implement</a:t>
                      </a:r>
                      <a:r>
                        <a:rPr sz="700" spc="-35" dirty="0">
                          <a:latin typeface="Arial"/>
                          <a:cs typeface="Arial"/>
                        </a:rPr>
                        <a:t> </a:t>
                      </a:r>
                      <a:r>
                        <a:rPr sz="700" dirty="0">
                          <a:latin typeface="Arial"/>
                          <a:cs typeface="Arial"/>
                        </a:rPr>
                        <a:t>Adult</a:t>
                      </a:r>
                      <a:r>
                        <a:rPr sz="700" spc="-30" dirty="0">
                          <a:latin typeface="Arial"/>
                          <a:cs typeface="Arial"/>
                        </a:rPr>
                        <a:t> </a:t>
                      </a:r>
                      <a:r>
                        <a:rPr sz="700" dirty="0">
                          <a:latin typeface="Arial"/>
                          <a:cs typeface="Arial"/>
                        </a:rPr>
                        <a:t>Education</a:t>
                      </a:r>
                      <a:r>
                        <a:rPr sz="700" spc="-25" dirty="0">
                          <a:latin typeface="Arial"/>
                          <a:cs typeface="Arial"/>
                        </a:rPr>
                        <a:t> </a:t>
                      </a:r>
                      <a:r>
                        <a:rPr sz="700" spc="-10" dirty="0">
                          <a:latin typeface="Arial"/>
                          <a:cs typeface="Arial"/>
                        </a:rPr>
                        <a:t>opportunities</a:t>
                      </a:r>
                      <a:endParaRPr sz="700">
                        <a:latin typeface="Arial"/>
                        <a:cs typeface="Arial"/>
                      </a:endParaRPr>
                    </a:p>
                    <a:p>
                      <a:pPr marL="116839" marR="2351405">
                        <a:lnSpc>
                          <a:spcPts val="840"/>
                        </a:lnSpc>
                        <a:spcBef>
                          <a:spcPts val="15"/>
                        </a:spcBef>
                      </a:pPr>
                      <a:r>
                        <a:rPr sz="700" dirty="0">
                          <a:latin typeface="Arial"/>
                          <a:cs typeface="Arial"/>
                        </a:rPr>
                        <a:t>11C.</a:t>
                      </a:r>
                      <a:r>
                        <a:rPr sz="700" spc="-25" dirty="0">
                          <a:latin typeface="Arial"/>
                          <a:cs typeface="Arial"/>
                        </a:rPr>
                        <a:t> </a:t>
                      </a:r>
                      <a:r>
                        <a:rPr sz="700" dirty="0">
                          <a:latin typeface="Arial"/>
                          <a:cs typeface="Arial"/>
                        </a:rPr>
                        <a:t>Offer</a:t>
                      </a:r>
                      <a:r>
                        <a:rPr sz="700" spc="-30" dirty="0">
                          <a:latin typeface="Arial"/>
                          <a:cs typeface="Arial"/>
                        </a:rPr>
                        <a:t> </a:t>
                      </a:r>
                      <a:r>
                        <a:rPr sz="700" dirty="0">
                          <a:latin typeface="Arial"/>
                          <a:cs typeface="Arial"/>
                        </a:rPr>
                        <a:t>monthly</a:t>
                      </a:r>
                      <a:r>
                        <a:rPr sz="700" spc="-35" dirty="0">
                          <a:latin typeface="Arial"/>
                          <a:cs typeface="Arial"/>
                        </a:rPr>
                        <a:t> </a:t>
                      </a:r>
                      <a:r>
                        <a:rPr sz="700" dirty="0">
                          <a:latin typeface="Arial"/>
                          <a:cs typeface="Arial"/>
                        </a:rPr>
                        <a:t>parent</a:t>
                      </a:r>
                      <a:r>
                        <a:rPr sz="700" spc="-20" dirty="0">
                          <a:latin typeface="Arial"/>
                          <a:cs typeface="Arial"/>
                        </a:rPr>
                        <a:t> </a:t>
                      </a:r>
                      <a:r>
                        <a:rPr sz="700" dirty="0">
                          <a:latin typeface="Arial"/>
                          <a:cs typeface="Arial"/>
                        </a:rPr>
                        <a:t>workshops</a:t>
                      </a:r>
                      <a:r>
                        <a:rPr sz="700" spc="-25" dirty="0">
                          <a:latin typeface="Arial"/>
                          <a:cs typeface="Arial"/>
                        </a:rPr>
                        <a:t> </a:t>
                      </a:r>
                      <a:r>
                        <a:rPr sz="700" dirty="0">
                          <a:latin typeface="Arial"/>
                          <a:cs typeface="Arial"/>
                        </a:rPr>
                        <a:t>and</a:t>
                      </a:r>
                      <a:r>
                        <a:rPr sz="700" spc="-30" dirty="0">
                          <a:latin typeface="Arial"/>
                          <a:cs typeface="Arial"/>
                        </a:rPr>
                        <a:t> </a:t>
                      </a:r>
                      <a:r>
                        <a:rPr sz="700" dirty="0">
                          <a:latin typeface="Arial"/>
                          <a:cs typeface="Arial"/>
                        </a:rPr>
                        <a:t>curriculum</a:t>
                      </a:r>
                      <a:r>
                        <a:rPr sz="700" spc="-15" dirty="0">
                          <a:latin typeface="Arial"/>
                          <a:cs typeface="Arial"/>
                        </a:rPr>
                        <a:t> </a:t>
                      </a:r>
                      <a:r>
                        <a:rPr sz="700" spc="-10" dirty="0">
                          <a:latin typeface="Arial"/>
                          <a:cs typeface="Arial"/>
                        </a:rPr>
                        <a:t>nights</a:t>
                      </a:r>
                      <a:r>
                        <a:rPr sz="700" spc="500" dirty="0">
                          <a:latin typeface="Arial"/>
                          <a:cs typeface="Arial"/>
                        </a:rPr>
                        <a:t> </a:t>
                      </a:r>
                      <a:r>
                        <a:rPr sz="700" dirty="0">
                          <a:latin typeface="Arial"/>
                          <a:cs typeface="Arial"/>
                        </a:rPr>
                        <a:t>11D.</a:t>
                      </a:r>
                      <a:r>
                        <a:rPr sz="700" spc="-20" dirty="0">
                          <a:latin typeface="Arial"/>
                          <a:cs typeface="Arial"/>
                        </a:rPr>
                        <a:t> </a:t>
                      </a:r>
                      <a:r>
                        <a:rPr sz="700" dirty="0">
                          <a:latin typeface="Arial"/>
                          <a:cs typeface="Arial"/>
                        </a:rPr>
                        <a:t>Train</a:t>
                      </a:r>
                      <a:r>
                        <a:rPr sz="700" spc="-10" dirty="0">
                          <a:latin typeface="Arial"/>
                          <a:cs typeface="Arial"/>
                        </a:rPr>
                        <a:t> </a:t>
                      </a:r>
                      <a:r>
                        <a:rPr sz="700" dirty="0">
                          <a:latin typeface="Arial"/>
                          <a:cs typeface="Arial"/>
                        </a:rPr>
                        <a:t>staff</a:t>
                      </a:r>
                      <a:r>
                        <a:rPr sz="700" spc="-20" dirty="0">
                          <a:latin typeface="Arial"/>
                          <a:cs typeface="Arial"/>
                        </a:rPr>
                        <a:t> </a:t>
                      </a:r>
                      <a:r>
                        <a:rPr sz="700" dirty="0">
                          <a:latin typeface="Arial"/>
                          <a:cs typeface="Arial"/>
                        </a:rPr>
                        <a:t>on</a:t>
                      </a:r>
                      <a:r>
                        <a:rPr sz="700" spc="-10" dirty="0">
                          <a:latin typeface="Arial"/>
                          <a:cs typeface="Arial"/>
                        </a:rPr>
                        <a:t> </a:t>
                      </a:r>
                      <a:r>
                        <a:rPr sz="700" dirty="0">
                          <a:latin typeface="Arial"/>
                          <a:cs typeface="Arial"/>
                        </a:rPr>
                        <a:t>how</a:t>
                      </a:r>
                      <a:r>
                        <a:rPr sz="700" spc="-20" dirty="0">
                          <a:latin typeface="Arial"/>
                          <a:cs typeface="Arial"/>
                        </a:rPr>
                        <a:t> </a:t>
                      </a:r>
                      <a:r>
                        <a:rPr sz="700" dirty="0">
                          <a:latin typeface="Arial"/>
                          <a:cs typeface="Arial"/>
                        </a:rPr>
                        <a:t>to</a:t>
                      </a:r>
                      <a:r>
                        <a:rPr sz="700" spc="-15" dirty="0">
                          <a:latin typeface="Arial"/>
                          <a:cs typeface="Arial"/>
                        </a:rPr>
                        <a:t> </a:t>
                      </a:r>
                      <a:r>
                        <a:rPr sz="700" dirty="0">
                          <a:latin typeface="Arial"/>
                          <a:cs typeface="Arial"/>
                        </a:rPr>
                        <a:t>reach</a:t>
                      </a:r>
                      <a:r>
                        <a:rPr sz="700" spc="-10" dirty="0">
                          <a:latin typeface="Arial"/>
                          <a:cs typeface="Arial"/>
                        </a:rPr>
                        <a:t> </a:t>
                      </a:r>
                      <a:r>
                        <a:rPr sz="700" dirty="0">
                          <a:latin typeface="Arial"/>
                          <a:cs typeface="Arial"/>
                        </a:rPr>
                        <a:t>out</a:t>
                      </a:r>
                      <a:r>
                        <a:rPr sz="700" spc="-10" dirty="0">
                          <a:latin typeface="Arial"/>
                          <a:cs typeface="Arial"/>
                        </a:rPr>
                        <a:t> </a:t>
                      </a:r>
                      <a:r>
                        <a:rPr sz="700" dirty="0">
                          <a:latin typeface="Arial"/>
                          <a:cs typeface="Arial"/>
                        </a:rPr>
                        <a:t>to</a:t>
                      </a:r>
                      <a:r>
                        <a:rPr sz="700" spc="-10" dirty="0">
                          <a:latin typeface="Arial"/>
                          <a:cs typeface="Arial"/>
                        </a:rPr>
                        <a:t> stakeholders</a:t>
                      </a:r>
                      <a:endParaRPr sz="700">
                        <a:latin typeface="Arial"/>
                        <a:cs typeface="Arial"/>
                      </a:endParaRPr>
                    </a:p>
                    <a:p>
                      <a:pPr marL="116839" marR="2803525">
                        <a:lnSpc>
                          <a:spcPts val="840"/>
                        </a:lnSpc>
                      </a:pPr>
                      <a:r>
                        <a:rPr sz="700" dirty="0">
                          <a:latin typeface="Arial"/>
                          <a:cs typeface="Arial"/>
                        </a:rPr>
                        <a:t>12A.</a:t>
                      </a:r>
                      <a:r>
                        <a:rPr sz="700" spc="-15" dirty="0">
                          <a:latin typeface="Arial"/>
                          <a:cs typeface="Arial"/>
                        </a:rPr>
                        <a:t> </a:t>
                      </a:r>
                      <a:r>
                        <a:rPr sz="700" dirty="0">
                          <a:latin typeface="Arial"/>
                          <a:cs typeface="Arial"/>
                        </a:rPr>
                        <a:t>Implement</a:t>
                      </a:r>
                      <a:r>
                        <a:rPr sz="700" spc="-25" dirty="0">
                          <a:latin typeface="Arial"/>
                          <a:cs typeface="Arial"/>
                        </a:rPr>
                        <a:t> </a:t>
                      </a:r>
                      <a:r>
                        <a:rPr sz="700" dirty="0">
                          <a:latin typeface="Arial"/>
                          <a:cs typeface="Arial"/>
                        </a:rPr>
                        <a:t>SEL</a:t>
                      </a:r>
                      <a:r>
                        <a:rPr sz="700" spc="-20" dirty="0">
                          <a:latin typeface="Arial"/>
                          <a:cs typeface="Arial"/>
                        </a:rPr>
                        <a:t> </a:t>
                      </a:r>
                      <a:r>
                        <a:rPr sz="700" dirty="0">
                          <a:latin typeface="Arial"/>
                          <a:cs typeface="Arial"/>
                        </a:rPr>
                        <a:t>for</a:t>
                      </a:r>
                      <a:r>
                        <a:rPr sz="700" spc="-15" dirty="0">
                          <a:latin typeface="Arial"/>
                          <a:cs typeface="Arial"/>
                        </a:rPr>
                        <a:t> </a:t>
                      </a:r>
                      <a:r>
                        <a:rPr sz="700" dirty="0">
                          <a:latin typeface="Arial"/>
                          <a:cs typeface="Arial"/>
                        </a:rPr>
                        <a:t>school</a:t>
                      </a:r>
                      <a:r>
                        <a:rPr sz="700" spc="-15" dirty="0">
                          <a:latin typeface="Arial"/>
                          <a:cs typeface="Arial"/>
                        </a:rPr>
                        <a:t> </a:t>
                      </a:r>
                      <a:r>
                        <a:rPr sz="700" dirty="0">
                          <a:latin typeface="Arial"/>
                          <a:cs typeface="Arial"/>
                        </a:rPr>
                        <a:t>staffs</a:t>
                      </a:r>
                      <a:r>
                        <a:rPr sz="700" spc="-20" dirty="0">
                          <a:latin typeface="Arial"/>
                          <a:cs typeface="Arial"/>
                        </a:rPr>
                        <a:t> </a:t>
                      </a:r>
                      <a:r>
                        <a:rPr sz="700" dirty="0">
                          <a:latin typeface="Arial"/>
                          <a:cs typeface="Arial"/>
                        </a:rPr>
                        <a:t>&amp;</a:t>
                      </a:r>
                      <a:r>
                        <a:rPr sz="700" spc="-10" dirty="0">
                          <a:latin typeface="Arial"/>
                          <a:cs typeface="Arial"/>
                        </a:rPr>
                        <a:t> parents</a:t>
                      </a:r>
                      <a:r>
                        <a:rPr sz="700" spc="500" dirty="0">
                          <a:latin typeface="Arial"/>
                          <a:cs typeface="Arial"/>
                        </a:rPr>
                        <a:t> </a:t>
                      </a:r>
                      <a:r>
                        <a:rPr sz="700" dirty="0">
                          <a:latin typeface="Arial"/>
                          <a:cs typeface="Arial"/>
                        </a:rPr>
                        <a:t>12B.</a:t>
                      </a:r>
                      <a:r>
                        <a:rPr sz="700" spc="-25" dirty="0">
                          <a:latin typeface="Arial"/>
                          <a:cs typeface="Arial"/>
                        </a:rPr>
                        <a:t> </a:t>
                      </a:r>
                      <a:r>
                        <a:rPr sz="700" dirty="0">
                          <a:latin typeface="Arial"/>
                          <a:cs typeface="Arial"/>
                        </a:rPr>
                        <a:t>Increase</a:t>
                      </a:r>
                      <a:r>
                        <a:rPr sz="700" spc="-20" dirty="0">
                          <a:latin typeface="Arial"/>
                          <a:cs typeface="Arial"/>
                        </a:rPr>
                        <a:t> </a:t>
                      </a:r>
                      <a:r>
                        <a:rPr sz="700" dirty="0">
                          <a:latin typeface="Arial"/>
                          <a:cs typeface="Arial"/>
                        </a:rPr>
                        <a:t>effective</a:t>
                      </a:r>
                      <a:r>
                        <a:rPr sz="700" spc="-30" dirty="0">
                          <a:latin typeface="Arial"/>
                          <a:cs typeface="Arial"/>
                        </a:rPr>
                        <a:t> </a:t>
                      </a:r>
                      <a:r>
                        <a:rPr sz="700" dirty="0">
                          <a:latin typeface="Arial"/>
                          <a:cs typeface="Arial"/>
                        </a:rPr>
                        <a:t>internal</a:t>
                      </a:r>
                      <a:r>
                        <a:rPr sz="700" spc="-20" dirty="0">
                          <a:latin typeface="Arial"/>
                          <a:cs typeface="Arial"/>
                        </a:rPr>
                        <a:t> </a:t>
                      </a:r>
                      <a:r>
                        <a:rPr sz="700" spc="-10" dirty="0">
                          <a:latin typeface="Arial"/>
                          <a:cs typeface="Arial"/>
                        </a:rPr>
                        <a:t>communications</a:t>
                      </a:r>
                      <a:endParaRPr sz="700">
                        <a:latin typeface="Arial"/>
                        <a:cs typeface="Arial"/>
                      </a:endParaRPr>
                    </a:p>
                    <a:p>
                      <a:pPr marL="116839" marR="2803525">
                        <a:lnSpc>
                          <a:spcPts val="830"/>
                        </a:lnSpc>
                        <a:spcBef>
                          <a:spcPts val="10"/>
                        </a:spcBef>
                      </a:pPr>
                      <a:r>
                        <a:rPr sz="700" dirty="0">
                          <a:latin typeface="Arial"/>
                          <a:cs typeface="Arial"/>
                        </a:rPr>
                        <a:t>12C.</a:t>
                      </a:r>
                      <a:r>
                        <a:rPr sz="700" spc="5" dirty="0">
                          <a:latin typeface="Arial"/>
                          <a:cs typeface="Arial"/>
                        </a:rPr>
                        <a:t> </a:t>
                      </a:r>
                      <a:r>
                        <a:rPr sz="700" dirty="0">
                          <a:latin typeface="Arial"/>
                          <a:cs typeface="Arial"/>
                        </a:rPr>
                        <a:t>Build</a:t>
                      </a:r>
                      <a:r>
                        <a:rPr sz="700" spc="5" dirty="0">
                          <a:latin typeface="Arial"/>
                          <a:cs typeface="Arial"/>
                        </a:rPr>
                        <a:t> </a:t>
                      </a:r>
                      <a:r>
                        <a:rPr sz="700" dirty="0">
                          <a:latin typeface="Arial"/>
                          <a:cs typeface="Arial"/>
                        </a:rPr>
                        <a:t>a</a:t>
                      </a:r>
                      <a:r>
                        <a:rPr sz="700" spc="5" dirty="0">
                          <a:latin typeface="Arial"/>
                          <a:cs typeface="Arial"/>
                        </a:rPr>
                        <a:t> </a:t>
                      </a:r>
                      <a:r>
                        <a:rPr sz="700" spc="-10" dirty="0">
                          <a:latin typeface="Arial"/>
                          <a:cs typeface="Arial"/>
                        </a:rPr>
                        <a:t>strengths-</a:t>
                      </a:r>
                      <a:r>
                        <a:rPr sz="700" dirty="0">
                          <a:latin typeface="Arial"/>
                          <a:cs typeface="Arial"/>
                        </a:rPr>
                        <a:t>based</a:t>
                      </a:r>
                      <a:r>
                        <a:rPr sz="700" spc="5" dirty="0">
                          <a:latin typeface="Arial"/>
                          <a:cs typeface="Arial"/>
                        </a:rPr>
                        <a:t> </a:t>
                      </a:r>
                      <a:r>
                        <a:rPr sz="700" dirty="0">
                          <a:latin typeface="Arial"/>
                          <a:cs typeface="Arial"/>
                        </a:rPr>
                        <a:t>school</a:t>
                      </a:r>
                      <a:r>
                        <a:rPr sz="700" spc="10" dirty="0">
                          <a:latin typeface="Arial"/>
                          <a:cs typeface="Arial"/>
                        </a:rPr>
                        <a:t> </a:t>
                      </a:r>
                      <a:r>
                        <a:rPr sz="700" spc="-10" dirty="0">
                          <a:latin typeface="Arial"/>
                          <a:cs typeface="Arial"/>
                        </a:rPr>
                        <a:t>community</a:t>
                      </a:r>
                      <a:r>
                        <a:rPr sz="700" spc="500" dirty="0">
                          <a:latin typeface="Arial"/>
                          <a:cs typeface="Arial"/>
                        </a:rPr>
                        <a:t> </a:t>
                      </a:r>
                      <a:r>
                        <a:rPr sz="700" dirty="0">
                          <a:latin typeface="Arial"/>
                          <a:cs typeface="Arial"/>
                        </a:rPr>
                        <a:t>12D.</a:t>
                      </a:r>
                      <a:r>
                        <a:rPr sz="700" spc="-30" dirty="0">
                          <a:latin typeface="Arial"/>
                          <a:cs typeface="Arial"/>
                        </a:rPr>
                        <a:t> </a:t>
                      </a:r>
                      <a:r>
                        <a:rPr sz="700" dirty="0">
                          <a:latin typeface="Arial"/>
                          <a:cs typeface="Arial"/>
                        </a:rPr>
                        <a:t>Implement</a:t>
                      </a:r>
                      <a:r>
                        <a:rPr sz="700" spc="-40" dirty="0">
                          <a:latin typeface="Arial"/>
                          <a:cs typeface="Arial"/>
                        </a:rPr>
                        <a:t> </a:t>
                      </a:r>
                      <a:r>
                        <a:rPr sz="700" dirty="0">
                          <a:latin typeface="Arial"/>
                          <a:cs typeface="Arial"/>
                        </a:rPr>
                        <a:t>attendance</a:t>
                      </a:r>
                      <a:r>
                        <a:rPr sz="700" spc="-35" dirty="0">
                          <a:latin typeface="Arial"/>
                          <a:cs typeface="Arial"/>
                        </a:rPr>
                        <a:t> </a:t>
                      </a:r>
                      <a:r>
                        <a:rPr sz="700" spc="-10" dirty="0">
                          <a:latin typeface="Arial"/>
                          <a:cs typeface="Arial"/>
                        </a:rPr>
                        <a:t>strategies</a:t>
                      </a:r>
                      <a:endParaRPr sz="700">
                        <a:latin typeface="Arial"/>
                        <a:cs typeface="Arial"/>
                      </a:endParaRPr>
                    </a:p>
                  </a:txBody>
                  <a:tcPr marL="0" marR="0" marB="0">
                    <a:lnL w="28575">
                      <a:solidFill>
                        <a:srgbClr val="7D7D7D"/>
                      </a:solidFill>
                      <a:prstDash val="solid"/>
                    </a:lnL>
                    <a:lnR w="28575">
                      <a:solidFill>
                        <a:srgbClr val="7D7D7D"/>
                      </a:solidFill>
                      <a:prstDash val="solid"/>
                    </a:lnR>
                    <a:lnT w="12700" cap="flat" cmpd="sng" algn="ctr">
                      <a:solidFill>
                        <a:srgbClr val="7D7D7D"/>
                      </a:solidFill>
                      <a:prstDash val="solid"/>
                      <a:round/>
                      <a:headEnd type="none" w="med" len="med"/>
                      <a:tailEnd type="none" w="med" len="med"/>
                    </a:lnT>
                    <a:lnB w="28575">
                      <a:solidFill>
                        <a:srgbClr val="7D7D7D"/>
                      </a:solidFill>
                      <a:prstDash val="solid"/>
                    </a:lnB>
                    <a:solidFill>
                      <a:srgbClr val="F0F0F0"/>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0" y="0"/>
            <a:ext cx="9144000" cy="333375"/>
            <a:chOff x="0" y="0"/>
            <a:chExt cx="14630400" cy="533400"/>
          </a:xfrm>
        </p:grpSpPr>
        <p:sp>
          <p:nvSpPr>
            <p:cNvPr id="3" name="object 3"/>
            <p:cNvSpPr/>
            <p:nvPr/>
          </p:nvSpPr>
          <p:spPr>
            <a:xfrm>
              <a:off x="0" y="0"/>
              <a:ext cx="14630400" cy="533400"/>
            </a:xfrm>
            <a:custGeom>
              <a:avLst/>
              <a:gdLst/>
              <a:ahLst/>
              <a:cxnLst/>
              <a:rect l="l" t="t" r="r" b="b"/>
              <a:pathLst>
                <a:path w="14630400" h="533400">
                  <a:moveTo>
                    <a:pt x="0" y="533400"/>
                  </a:moveTo>
                  <a:lnTo>
                    <a:pt x="14630400" y="533400"/>
                  </a:lnTo>
                  <a:lnTo>
                    <a:pt x="14630400" y="0"/>
                  </a:lnTo>
                  <a:lnTo>
                    <a:pt x="0" y="0"/>
                  </a:lnTo>
                  <a:lnTo>
                    <a:pt x="0" y="533400"/>
                  </a:lnTo>
                  <a:close/>
                </a:path>
              </a:pathLst>
            </a:custGeom>
            <a:solidFill>
              <a:srgbClr val="F1F1F1"/>
            </a:solidFill>
          </p:spPr>
          <p:txBody>
            <a:bodyPr wrap="square" lIns="0" tIns="0" rIns="0" bIns="0" rtlCol="0"/>
            <a:lstStyle/>
            <a:p>
              <a:pPr defTabSz="571500"/>
              <a:endParaRPr sz="1125" kern="0">
                <a:solidFill>
                  <a:sysClr val="windowText" lastClr="000000"/>
                </a:solidFill>
              </a:endParaRPr>
            </a:p>
          </p:txBody>
        </p:sp>
        <p:sp>
          <p:nvSpPr>
            <p:cNvPr id="4" name="object 4"/>
            <p:cNvSpPr/>
            <p:nvPr/>
          </p:nvSpPr>
          <p:spPr>
            <a:xfrm>
              <a:off x="11934825" y="123875"/>
              <a:ext cx="390525" cy="381000"/>
            </a:xfrm>
            <a:custGeom>
              <a:avLst/>
              <a:gdLst/>
              <a:ahLst/>
              <a:cxnLst/>
              <a:rect l="l" t="t" r="r" b="b"/>
              <a:pathLst>
                <a:path w="390525" h="381000">
                  <a:moveTo>
                    <a:pt x="104749" y="161925"/>
                  </a:moveTo>
                  <a:lnTo>
                    <a:pt x="0" y="161925"/>
                  </a:lnTo>
                  <a:lnTo>
                    <a:pt x="0" y="380949"/>
                  </a:lnTo>
                  <a:lnTo>
                    <a:pt x="104749" y="380949"/>
                  </a:lnTo>
                  <a:lnTo>
                    <a:pt x="104749" y="161925"/>
                  </a:lnTo>
                  <a:close/>
                </a:path>
                <a:path w="390525" h="381000">
                  <a:moveTo>
                    <a:pt x="247624" y="76174"/>
                  </a:moveTo>
                  <a:lnTo>
                    <a:pt x="142875" y="76174"/>
                  </a:lnTo>
                  <a:lnTo>
                    <a:pt x="142875" y="380949"/>
                  </a:lnTo>
                  <a:lnTo>
                    <a:pt x="247624" y="380949"/>
                  </a:lnTo>
                  <a:lnTo>
                    <a:pt x="247624" y="76174"/>
                  </a:lnTo>
                  <a:close/>
                </a:path>
                <a:path w="390525" h="381000">
                  <a:moveTo>
                    <a:pt x="390499" y="0"/>
                  </a:moveTo>
                  <a:lnTo>
                    <a:pt x="285750" y="0"/>
                  </a:lnTo>
                  <a:lnTo>
                    <a:pt x="285750" y="380949"/>
                  </a:lnTo>
                  <a:lnTo>
                    <a:pt x="390499" y="380949"/>
                  </a:lnTo>
                  <a:lnTo>
                    <a:pt x="390499" y="0"/>
                  </a:lnTo>
                  <a:close/>
                </a:path>
              </a:pathLst>
            </a:custGeom>
            <a:solidFill>
              <a:srgbClr val="009999"/>
            </a:solidFill>
          </p:spPr>
          <p:txBody>
            <a:bodyPr wrap="square" lIns="0" tIns="0" rIns="0" bIns="0" rtlCol="0"/>
            <a:lstStyle/>
            <a:p>
              <a:pPr defTabSz="571500"/>
              <a:endParaRPr sz="1125" kern="0">
                <a:solidFill>
                  <a:sysClr val="windowText" lastClr="000000"/>
                </a:solidFill>
              </a:endParaRPr>
            </a:p>
          </p:txBody>
        </p:sp>
        <p:sp>
          <p:nvSpPr>
            <p:cNvPr id="5" name="object 5"/>
            <p:cNvSpPr/>
            <p:nvPr/>
          </p:nvSpPr>
          <p:spPr>
            <a:xfrm>
              <a:off x="12492101" y="128676"/>
              <a:ext cx="9525" cy="381000"/>
            </a:xfrm>
            <a:custGeom>
              <a:avLst/>
              <a:gdLst/>
              <a:ahLst/>
              <a:cxnLst/>
              <a:rect l="l" t="t" r="r" b="b"/>
              <a:pathLst>
                <a:path w="9525" h="381000">
                  <a:moveTo>
                    <a:pt x="9473" y="0"/>
                  </a:moveTo>
                  <a:lnTo>
                    <a:pt x="0" y="0"/>
                  </a:lnTo>
                  <a:lnTo>
                    <a:pt x="0" y="380974"/>
                  </a:lnTo>
                  <a:lnTo>
                    <a:pt x="9473" y="380974"/>
                  </a:lnTo>
                  <a:lnTo>
                    <a:pt x="9473" y="0"/>
                  </a:lnTo>
                  <a:close/>
                </a:path>
              </a:pathLst>
            </a:custGeom>
            <a:solidFill>
              <a:srgbClr val="44536A"/>
            </a:solidFill>
          </p:spPr>
          <p:txBody>
            <a:bodyPr wrap="square" lIns="0" tIns="0" rIns="0" bIns="0" rtlCol="0"/>
            <a:lstStyle/>
            <a:p>
              <a:pPr defTabSz="571500"/>
              <a:endParaRPr sz="1125" kern="0">
                <a:solidFill>
                  <a:sysClr val="windowText" lastClr="000000"/>
                </a:solidFill>
              </a:endParaRPr>
            </a:p>
          </p:txBody>
        </p:sp>
        <p:sp>
          <p:nvSpPr>
            <p:cNvPr id="6" name="object 6"/>
            <p:cNvSpPr/>
            <p:nvPr/>
          </p:nvSpPr>
          <p:spPr>
            <a:xfrm>
              <a:off x="12492101" y="128676"/>
              <a:ext cx="9525" cy="381000"/>
            </a:xfrm>
            <a:custGeom>
              <a:avLst/>
              <a:gdLst/>
              <a:ahLst/>
              <a:cxnLst/>
              <a:rect l="l" t="t" r="r" b="b"/>
              <a:pathLst>
                <a:path w="9525" h="381000">
                  <a:moveTo>
                    <a:pt x="0" y="380974"/>
                  </a:moveTo>
                  <a:lnTo>
                    <a:pt x="9473" y="380974"/>
                  </a:lnTo>
                  <a:lnTo>
                    <a:pt x="9473" y="0"/>
                  </a:lnTo>
                  <a:lnTo>
                    <a:pt x="0" y="0"/>
                  </a:lnTo>
                  <a:lnTo>
                    <a:pt x="0" y="380974"/>
                  </a:lnTo>
                  <a:close/>
                </a:path>
              </a:pathLst>
            </a:custGeom>
            <a:ln w="9524">
              <a:solidFill>
                <a:srgbClr val="44536A"/>
              </a:solidFill>
            </a:ln>
          </p:spPr>
          <p:txBody>
            <a:bodyPr wrap="square" lIns="0" tIns="0" rIns="0" bIns="0" rtlCol="0"/>
            <a:lstStyle/>
            <a:p>
              <a:pPr defTabSz="571500"/>
              <a:endParaRPr sz="1125" kern="0">
                <a:solidFill>
                  <a:sysClr val="windowText" lastClr="000000"/>
                </a:solidFill>
              </a:endParaRPr>
            </a:p>
          </p:txBody>
        </p:sp>
      </p:grpSp>
      <p:sp>
        <p:nvSpPr>
          <p:cNvPr id="7" name="object 7"/>
          <p:cNvSpPr txBox="1"/>
          <p:nvPr/>
        </p:nvSpPr>
        <p:spPr>
          <a:xfrm>
            <a:off x="9395459" y="93702"/>
            <a:ext cx="1216819" cy="166649"/>
          </a:xfrm>
          <a:prstGeom prst="rect">
            <a:avLst/>
          </a:prstGeom>
        </p:spPr>
        <p:txBody>
          <a:bodyPr vert="horz" wrap="square" lIns="0" tIns="7938" rIns="0" bIns="0" rtlCol="0">
            <a:spAutoFit/>
          </a:bodyPr>
          <a:lstStyle/>
          <a:p>
            <a:pPr marL="7938" defTabSz="571500">
              <a:spcBef>
                <a:spcPts val="63"/>
              </a:spcBef>
            </a:pPr>
            <a:r>
              <a:rPr sz="1031" b="1" kern="0">
                <a:solidFill>
                  <a:sysClr val="windowText" lastClr="000000"/>
                </a:solidFill>
                <a:latin typeface="Arial"/>
                <a:cs typeface="Arial"/>
              </a:rPr>
              <a:t>Needs</a:t>
            </a:r>
            <a:r>
              <a:rPr sz="1031" b="1" kern="0" spc="31">
                <a:solidFill>
                  <a:sysClr val="windowText" lastClr="000000"/>
                </a:solidFill>
                <a:latin typeface="Arial"/>
                <a:cs typeface="Arial"/>
              </a:rPr>
              <a:t> </a:t>
            </a:r>
            <a:r>
              <a:rPr sz="1031" b="1" kern="0" spc="-6">
                <a:solidFill>
                  <a:sysClr val="windowText" lastClr="000000"/>
                </a:solidFill>
                <a:latin typeface="Arial"/>
                <a:cs typeface="Arial"/>
              </a:rPr>
              <a:t>Assessment</a:t>
            </a:r>
            <a:endParaRPr sz="1031" kern="0">
              <a:solidFill>
                <a:sysClr val="windowText" lastClr="000000"/>
              </a:solidFill>
              <a:latin typeface="Arial"/>
              <a:cs typeface="Arial"/>
            </a:endParaRPr>
          </a:p>
        </p:txBody>
      </p:sp>
      <p:graphicFrame>
        <p:nvGraphicFramePr>
          <p:cNvPr id="8" name="object 8"/>
          <p:cNvGraphicFramePr>
            <a:graphicFrameLocks noGrp="1"/>
          </p:cNvGraphicFramePr>
          <p:nvPr/>
        </p:nvGraphicFramePr>
        <p:xfrm>
          <a:off x="1533994" y="357902"/>
          <a:ext cx="9130109" cy="1469232"/>
        </p:xfrm>
        <a:graphic>
          <a:graphicData uri="http://schemas.openxmlformats.org/drawingml/2006/table">
            <a:tbl>
              <a:tblPr firstRow="1" bandRow="1">
                <a:tableStyleId>{2D5ABB26-0587-4C30-8999-92F81FD0307C}</a:tableStyleId>
              </a:tblPr>
              <a:tblGrid>
                <a:gridCol w="4572000">
                  <a:extLst>
                    <a:ext uri="{9D8B030D-6E8A-4147-A177-3AD203B41FA5}">
                      <a16:colId xmlns:a16="http://schemas.microsoft.com/office/drawing/2014/main" val="20000"/>
                    </a:ext>
                  </a:extLst>
                </a:gridCol>
                <a:gridCol w="4558109">
                  <a:extLst>
                    <a:ext uri="{9D8B030D-6E8A-4147-A177-3AD203B41FA5}">
                      <a16:colId xmlns:a16="http://schemas.microsoft.com/office/drawing/2014/main" val="20001"/>
                    </a:ext>
                  </a:extLst>
                </a:gridCol>
              </a:tblGrid>
              <a:tr h="197247">
                <a:tc>
                  <a:txBody>
                    <a:bodyPr/>
                    <a:lstStyle/>
                    <a:p>
                      <a:pPr algn="ctr">
                        <a:lnSpc>
                          <a:spcPct val="100000"/>
                        </a:lnSpc>
                        <a:spcBef>
                          <a:spcPts val="235"/>
                        </a:spcBef>
                      </a:pPr>
                      <a:r>
                        <a:rPr sz="1000" b="1" spc="-10">
                          <a:solidFill>
                            <a:srgbClr val="FFFFFF"/>
                          </a:solidFill>
                          <a:latin typeface="Calibri"/>
                          <a:cs typeface="Calibri"/>
                        </a:rPr>
                        <a:t>Strengths</a:t>
                      </a:r>
                      <a:endParaRPr sz="1000">
                        <a:latin typeface="Calibri"/>
                        <a:cs typeface="Calibri"/>
                      </a:endParaRPr>
                    </a:p>
                  </a:txBody>
                  <a:tcPr marL="0" marR="0" marT="186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9999"/>
                    </a:solidFill>
                  </a:tcPr>
                </a:tc>
                <a:tc>
                  <a:txBody>
                    <a:bodyPr/>
                    <a:lstStyle/>
                    <a:p>
                      <a:pPr marL="39370" algn="ctr">
                        <a:lnSpc>
                          <a:spcPct val="100000"/>
                        </a:lnSpc>
                        <a:spcBef>
                          <a:spcPts val="235"/>
                        </a:spcBef>
                      </a:pPr>
                      <a:r>
                        <a:rPr sz="1000" b="1" spc="-10">
                          <a:solidFill>
                            <a:srgbClr val="FFFFFF"/>
                          </a:solidFill>
                          <a:latin typeface="Calibri"/>
                          <a:cs typeface="Calibri"/>
                        </a:rPr>
                        <a:t>Opportunities/Challenges</a:t>
                      </a:r>
                      <a:endParaRPr sz="1000">
                        <a:latin typeface="Calibri"/>
                        <a:cs typeface="Calibri"/>
                      </a:endParaRPr>
                    </a:p>
                  </a:txBody>
                  <a:tcPr marL="0" marR="0" marT="18653" marB="0">
                    <a:lnL w="12700">
                      <a:solidFill>
                        <a:srgbClr val="000000"/>
                      </a:solidFill>
                      <a:prstDash val="solid"/>
                    </a:lnL>
                    <a:lnT w="12700">
                      <a:solidFill>
                        <a:srgbClr val="000000"/>
                      </a:solidFill>
                      <a:prstDash val="solid"/>
                    </a:lnT>
                    <a:lnB w="12700">
                      <a:solidFill>
                        <a:srgbClr val="000000"/>
                      </a:solidFill>
                      <a:prstDash val="solid"/>
                    </a:lnB>
                    <a:solidFill>
                      <a:srgbClr val="009999"/>
                    </a:solidFill>
                  </a:tcPr>
                </a:tc>
                <a:extLst>
                  <a:ext uri="{0D108BD9-81ED-4DB2-BD59-A6C34878D82A}">
                    <a16:rowId xmlns:a16="http://schemas.microsoft.com/office/drawing/2014/main" val="10000"/>
                  </a:ext>
                </a:extLst>
              </a:tr>
              <a:tr h="349647">
                <a:tc>
                  <a:txBody>
                    <a:bodyPr/>
                    <a:lstStyle/>
                    <a:p>
                      <a:pPr marL="71755">
                        <a:lnSpc>
                          <a:spcPct val="100000"/>
                        </a:lnSpc>
                        <a:spcBef>
                          <a:spcPts val="240"/>
                        </a:spcBef>
                      </a:pPr>
                      <a:r>
                        <a:rPr sz="1000">
                          <a:latin typeface="Calibri"/>
                          <a:cs typeface="Calibri"/>
                        </a:rPr>
                        <a:t>Students</a:t>
                      </a:r>
                      <a:r>
                        <a:rPr sz="1000" spc="65">
                          <a:latin typeface="Calibri"/>
                          <a:cs typeface="Calibri"/>
                        </a:rPr>
                        <a:t> </a:t>
                      </a:r>
                      <a:r>
                        <a:rPr sz="1000">
                          <a:latin typeface="Calibri"/>
                          <a:cs typeface="Calibri"/>
                        </a:rPr>
                        <a:t>have</a:t>
                      </a:r>
                      <a:r>
                        <a:rPr sz="1000" spc="130">
                          <a:latin typeface="Calibri"/>
                          <a:cs typeface="Calibri"/>
                        </a:rPr>
                        <a:t> </a:t>
                      </a:r>
                      <a:r>
                        <a:rPr sz="1000">
                          <a:latin typeface="Calibri"/>
                          <a:cs typeface="Calibri"/>
                        </a:rPr>
                        <a:t>displayed</a:t>
                      </a:r>
                      <a:r>
                        <a:rPr sz="1000" spc="85">
                          <a:latin typeface="Calibri"/>
                          <a:cs typeface="Calibri"/>
                        </a:rPr>
                        <a:t> </a:t>
                      </a:r>
                      <a:r>
                        <a:rPr sz="1000">
                          <a:latin typeface="Calibri"/>
                          <a:cs typeface="Calibri"/>
                        </a:rPr>
                        <a:t>leadership</a:t>
                      </a:r>
                      <a:r>
                        <a:rPr sz="1000" spc="160">
                          <a:latin typeface="Calibri"/>
                          <a:cs typeface="Calibri"/>
                        </a:rPr>
                        <a:t> </a:t>
                      </a:r>
                      <a:r>
                        <a:rPr sz="1000">
                          <a:latin typeface="Calibri"/>
                          <a:cs typeface="Calibri"/>
                        </a:rPr>
                        <a:t>qualities</a:t>
                      </a:r>
                      <a:r>
                        <a:rPr sz="1000" spc="70">
                          <a:latin typeface="Calibri"/>
                          <a:cs typeface="Calibri"/>
                        </a:rPr>
                        <a:t> </a:t>
                      </a:r>
                      <a:r>
                        <a:rPr sz="1000">
                          <a:latin typeface="Calibri"/>
                          <a:cs typeface="Calibri"/>
                        </a:rPr>
                        <a:t>as</a:t>
                      </a:r>
                      <a:r>
                        <a:rPr sz="1000" spc="-10">
                          <a:latin typeface="Calibri"/>
                          <a:cs typeface="Calibri"/>
                        </a:rPr>
                        <a:t> </a:t>
                      </a:r>
                      <a:r>
                        <a:rPr sz="1000">
                          <a:latin typeface="Calibri"/>
                          <a:cs typeface="Calibri"/>
                        </a:rPr>
                        <a:t>evidenced</a:t>
                      </a:r>
                      <a:r>
                        <a:rPr sz="1000" spc="235">
                          <a:latin typeface="Calibri"/>
                          <a:cs typeface="Calibri"/>
                        </a:rPr>
                        <a:t> </a:t>
                      </a:r>
                      <a:r>
                        <a:rPr sz="1000">
                          <a:latin typeface="Calibri"/>
                          <a:cs typeface="Calibri"/>
                        </a:rPr>
                        <a:t>by</a:t>
                      </a:r>
                      <a:r>
                        <a:rPr sz="1000" spc="45">
                          <a:latin typeface="Calibri"/>
                          <a:cs typeface="Calibri"/>
                        </a:rPr>
                        <a:t> </a:t>
                      </a:r>
                      <a:r>
                        <a:rPr sz="1000">
                          <a:latin typeface="Calibri"/>
                          <a:cs typeface="Calibri"/>
                        </a:rPr>
                        <a:t>involvement</a:t>
                      </a:r>
                      <a:r>
                        <a:rPr sz="1000" spc="229">
                          <a:latin typeface="Calibri"/>
                          <a:cs typeface="Calibri"/>
                        </a:rPr>
                        <a:t> </a:t>
                      </a:r>
                      <a:r>
                        <a:rPr sz="1000" spc="-20">
                          <a:latin typeface="Calibri"/>
                          <a:cs typeface="Calibri"/>
                        </a:rPr>
                        <a:t>with</a:t>
                      </a:r>
                      <a:endParaRPr sz="1000">
                        <a:latin typeface="Calibri"/>
                        <a:cs typeface="Calibri"/>
                      </a:endParaRPr>
                    </a:p>
                    <a:p>
                      <a:pPr marL="71755">
                        <a:lnSpc>
                          <a:spcPct val="100000"/>
                        </a:lnSpc>
                        <a:spcBef>
                          <a:spcPts val="95"/>
                        </a:spcBef>
                      </a:pPr>
                      <a:r>
                        <a:rPr sz="1000">
                          <a:latin typeface="Calibri"/>
                          <a:cs typeface="Calibri"/>
                        </a:rPr>
                        <a:t>leadership</a:t>
                      </a:r>
                      <a:r>
                        <a:rPr sz="1000" spc="165">
                          <a:latin typeface="Calibri"/>
                          <a:cs typeface="Calibri"/>
                        </a:rPr>
                        <a:t> </a:t>
                      </a:r>
                      <a:r>
                        <a:rPr sz="1000">
                          <a:latin typeface="Calibri"/>
                          <a:cs typeface="Calibri"/>
                        </a:rPr>
                        <a:t>at</a:t>
                      </a:r>
                      <a:r>
                        <a:rPr sz="1000" spc="15">
                          <a:latin typeface="Calibri"/>
                          <a:cs typeface="Calibri"/>
                        </a:rPr>
                        <a:t> </a:t>
                      </a:r>
                      <a:r>
                        <a:rPr sz="1000">
                          <a:latin typeface="Calibri"/>
                          <a:cs typeface="Calibri"/>
                        </a:rPr>
                        <a:t>the</a:t>
                      </a:r>
                      <a:r>
                        <a:rPr sz="1000" spc="65">
                          <a:latin typeface="Calibri"/>
                          <a:cs typeface="Calibri"/>
                        </a:rPr>
                        <a:t> </a:t>
                      </a:r>
                      <a:r>
                        <a:rPr sz="1000">
                          <a:latin typeface="Calibri"/>
                          <a:cs typeface="Calibri"/>
                        </a:rPr>
                        <a:t>district</a:t>
                      </a:r>
                      <a:r>
                        <a:rPr sz="1000" spc="90">
                          <a:latin typeface="Calibri"/>
                          <a:cs typeface="Calibri"/>
                        </a:rPr>
                        <a:t> </a:t>
                      </a:r>
                      <a:r>
                        <a:rPr sz="1000">
                          <a:latin typeface="Calibri"/>
                          <a:cs typeface="Calibri"/>
                        </a:rPr>
                        <a:t>level,</a:t>
                      </a:r>
                      <a:r>
                        <a:rPr sz="1000" spc="150">
                          <a:latin typeface="Calibri"/>
                          <a:cs typeface="Calibri"/>
                        </a:rPr>
                        <a:t> </a:t>
                      </a:r>
                      <a:r>
                        <a:rPr sz="1000">
                          <a:latin typeface="Calibri"/>
                          <a:cs typeface="Calibri"/>
                        </a:rPr>
                        <a:t>school</a:t>
                      </a:r>
                      <a:r>
                        <a:rPr sz="1000" spc="100">
                          <a:latin typeface="Calibri"/>
                          <a:cs typeface="Calibri"/>
                        </a:rPr>
                        <a:t> </a:t>
                      </a:r>
                      <a:r>
                        <a:rPr sz="1000">
                          <a:latin typeface="Calibri"/>
                          <a:cs typeface="Calibri"/>
                        </a:rPr>
                        <a:t>level,</a:t>
                      </a:r>
                      <a:r>
                        <a:rPr sz="1000" spc="150">
                          <a:latin typeface="Calibri"/>
                          <a:cs typeface="Calibri"/>
                        </a:rPr>
                        <a:t> </a:t>
                      </a:r>
                      <a:r>
                        <a:rPr sz="1000">
                          <a:latin typeface="Calibri"/>
                          <a:cs typeface="Calibri"/>
                        </a:rPr>
                        <a:t>and</a:t>
                      </a:r>
                      <a:r>
                        <a:rPr sz="1000" spc="15">
                          <a:latin typeface="Calibri"/>
                          <a:cs typeface="Calibri"/>
                        </a:rPr>
                        <a:t> </a:t>
                      </a:r>
                      <a:r>
                        <a:rPr sz="1000">
                          <a:latin typeface="Calibri"/>
                          <a:cs typeface="Calibri"/>
                        </a:rPr>
                        <a:t>in</a:t>
                      </a:r>
                      <a:r>
                        <a:rPr sz="1000" spc="20">
                          <a:latin typeface="Calibri"/>
                          <a:cs typeface="Calibri"/>
                        </a:rPr>
                        <a:t> </a:t>
                      </a:r>
                      <a:r>
                        <a:rPr sz="1000">
                          <a:latin typeface="Calibri"/>
                          <a:cs typeface="Calibri"/>
                        </a:rPr>
                        <a:t>the</a:t>
                      </a:r>
                      <a:r>
                        <a:rPr sz="1000" spc="65">
                          <a:latin typeface="Calibri"/>
                          <a:cs typeface="Calibri"/>
                        </a:rPr>
                        <a:t> </a:t>
                      </a:r>
                      <a:r>
                        <a:rPr sz="1000" spc="-10">
                          <a:latin typeface="Calibri"/>
                          <a:cs typeface="Calibri"/>
                        </a:rPr>
                        <a:t>community.</a:t>
                      </a:r>
                      <a:endParaRPr sz="1000">
                        <a:latin typeface="Calibri"/>
                        <a:cs typeface="Calibri"/>
                      </a:endParaRPr>
                    </a:p>
                  </a:txBody>
                  <a:tcPr marL="0" marR="0" marT="19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9C9C9"/>
                    </a:solidFill>
                  </a:tcPr>
                </a:tc>
                <a:tc>
                  <a:txBody>
                    <a:bodyPr/>
                    <a:lstStyle/>
                    <a:p>
                      <a:pPr marL="76200">
                        <a:lnSpc>
                          <a:spcPct val="100000"/>
                        </a:lnSpc>
                        <a:spcBef>
                          <a:spcPts val="240"/>
                        </a:spcBef>
                      </a:pPr>
                      <a:r>
                        <a:rPr sz="1000">
                          <a:latin typeface="Calibri"/>
                          <a:cs typeface="Calibri"/>
                        </a:rPr>
                        <a:t>Increase</a:t>
                      </a:r>
                      <a:r>
                        <a:rPr sz="1000" spc="190">
                          <a:latin typeface="Calibri"/>
                          <a:cs typeface="Calibri"/>
                        </a:rPr>
                        <a:t> </a:t>
                      </a:r>
                      <a:r>
                        <a:rPr sz="1000">
                          <a:latin typeface="Calibri"/>
                          <a:cs typeface="Calibri"/>
                        </a:rPr>
                        <a:t>student</a:t>
                      </a:r>
                      <a:r>
                        <a:rPr sz="1000" spc="75">
                          <a:latin typeface="Calibri"/>
                          <a:cs typeface="Calibri"/>
                        </a:rPr>
                        <a:t> </a:t>
                      </a:r>
                      <a:r>
                        <a:rPr sz="1000">
                          <a:latin typeface="Calibri"/>
                          <a:cs typeface="Calibri"/>
                        </a:rPr>
                        <a:t>attendance</a:t>
                      </a:r>
                      <a:r>
                        <a:rPr sz="1000" spc="190">
                          <a:latin typeface="Calibri"/>
                          <a:cs typeface="Calibri"/>
                        </a:rPr>
                        <a:t> </a:t>
                      </a:r>
                      <a:r>
                        <a:rPr sz="1000">
                          <a:latin typeface="Calibri"/>
                          <a:cs typeface="Calibri"/>
                        </a:rPr>
                        <a:t>from</a:t>
                      </a:r>
                      <a:r>
                        <a:rPr sz="1000" spc="95">
                          <a:latin typeface="Calibri"/>
                          <a:cs typeface="Calibri"/>
                        </a:rPr>
                        <a:t> </a:t>
                      </a:r>
                      <a:r>
                        <a:rPr sz="1000">
                          <a:latin typeface="Calibri"/>
                          <a:cs typeface="Calibri"/>
                        </a:rPr>
                        <a:t>76.7%</a:t>
                      </a:r>
                      <a:r>
                        <a:rPr sz="1000" spc="10">
                          <a:latin typeface="Calibri"/>
                          <a:cs typeface="Calibri"/>
                        </a:rPr>
                        <a:t> </a:t>
                      </a:r>
                      <a:r>
                        <a:rPr sz="1000">
                          <a:latin typeface="Calibri"/>
                          <a:cs typeface="Calibri"/>
                        </a:rPr>
                        <a:t>to </a:t>
                      </a:r>
                      <a:r>
                        <a:rPr sz="1000" spc="-25">
                          <a:latin typeface="Calibri"/>
                          <a:cs typeface="Calibri"/>
                        </a:rPr>
                        <a:t>83%</a:t>
                      </a:r>
                      <a:endParaRPr sz="1000">
                        <a:latin typeface="Calibri"/>
                        <a:cs typeface="Calibri"/>
                      </a:endParaRPr>
                    </a:p>
                  </a:txBody>
                  <a:tcPr marL="0" marR="0" marT="19050" marB="0">
                    <a:lnL w="12700">
                      <a:solidFill>
                        <a:srgbClr val="000000"/>
                      </a:solidFill>
                      <a:prstDash val="solid"/>
                    </a:lnL>
                    <a:lnT w="12700">
                      <a:solidFill>
                        <a:srgbClr val="000000"/>
                      </a:solidFill>
                      <a:prstDash val="solid"/>
                    </a:lnT>
                    <a:lnB w="12700">
                      <a:solidFill>
                        <a:srgbClr val="000000"/>
                      </a:solidFill>
                      <a:prstDash val="solid"/>
                    </a:lnB>
                    <a:solidFill>
                      <a:srgbClr val="C9C9C9"/>
                    </a:solidFill>
                  </a:tcPr>
                </a:tc>
                <a:extLst>
                  <a:ext uri="{0D108BD9-81ED-4DB2-BD59-A6C34878D82A}">
                    <a16:rowId xmlns:a16="http://schemas.microsoft.com/office/drawing/2014/main" val="10001"/>
                  </a:ext>
                </a:extLst>
              </a:tr>
              <a:tr h="197247">
                <a:tc>
                  <a:txBody>
                    <a:bodyPr/>
                    <a:lstStyle/>
                    <a:p>
                      <a:pPr marL="71755">
                        <a:lnSpc>
                          <a:spcPct val="100000"/>
                        </a:lnSpc>
                        <a:spcBef>
                          <a:spcPts val="240"/>
                        </a:spcBef>
                      </a:pPr>
                      <a:r>
                        <a:rPr sz="1000">
                          <a:latin typeface="Calibri"/>
                          <a:cs typeface="Calibri"/>
                        </a:rPr>
                        <a:t>Students</a:t>
                      </a:r>
                      <a:r>
                        <a:rPr sz="1000" spc="75">
                          <a:latin typeface="Calibri"/>
                          <a:cs typeface="Calibri"/>
                        </a:rPr>
                        <a:t> </a:t>
                      </a:r>
                      <a:r>
                        <a:rPr sz="1000">
                          <a:latin typeface="Calibri"/>
                          <a:cs typeface="Calibri"/>
                        </a:rPr>
                        <a:t>demonstrated</a:t>
                      </a:r>
                      <a:r>
                        <a:rPr sz="1000" spc="325">
                          <a:latin typeface="Calibri"/>
                          <a:cs typeface="Calibri"/>
                        </a:rPr>
                        <a:t> </a:t>
                      </a:r>
                      <a:r>
                        <a:rPr sz="1000">
                          <a:latin typeface="Calibri"/>
                          <a:cs typeface="Calibri"/>
                        </a:rPr>
                        <a:t>gains</a:t>
                      </a:r>
                      <a:r>
                        <a:rPr sz="1000" spc="10">
                          <a:latin typeface="Calibri"/>
                          <a:cs typeface="Calibri"/>
                        </a:rPr>
                        <a:t> </a:t>
                      </a:r>
                      <a:r>
                        <a:rPr sz="1000">
                          <a:latin typeface="Calibri"/>
                          <a:cs typeface="Calibri"/>
                        </a:rPr>
                        <a:t>on</a:t>
                      </a:r>
                      <a:r>
                        <a:rPr sz="1000" spc="15">
                          <a:latin typeface="Calibri"/>
                          <a:cs typeface="Calibri"/>
                        </a:rPr>
                        <a:t> </a:t>
                      </a:r>
                      <a:r>
                        <a:rPr sz="1000">
                          <a:latin typeface="Calibri"/>
                          <a:cs typeface="Calibri"/>
                        </a:rPr>
                        <a:t>the</a:t>
                      </a:r>
                      <a:r>
                        <a:rPr sz="1000" spc="60">
                          <a:latin typeface="Calibri"/>
                          <a:cs typeface="Calibri"/>
                        </a:rPr>
                        <a:t> </a:t>
                      </a:r>
                      <a:r>
                        <a:rPr sz="1000">
                          <a:latin typeface="Calibri"/>
                          <a:cs typeface="Calibri"/>
                        </a:rPr>
                        <a:t>MAP</a:t>
                      </a:r>
                      <a:r>
                        <a:rPr sz="1000" spc="110">
                          <a:latin typeface="Calibri"/>
                          <a:cs typeface="Calibri"/>
                        </a:rPr>
                        <a:t> </a:t>
                      </a:r>
                      <a:r>
                        <a:rPr sz="1000">
                          <a:latin typeface="Calibri"/>
                          <a:cs typeface="Calibri"/>
                        </a:rPr>
                        <a:t>assessment</a:t>
                      </a:r>
                      <a:r>
                        <a:rPr sz="1000" spc="240">
                          <a:latin typeface="Calibri"/>
                          <a:cs typeface="Calibri"/>
                        </a:rPr>
                        <a:t> </a:t>
                      </a:r>
                      <a:r>
                        <a:rPr sz="1000">
                          <a:latin typeface="Calibri"/>
                          <a:cs typeface="Calibri"/>
                        </a:rPr>
                        <a:t>from</a:t>
                      </a:r>
                      <a:r>
                        <a:rPr sz="1000" spc="110">
                          <a:latin typeface="Calibri"/>
                          <a:cs typeface="Calibri"/>
                        </a:rPr>
                        <a:t> </a:t>
                      </a:r>
                      <a:r>
                        <a:rPr sz="1000">
                          <a:latin typeface="Calibri"/>
                          <a:cs typeface="Calibri"/>
                        </a:rPr>
                        <a:t>Fall</a:t>
                      </a:r>
                      <a:r>
                        <a:rPr sz="1000" spc="-35">
                          <a:latin typeface="Calibri"/>
                          <a:cs typeface="Calibri"/>
                        </a:rPr>
                        <a:t> </a:t>
                      </a:r>
                      <a:r>
                        <a:rPr sz="1000">
                          <a:latin typeface="Calibri"/>
                          <a:cs typeface="Calibri"/>
                        </a:rPr>
                        <a:t>to</a:t>
                      </a:r>
                      <a:r>
                        <a:rPr sz="1000" spc="85">
                          <a:latin typeface="Calibri"/>
                          <a:cs typeface="Calibri"/>
                        </a:rPr>
                        <a:t> </a:t>
                      </a:r>
                      <a:r>
                        <a:rPr sz="1000" spc="-10">
                          <a:latin typeface="Calibri"/>
                          <a:cs typeface="Calibri"/>
                        </a:rPr>
                        <a:t>Spring</a:t>
                      </a:r>
                      <a:endParaRPr sz="1000">
                        <a:latin typeface="Calibri"/>
                        <a:cs typeface="Calibri"/>
                      </a:endParaRPr>
                    </a:p>
                  </a:txBody>
                  <a:tcPr marL="0" marR="0" marT="19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E6E6"/>
                    </a:solidFill>
                  </a:tcPr>
                </a:tc>
                <a:tc>
                  <a:txBody>
                    <a:bodyPr/>
                    <a:lstStyle/>
                    <a:p>
                      <a:pPr marL="76200">
                        <a:lnSpc>
                          <a:spcPct val="100000"/>
                        </a:lnSpc>
                        <a:spcBef>
                          <a:spcPts val="240"/>
                        </a:spcBef>
                      </a:pPr>
                      <a:r>
                        <a:rPr sz="1000">
                          <a:latin typeface="Calibri"/>
                          <a:cs typeface="Calibri"/>
                        </a:rPr>
                        <a:t>Increase</a:t>
                      </a:r>
                      <a:r>
                        <a:rPr sz="1000" spc="175">
                          <a:latin typeface="Calibri"/>
                          <a:cs typeface="Calibri"/>
                        </a:rPr>
                        <a:t> </a:t>
                      </a:r>
                      <a:r>
                        <a:rPr sz="1000">
                          <a:latin typeface="Calibri"/>
                          <a:cs typeface="Calibri"/>
                        </a:rPr>
                        <a:t>support</a:t>
                      </a:r>
                      <a:r>
                        <a:rPr sz="1000" spc="65">
                          <a:latin typeface="Calibri"/>
                          <a:cs typeface="Calibri"/>
                        </a:rPr>
                        <a:t> </a:t>
                      </a:r>
                      <a:r>
                        <a:rPr sz="1000">
                          <a:latin typeface="Calibri"/>
                          <a:cs typeface="Calibri"/>
                        </a:rPr>
                        <a:t>for</a:t>
                      </a:r>
                      <a:r>
                        <a:rPr sz="1000" spc="50">
                          <a:latin typeface="Calibri"/>
                          <a:cs typeface="Calibri"/>
                        </a:rPr>
                        <a:t> </a:t>
                      </a:r>
                      <a:r>
                        <a:rPr sz="1000">
                          <a:latin typeface="Calibri"/>
                          <a:cs typeface="Calibri"/>
                        </a:rPr>
                        <a:t>students</a:t>
                      </a:r>
                      <a:r>
                        <a:rPr sz="1000" spc="75">
                          <a:latin typeface="Calibri"/>
                          <a:cs typeface="Calibri"/>
                        </a:rPr>
                        <a:t>  </a:t>
                      </a:r>
                      <a:r>
                        <a:rPr sz="1000">
                          <a:latin typeface="Calibri"/>
                          <a:cs typeface="Calibri"/>
                        </a:rPr>
                        <a:t>around</a:t>
                      </a:r>
                      <a:r>
                        <a:rPr sz="1000" spc="140">
                          <a:latin typeface="Calibri"/>
                          <a:cs typeface="Calibri"/>
                        </a:rPr>
                        <a:t> </a:t>
                      </a:r>
                      <a:r>
                        <a:rPr sz="1000">
                          <a:latin typeface="Calibri"/>
                          <a:cs typeface="Calibri"/>
                        </a:rPr>
                        <a:t>behavior</a:t>
                      </a:r>
                      <a:r>
                        <a:rPr sz="1000" spc="114">
                          <a:latin typeface="Calibri"/>
                          <a:cs typeface="Calibri"/>
                        </a:rPr>
                        <a:t> </a:t>
                      </a:r>
                      <a:r>
                        <a:rPr sz="1000">
                          <a:latin typeface="Calibri"/>
                          <a:cs typeface="Calibri"/>
                        </a:rPr>
                        <a:t>and</a:t>
                      </a:r>
                      <a:r>
                        <a:rPr sz="1000" spc="-5">
                          <a:latin typeface="Calibri"/>
                          <a:cs typeface="Calibri"/>
                        </a:rPr>
                        <a:t> </a:t>
                      </a:r>
                      <a:r>
                        <a:rPr sz="1000">
                          <a:latin typeface="Calibri"/>
                          <a:cs typeface="Calibri"/>
                        </a:rPr>
                        <a:t>mental</a:t>
                      </a:r>
                      <a:r>
                        <a:rPr sz="1000" spc="80">
                          <a:latin typeface="Calibri"/>
                          <a:cs typeface="Calibri"/>
                        </a:rPr>
                        <a:t> </a:t>
                      </a:r>
                      <a:r>
                        <a:rPr sz="1000">
                          <a:latin typeface="Calibri"/>
                          <a:cs typeface="Calibri"/>
                        </a:rPr>
                        <a:t>health</a:t>
                      </a:r>
                      <a:r>
                        <a:rPr sz="1000" spc="65">
                          <a:latin typeface="Calibri"/>
                          <a:cs typeface="Calibri"/>
                        </a:rPr>
                        <a:t> </a:t>
                      </a:r>
                      <a:r>
                        <a:rPr sz="1000" spc="-10">
                          <a:latin typeface="Calibri"/>
                          <a:cs typeface="Calibri"/>
                        </a:rPr>
                        <a:t>concerns.</a:t>
                      </a:r>
                      <a:endParaRPr sz="1000">
                        <a:latin typeface="Calibri"/>
                        <a:cs typeface="Calibri"/>
                      </a:endParaRPr>
                    </a:p>
                  </a:txBody>
                  <a:tcPr marL="0" marR="0" marT="19050" marB="0">
                    <a:lnL w="12700">
                      <a:solidFill>
                        <a:srgbClr val="000000"/>
                      </a:solidFill>
                      <a:prstDash val="solid"/>
                    </a:lnL>
                    <a:lnT w="12700">
                      <a:solidFill>
                        <a:srgbClr val="000000"/>
                      </a:solidFill>
                      <a:prstDash val="solid"/>
                    </a:lnT>
                    <a:lnB w="12700">
                      <a:solidFill>
                        <a:srgbClr val="000000"/>
                      </a:solidFill>
                      <a:prstDash val="solid"/>
                    </a:lnB>
                    <a:solidFill>
                      <a:srgbClr val="E6E6E6"/>
                    </a:solidFill>
                  </a:tcPr>
                </a:tc>
                <a:extLst>
                  <a:ext uri="{0D108BD9-81ED-4DB2-BD59-A6C34878D82A}">
                    <a16:rowId xmlns:a16="http://schemas.microsoft.com/office/drawing/2014/main" val="10002"/>
                  </a:ext>
                </a:extLst>
              </a:tr>
              <a:tr h="349647">
                <a:tc>
                  <a:txBody>
                    <a:bodyPr/>
                    <a:lstStyle/>
                    <a:p>
                      <a:pPr marL="71755">
                        <a:lnSpc>
                          <a:spcPct val="100000"/>
                        </a:lnSpc>
                        <a:spcBef>
                          <a:spcPts val="245"/>
                        </a:spcBef>
                      </a:pPr>
                      <a:r>
                        <a:rPr sz="1000">
                          <a:latin typeface="Calibri"/>
                          <a:cs typeface="Calibri"/>
                        </a:rPr>
                        <a:t>Reduced</a:t>
                      </a:r>
                      <a:r>
                        <a:rPr sz="1000" spc="175">
                          <a:latin typeface="Calibri"/>
                          <a:cs typeface="Calibri"/>
                        </a:rPr>
                        <a:t> </a:t>
                      </a:r>
                      <a:r>
                        <a:rPr sz="1000">
                          <a:latin typeface="Calibri"/>
                          <a:cs typeface="Calibri"/>
                        </a:rPr>
                        <a:t>the</a:t>
                      </a:r>
                      <a:r>
                        <a:rPr sz="1000" spc="60">
                          <a:latin typeface="Calibri"/>
                          <a:cs typeface="Calibri"/>
                        </a:rPr>
                        <a:t> </a:t>
                      </a:r>
                      <a:r>
                        <a:rPr sz="1000">
                          <a:latin typeface="Calibri"/>
                          <a:cs typeface="Calibri"/>
                        </a:rPr>
                        <a:t>number</a:t>
                      </a:r>
                      <a:r>
                        <a:rPr sz="1000" spc="155">
                          <a:latin typeface="Calibri"/>
                          <a:cs typeface="Calibri"/>
                        </a:rPr>
                        <a:t> </a:t>
                      </a:r>
                      <a:r>
                        <a:rPr sz="1000">
                          <a:latin typeface="Calibri"/>
                          <a:cs typeface="Calibri"/>
                        </a:rPr>
                        <a:t>of</a:t>
                      </a:r>
                      <a:r>
                        <a:rPr sz="1000" spc="-10">
                          <a:latin typeface="Calibri"/>
                          <a:cs typeface="Calibri"/>
                        </a:rPr>
                        <a:t> </a:t>
                      </a:r>
                      <a:r>
                        <a:rPr sz="1000">
                          <a:latin typeface="Calibri"/>
                          <a:cs typeface="Calibri"/>
                        </a:rPr>
                        <a:t>students</a:t>
                      </a:r>
                      <a:r>
                        <a:rPr sz="1000" spc="155">
                          <a:latin typeface="Calibri"/>
                          <a:cs typeface="Calibri"/>
                        </a:rPr>
                        <a:t> </a:t>
                      </a:r>
                      <a:r>
                        <a:rPr sz="1000">
                          <a:latin typeface="Calibri"/>
                          <a:cs typeface="Calibri"/>
                        </a:rPr>
                        <a:t>on</a:t>
                      </a:r>
                      <a:r>
                        <a:rPr sz="1000" spc="100">
                          <a:latin typeface="Calibri"/>
                          <a:cs typeface="Calibri"/>
                        </a:rPr>
                        <a:t> </a:t>
                      </a:r>
                      <a:r>
                        <a:rPr sz="1000">
                          <a:latin typeface="Calibri"/>
                          <a:cs typeface="Calibri"/>
                        </a:rPr>
                        <a:t>at</a:t>
                      </a:r>
                      <a:r>
                        <a:rPr sz="1000" spc="20">
                          <a:latin typeface="Calibri"/>
                          <a:cs typeface="Calibri"/>
                        </a:rPr>
                        <a:t> </a:t>
                      </a:r>
                      <a:r>
                        <a:rPr sz="1000">
                          <a:latin typeface="Calibri"/>
                          <a:cs typeface="Calibri"/>
                        </a:rPr>
                        <a:t>risk</a:t>
                      </a:r>
                      <a:r>
                        <a:rPr sz="1000" spc="60">
                          <a:latin typeface="Calibri"/>
                          <a:cs typeface="Calibri"/>
                        </a:rPr>
                        <a:t> </a:t>
                      </a:r>
                      <a:r>
                        <a:rPr sz="1000">
                          <a:latin typeface="Calibri"/>
                          <a:cs typeface="Calibri"/>
                        </a:rPr>
                        <a:t>list/unknowns</a:t>
                      </a:r>
                      <a:r>
                        <a:rPr sz="1000" spc="80">
                          <a:latin typeface="Calibri"/>
                          <a:cs typeface="Calibri"/>
                        </a:rPr>
                        <a:t> </a:t>
                      </a:r>
                      <a:r>
                        <a:rPr sz="1000">
                          <a:latin typeface="Calibri"/>
                          <a:cs typeface="Calibri"/>
                        </a:rPr>
                        <a:t>as</a:t>
                      </a:r>
                      <a:r>
                        <a:rPr sz="1000" spc="85">
                          <a:latin typeface="Calibri"/>
                          <a:cs typeface="Calibri"/>
                        </a:rPr>
                        <a:t> </a:t>
                      </a:r>
                      <a:r>
                        <a:rPr sz="1000">
                          <a:latin typeface="Calibri"/>
                          <a:cs typeface="Calibri"/>
                        </a:rPr>
                        <a:t>documented</a:t>
                      </a:r>
                      <a:r>
                        <a:rPr sz="1000" spc="175">
                          <a:latin typeface="Calibri"/>
                          <a:cs typeface="Calibri"/>
                        </a:rPr>
                        <a:t> </a:t>
                      </a:r>
                      <a:r>
                        <a:rPr sz="1000">
                          <a:latin typeface="Calibri"/>
                          <a:cs typeface="Calibri"/>
                        </a:rPr>
                        <a:t>in</a:t>
                      </a:r>
                      <a:r>
                        <a:rPr sz="1000" spc="25">
                          <a:latin typeface="Calibri"/>
                          <a:cs typeface="Calibri"/>
                        </a:rPr>
                        <a:t> </a:t>
                      </a:r>
                      <a:r>
                        <a:rPr sz="1000" spc="-25">
                          <a:latin typeface="Calibri"/>
                          <a:cs typeface="Calibri"/>
                        </a:rPr>
                        <a:t>APS</a:t>
                      </a:r>
                      <a:endParaRPr sz="1000">
                        <a:latin typeface="Calibri"/>
                        <a:cs typeface="Calibri"/>
                      </a:endParaRPr>
                    </a:p>
                    <a:p>
                      <a:pPr marL="71755">
                        <a:lnSpc>
                          <a:spcPct val="100000"/>
                        </a:lnSpc>
                        <a:spcBef>
                          <a:spcPts val="95"/>
                        </a:spcBef>
                      </a:pPr>
                      <a:r>
                        <a:rPr sz="1000" spc="-10">
                          <a:latin typeface="Calibri"/>
                          <a:cs typeface="Calibri"/>
                        </a:rPr>
                        <a:t>graphs</a:t>
                      </a:r>
                      <a:endParaRPr sz="1000">
                        <a:latin typeface="Calibri"/>
                        <a:cs typeface="Calibri"/>
                      </a:endParaRPr>
                    </a:p>
                  </a:txBody>
                  <a:tcPr marL="0" marR="0" marT="1944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9C9C9"/>
                    </a:solidFill>
                  </a:tcPr>
                </a:tc>
                <a:tc>
                  <a:txBody>
                    <a:bodyPr/>
                    <a:lstStyle/>
                    <a:p>
                      <a:pPr marL="76200">
                        <a:lnSpc>
                          <a:spcPct val="100000"/>
                        </a:lnSpc>
                        <a:spcBef>
                          <a:spcPts val="245"/>
                        </a:spcBef>
                      </a:pPr>
                      <a:r>
                        <a:rPr sz="1000">
                          <a:latin typeface="Calibri"/>
                          <a:cs typeface="Calibri"/>
                        </a:rPr>
                        <a:t>Increase</a:t>
                      </a:r>
                      <a:r>
                        <a:rPr sz="1000" spc="185">
                          <a:latin typeface="Calibri"/>
                          <a:cs typeface="Calibri"/>
                        </a:rPr>
                        <a:t> </a:t>
                      </a:r>
                      <a:r>
                        <a:rPr sz="1000">
                          <a:latin typeface="Calibri"/>
                          <a:cs typeface="Calibri"/>
                        </a:rPr>
                        <a:t>student</a:t>
                      </a:r>
                      <a:r>
                        <a:rPr sz="1000" spc="75">
                          <a:latin typeface="Calibri"/>
                          <a:cs typeface="Calibri"/>
                        </a:rPr>
                        <a:t> </a:t>
                      </a:r>
                      <a:r>
                        <a:rPr sz="1000">
                          <a:latin typeface="Calibri"/>
                          <a:cs typeface="Calibri"/>
                        </a:rPr>
                        <a:t>identification</a:t>
                      </a:r>
                      <a:r>
                        <a:rPr sz="1000" spc="145">
                          <a:latin typeface="Calibri"/>
                          <a:cs typeface="Calibri"/>
                        </a:rPr>
                        <a:t> </a:t>
                      </a:r>
                      <a:r>
                        <a:rPr sz="1000">
                          <a:latin typeface="Calibri"/>
                          <a:cs typeface="Calibri"/>
                        </a:rPr>
                        <a:t>/participation</a:t>
                      </a:r>
                      <a:r>
                        <a:rPr sz="1000" spc="75">
                          <a:latin typeface="Calibri"/>
                          <a:cs typeface="Calibri"/>
                        </a:rPr>
                        <a:t> </a:t>
                      </a:r>
                      <a:r>
                        <a:rPr sz="1000">
                          <a:latin typeface="Calibri"/>
                          <a:cs typeface="Calibri"/>
                        </a:rPr>
                        <a:t>(I.e.</a:t>
                      </a:r>
                      <a:r>
                        <a:rPr sz="1000" spc="130">
                          <a:latin typeface="Calibri"/>
                          <a:cs typeface="Calibri"/>
                        </a:rPr>
                        <a:t> </a:t>
                      </a:r>
                      <a:r>
                        <a:rPr sz="1000">
                          <a:latin typeface="Calibri"/>
                          <a:cs typeface="Calibri"/>
                        </a:rPr>
                        <a:t>pathways,</a:t>
                      </a:r>
                      <a:r>
                        <a:rPr sz="1000" spc="135">
                          <a:latin typeface="Calibri"/>
                          <a:cs typeface="Calibri"/>
                        </a:rPr>
                        <a:t> </a:t>
                      </a:r>
                      <a:r>
                        <a:rPr sz="1000">
                          <a:latin typeface="Calibri"/>
                          <a:cs typeface="Calibri"/>
                        </a:rPr>
                        <a:t>dual-enrollment,</a:t>
                      </a:r>
                      <a:r>
                        <a:rPr sz="1000" spc="204">
                          <a:latin typeface="Calibri"/>
                          <a:cs typeface="Calibri"/>
                        </a:rPr>
                        <a:t> </a:t>
                      </a:r>
                      <a:r>
                        <a:rPr sz="1000" spc="-25">
                          <a:latin typeface="Calibri"/>
                          <a:cs typeface="Calibri"/>
                        </a:rPr>
                        <a:t>AP</a:t>
                      </a:r>
                      <a:endParaRPr sz="1000">
                        <a:latin typeface="Calibri"/>
                        <a:cs typeface="Calibri"/>
                      </a:endParaRPr>
                    </a:p>
                    <a:p>
                      <a:pPr marL="76200">
                        <a:lnSpc>
                          <a:spcPct val="100000"/>
                        </a:lnSpc>
                        <a:spcBef>
                          <a:spcPts val="95"/>
                        </a:spcBef>
                      </a:pPr>
                      <a:r>
                        <a:rPr sz="1000" spc="-10">
                          <a:latin typeface="Calibri"/>
                          <a:cs typeface="Calibri"/>
                        </a:rPr>
                        <a:t>courses)</a:t>
                      </a:r>
                      <a:endParaRPr sz="1000">
                        <a:latin typeface="Calibri"/>
                        <a:cs typeface="Calibri"/>
                      </a:endParaRPr>
                    </a:p>
                  </a:txBody>
                  <a:tcPr marL="0" marR="0" marT="19447" marB="0">
                    <a:lnL w="12700">
                      <a:solidFill>
                        <a:srgbClr val="000000"/>
                      </a:solidFill>
                      <a:prstDash val="solid"/>
                    </a:lnL>
                    <a:lnT w="12700">
                      <a:solidFill>
                        <a:srgbClr val="000000"/>
                      </a:solidFill>
                      <a:prstDash val="solid"/>
                    </a:lnT>
                    <a:lnB w="12700">
                      <a:solidFill>
                        <a:srgbClr val="000000"/>
                      </a:solidFill>
                      <a:prstDash val="solid"/>
                    </a:lnB>
                    <a:solidFill>
                      <a:srgbClr val="C9C9C9"/>
                    </a:solidFill>
                  </a:tcPr>
                </a:tc>
                <a:extLst>
                  <a:ext uri="{0D108BD9-81ED-4DB2-BD59-A6C34878D82A}">
                    <a16:rowId xmlns:a16="http://schemas.microsoft.com/office/drawing/2014/main" val="10003"/>
                  </a:ext>
                </a:extLst>
              </a:tr>
              <a:tr h="197247">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6E6E6"/>
                    </a:solidFill>
                  </a:tcPr>
                </a:tc>
                <a:tc>
                  <a:txBody>
                    <a:bodyPr/>
                    <a:lstStyle/>
                    <a:p>
                      <a:pPr marL="76200">
                        <a:lnSpc>
                          <a:spcPct val="100000"/>
                        </a:lnSpc>
                        <a:spcBef>
                          <a:spcPts val="250"/>
                        </a:spcBef>
                      </a:pPr>
                      <a:r>
                        <a:rPr sz="1000">
                          <a:latin typeface="Calibri"/>
                          <a:cs typeface="Calibri"/>
                        </a:rPr>
                        <a:t>Increase</a:t>
                      </a:r>
                      <a:r>
                        <a:rPr sz="1000" spc="210">
                          <a:latin typeface="Calibri"/>
                          <a:cs typeface="Calibri"/>
                        </a:rPr>
                        <a:t> </a:t>
                      </a:r>
                      <a:r>
                        <a:rPr sz="1000">
                          <a:latin typeface="Calibri"/>
                          <a:cs typeface="Calibri"/>
                        </a:rPr>
                        <a:t>graduation</a:t>
                      </a:r>
                      <a:r>
                        <a:rPr sz="1000" spc="95">
                          <a:latin typeface="Calibri"/>
                          <a:cs typeface="Calibri"/>
                        </a:rPr>
                        <a:t> </a:t>
                      </a:r>
                      <a:r>
                        <a:rPr sz="1000">
                          <a:latin typeface="Calibri"/>
                          <a:cs typeface="Calibri"/>
                        </a:rPr>
                        <a:t>rate</a:t>
                      </a:r>
                      <a:r>
                        <a:rPr sz="1000" spc="65">
                          <a:latin typeface="Calibri"/>
                          <a:cs typeface="Calibri"/>
                        </a:rPr>
                        <a:t> </a:t>
                      </a:r>
                      <a:r>
                        <a:rPr sz="1000">
                          <a:latin typeface="Calibri"/>
                          <a:cs typeface="Calibri"/>
                        </a:rPr>
                        <a:t>from</a:t>
                      </a:r>
                      <a:r>
                        <a:rPr sz="1000" spc="185">
                          <a:latin typeface="Calibri"/>
                          <a:cs typeface="Calibri"/>
                        </a:rPr>
                        <a:t> </a:t>
                      </a:r>
                      <a:r>
                        <a:rPr sz="1000">
                          <a:latin typeface="Calibri"/>
                          <a:cs typeface="Calibri"/>
                        </a:rPr>
                        <a:t>83.1%</a:t>
                      </a:r>
                      <a:r>
                        <a:rPr sz="1000" spc="20">
                          <a:latin typeface="Calibri"/>
                          <a:cs typeface="Calibri"/>
                        </a:rPr>
                        <a:t> </a:t>
                      </a:r>
                      <a:r>
                        <a:rPr sz="1000">
                          <a:latin typeface="Calibri"/>
                          <a:cs typeface="Calibri"/>
                        </a:rPr>
                        <a:t>to</a:t>
                      </a:r>
                      <a:r>
                        <a:rPr sz="1000" spc="20">
                          <a:latin typeface="Calibri"/>
                          <a:cs typeface="Calibri"/>
                        </a:rPr>
                        <a:t> </a:t>
                      </a:r>
                      <a:r>
                        <a:rPr sz="1000" spc="-25">
                          <a:latin typeface="Calibri"/>
                          <a:cs typeface="Calibri"/>
                        </a:rPr>
                        <a:t>95%</a:t>
                      </a:r>
                      <a:endParaRPr sz="1000">
                        <a:latin typeface="Calibri"/>
                        <a:cs typeface="Calibri"/>
                      </a:endParaRPr>
                    </a:p>
                  </a:txBody>
                  <a:tcPr marL="0" marR="0" marT="19844" marB="0">
                    <a:lnL w="12700">
                      <a:solidFill>
                        <a:srgbClr val="000000"/>
                      </a:solidFill>
                      <a:prstDash val="solid"/>
                    </a:lnL>
                    <a:lnT w="12700">
                      <a:solidFill>
                        <a:srgbClr val="000000"/>
                      </a:solidFill>
                      <a:prstDash val="solid"/>
                    </a:lnT>
                    <a:lnB w="12700">
                      <a:solidFill>
                        <a:srgbClr val="000000"/>
                      </a:solidFill>
                      <a:prstDash val="solid"/>
                    </a:lnB>
                    <a:solidFill>
                      <a:srgbClr val="E6E6E6"/>
                    </a:solidFill>
                  </a:tcPr>
                </a:tc>
                <a:extLst>
                  <a:ext uri="{0D108BD9-81ED-4DB2-BD59-A6C34878D82A}">
                    <a16:rowId xmlns:a16="http://schemas.microsoft.com/office/drawing/2014/main" val="10004"/>
                  </a:ext>
                </a:extLst>
              </a:tr>
              <a:tr h="178197">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9C9C9"/>
                    </a:solidFill>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solidFill>
                      <a:srgbClr val="C9C9C9"/>
                    </a:solidFill>
                  </a:tcPr>
                </a:tc>
                <a:extLst>
                  <a:ext uri="{0D108BD9-81ED-4DB2-BD59-A6C34878D82A}">
                    <a16:rowId xmlns:a16="http://schemas.microsoft.com/office/drawing/2014/main" val="10005"/>
                  </a:ext>
                </a:extLst>
              </a:tr>
            </a:tbl>
          </a:graphicData>
        </a:graphic>
      </p:graphicFrame>
      <p:graphicFrame>
        <p:nvGraphicFramePr>
          <p:cNvPr id="9" name="object 9"/>
          <p:cNvGraphicFramePr>
            <a:graphicFrameLocks noGrp="1"/>
          </p:cNvGraphicFramePr>
          <p:nvPr/>
        </p:nvGraphicFramePr>
        <p:xfrm>
          <a:off x="1524000" y="1973897"/>
          <a:ext cx="9144000" cy="840185"/>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97247">
                <a:tc gridSpan="3">
                  <a:txBody>
                    <a:bodyPr/>
                    <a:lstStyle/>
                    <a:p>
                      <a:pPr marL="12065" algn="ctr">
                        <a:lnSpc>
                          <a:spcPct val="100000"/>
                        </a:lnSpc>
                        <a:spcBef>
                          <a:spcPts val="254"/>
                        </a:spcBef>
                      </a:pPr>
                      <a:r>
                        <a:rPr sz="1000" b="1">
                          <a:solidFill>
                            <a:srgbClr val="FFFFFF"/>
                          </a:solidFill>
                          <a:latin typeface="Calibri"/>
                          <a:cs typeface="Calibri"/>
                        </a:rPr>
                        <a:t>Our</a:t>
                      </a:r>
                      <a:r>
                        <a:rPr sz="1000" b="1" spc="30">
                          <a:solidFill>
                            <a:srgbClr val="FFFFFF"/>
                          </a:solidFill>
                          <a:latin typeface="Calibri"/>
                          <a:cs typeface="Calibri"/>
                        </a:rPr>
                        <a:t> </a:t>
                      </a:r>
                      <a:r>
                        <a:rPr sz="1000" b="1">
                          <a:solidFill>
                            <a:srgbClr val="FFFFFF"/>
                          </a:solidFill>
                          <a:latin typeface="Calibri"/>
                          <a:cs typeface="Calibri"/>
                        </a:rPr>
                        <a:t>Overarching</a:t>
                      </a:r>
                      <a:r>
                        <a:rPr sz="1000" b="1" spc="285">
                          <a:solidFill>
                            <a:srgbClr val="FFFFFF"/>
                          </a:solidFill>
                          <a:latin typeface="Calibri"/>
                          <a:cs typeface="Calibri"/>
                        </a:rPr>
                        <a:t> </a:t>
                      </a:r>
                      <a:r>
                        <a:rPr sz="1000" b="1" spc="-20">
                          <a:solidFill>
                            <a:srgbClr val="FFFFFF"/>
                          </a:solidFill>
                          <a:latin typeface="Calibri"/>
                          <a:cs typeface="Calibri"/>
                        </a:rPr>
                        <a:t>Needs</a:t>
                      </a:r>
                      <a:endParaRPr sz="1000">
                        <a:latin typeface="Calibri"/>
                        <a:cs typeface="Calibri"/>
                      </a:endParaRPr>
                    </a:p>
                  </a:txBody>
                  <a:tcPr marL="0" marR="0" marT="202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99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33797">
                <a:tc>
                  <a:txBody>
                    <a:bodyPr/>
                    <a:lstStyle/>
                    <a:p>
                      <a:pPr marL="71755">
                        <a:lnSpc>
                          <a:spcPct val="100000"/>
                        </a:lnSpc>
                        <a:spcBef>
                          <a:spcPts val="260"/>
                        </a:spcBef>
                      </a:pPr>
                      <a:r>
                        <a:rPr sz="1000" spc="-10">
                          <a:latin typeface="Calibri"/>
                          <a:cs typeface="Calibri"/>
                        </a:rPr>
                        <a:t>Literacy:</a:t>
                      </a:r>
                      <a:endParaRPr sz="1000">
                        <a:latin typeface="Calibri"/>
                        <a:cs typeface="Calibri"/>
                      </a:endParaRPr>
                    </a:p>
                    <a:p>
                      <a:pPr marL="71755">
                        <a:lnSpc>
                          <a:spcPct val="100000"/>
                        </a:lnSpc>
                        <a:spcBef>
                          <a:spcPts val="90"/>
                        </a:spcBef>
                      </a:pPr>
                      <a:r>
                        <a:rPr sz="1000">
                          <a:latin typeface="Calibri"/>
                          <a:cs typeface="Calibri"/>
                        </a:rPr>
                        <a:t>Increase</a:t>
                      </a:r>
                      <a:r>
                        <a:rPr sz="1000" spc="185">
                          <a:latin typeface="Calibri"/>
                          <a:cs typeface="Calibri"/>
                        </a:rPr>
                        <a:t> </a:t>
                      </a:r>
                      <a:r>
                        <a:rPr sz="1000">
                          <a:latin typeface="Calibri"/>
                          <a:cs typeface="Calibri"/>
                        </a:rPr>
                        <a:t>the</a:t>
                      </a:r>
                      <a:r>
                        <a:rPr sz="1000" spc="-25">
                          <a:latin typeface="Calibri"/>
                          <a:cs typeface="Calibri"/>
                        </a:rPr>
                        <a:t> </a:t>
                      </a:r>
                      <a:r>
                        <a:rPr sz="1000">
                          <a:latin typeface="Calibri"/>
                          <a:cs typeface="Calibri"/>
                        </a:rPr>
                        <a:t>number</a:t>
                      </a:r>
                      <a:r>
                        <a:rPr sz="1000" spc="125">
                          <a:latin typeface="Calibri"/>
                          <a:cs typeface="Calibri"/>
                        </a:rPr>
                        <a:t> </a:t>
                      </a:r>
                      <a:r>
                        <a:rPr sz="1000">
                          <a:latin typeface="Calibri"/>
                          <a:cs typeface="Calibri"/>
                        </a:rPr>
                        <a:t>of</a:t>
                      </a:r>
                      <a:r>
                        <a:rPr sz="1000" spc="50">
                          <a:latin typeface="Calibri"/>
                          <a:cs typeface="Calibri"/>
                        </a:rPr>
                        <a:t> </a:t>
                      </a:r>
                      <a:r>
                        <a:rPr sz="1000">
                          <a:latin typeface="Calibri"/>
                          <a:cs typeface="Calibri"/>
                        </a:rPr>
                        <a:t>scholars</a:t>
                      </a:r>
                      <a:r>
                        <a:rPr sz="1000" spc="65">
                          <a:latin typeface="Calibri"/>
                          <a:cs typeface="Calibri"/>
                        </a:rPr>
                        <a:t> </a:t>
                      </a:r>
                      <a:r>
                        <a:rPr sz="1000">
                          <a:latin typeface="Calibri"/>
                          <a:cs typeface="Calibri"/>
                        </a:rPr>
                        <a:t>scoring</a:t>
                      </a:r>
                      <a:r>
                        <a:rPr sz="1000" spc="85">
                          <a:latin typeface="Calibri"/>
                          <a:cs typeface="Calibri"/>
                        </a:rPr>
                        <a:t> </a:t>
                      </a:r>
                      <a:r>
                        <a:rPr sz="1000">
                          <a:latin typeface="Calibri"/>
                          <a:cs typeface="Calibri"/>
                        </a:rPr>
                        <a:t>proficient</a:t>
                      </a:r>
                      <a:r>
                        <a:rPr sz="1000" spc="145">
                          <a:latin typeface="Calibri"/>
                          <a:cs typeface="Calibri"/>
                        </a:rPr>
                        <a:t> </a:t>
                      </a:r>
                      <a:r>
                        <a:rPr sz="1000" spc="-25">
                          <a:latin typeface="Calibri"/>
                          <a:cs typeface="Calibri"/>
                        </a:rPr>
                        <a:t>and</a:t>
                      </a:r>
                      <a:endParaRPr sz="1000">
                        <a:latin typeface="Calibri"/>
                        <a:cs typeface="Calibri"/>
                      </a:endParaRPr>
                    </a:p>
                    <a:p>
                      <a:pPr marL="71755">
                        <a:lnSpc>
                          <a:spcPct val="100000"/>
                        </a:lnSpc>
                        <a:spcBef>
                          <a:spcPts val="15"/>
                        </a:spcBef>
                      </a:pPr>
                      <a:r>
                        <a:rPr sz="1000">
                          <a:latin typeface="Calibri"/>
                          <a:cs typeface="Calibri"/>
                        </a:rPr>
                        <a:t>above</a:t>
                      </a:r>
                      <a:r>
                        <a:rPr sz="1000" spc="130">
                          <a:latin typeface="Calibri"/>
                          <a:cs typeface="Calibri"/>
                        </a:rPr>
                        <a:t> </a:t>
                      </a:r>
                      <a:r>
                        <a:rPr sz="1000">
                          <a:latin typeface="Calibri"/>
                          <a:cs typeface="Calibri"/>
                        </a:rPr>
                        <a:t>on</a:t>
                      </a:r>
                      <a:r>
                        <a:rPr sz="1000" spc="20">
                          <a:latin typeface="Calibri"/>
                          <a:cs typeface="Calibri"/>
                        </a:rPr>
                        <a:t> </a:t>
                      </a:r>
                      <a:r>
                        <a:rPr sz="1000">
                          <a:latin typeface="Calibri"/>
                          <a:cs typeface="Calibri"/>
                        </a:rPr>
                        <a:t>the</a:t>
                      </a:r>
                      <a:r>
                        <a:rPr sz="1000" spc="55">
                          <a:latin typeface="Calibri"/>
                          <a:cs typeface="Calibri"/>
                        </a:rPr>
                        <a:t> </a:t>
                      </a:r>
                      <a:r>
                        <a:rPr sz="1000">
                          <a:latin typeface="Calibri"/>
                          <a:cs typeface="Calibri"/>
                        </a:rPr>
                        <a:t>American</a:t>
                      </a:r>
                      <a:r>
                        <a:rPr sz="1000" spc="85">
                          <a:latin typeface="Calibri"/>
                          <a:cs typeface="Calibri"/>
                        </a:rPr>
                        <a:t> </a:t>
                      </a:r>
                      <a:r>
                        <a:rPr sz="1000">
                          <a:latin typeface="Calibri"/>
                          <a:cs typeface="Calibri"/>
                        </a:rPr>
                        <a:t>Literature</a:t>
                      </a:r>
                      <a:r>
                        <a:rPr sz="1000" spc="210">
                          <a:latin typeface="Calibri"/>
                          <a:cs typeface="Calibri"/>
                        </a:rPr>
                        <a:t> </a:t>
                      </a:r>
                      <a:r>
                        <a:rPr sz="1000" spc="-25">
                          <a:latin typeface="Calibri"/>
                          <a:cs typeface="Calibri"/>
                        </a:rPr>
                        <a:t>EOC</a:t>
                      </a:r>
                      <a:endParaRPr sz="1000">
                        <a:latin typeface="Calibri"/>
                        <a:cs typeface="Calibri"/>
                      </a:endParaRPr>
                    </a:p>
                  </a:txBody>
                  <a:tcPr marL="0" marR="0" marT="2063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9999">
                        <a:alpha val="39999"/>
                      </a:srgbClr>
                    </a:solidFill>
                  </a:tcPr>
                </a:tc>
                <a:tc>
                  <a:txBody>
                    <a:bodyPr/>
                    <a:lstStyle/>
                    <a:p>
                      <a:pPr marL="74930">
                        <a:lnSpc>
                          <a:spcPct val="100000"/>
                        </a:lnSpc>
                        <a:spcBef>
                          <a:spcPts val="260"/>
                        </a:spcBef>
                      </a:pPr>
                      <a:r>
                        <a:rPr sz="1000" spc="-10">
                          <a:latin typeface="Calibri"/>
                          <a:cs typeface="Calibri"/>
                        </a:rPr>
                        <a:t>Numeracy:</a:t>
                      </a:r>
                      <a:endParaRPr sz="1000">
                        <a:latin typeface="Calibri"/>
                        <a:cs typeface="Calibri"/>
                      </a:endParaRPr>
                    </a:p>
                    <a:p>
                      <a:pPr marL="74930">
                        <a:lnSpc>
                          <a:spcPct val="100000"/>
                        </a:lnSpc>
                        <a:spcBef>
                          <a:spcPts val="90"/>
                        </a:spcBef>
                      </a:pPr>
                      <a:r>
                        <a:rPr sz="1000">
                          <a:latin typeface="Calibri"/>
                          <a:cs typeface="Calibri"/>
                        </a:rPr>
                        <a:t>Increase</a:t>
                      </a:r>
                      <a:r>
                        <a:rPr sz="1000" spc="185">
                          <a:latin typeface="Calibri"/>
                          <a:cs typeface="Calibri"/>
                        </a:rPr>
                        <a:t> </a:t>
                      </a:r>
                      <a:r>
                        <a:rPr sz="1000">
                          <a:latin typeface="Calibri"/>
                          <a:cs typeface="Calibri"/>
                        </a:rPr>
                        <a:t>the</a:t>
                      </a:r>
                      <a:r>
                        <a:rPr sz="1000" spc="-25">
                          <a:latin typeface="Calibri"/>
                          <a:cs typeface="Calibri"/>
                        </a:rPr>
                        <a:t> </a:t>
                      </a:r>
                      <a:r>
                        <a:rPr sz="1000">
                          <a:latin typeface="Calibri"/>
                          <a:cs typeface="Calibri"/>
                        </a:rPr>
                        <a:t>number</a:t>
                      </a:r>
                      <a:r>
                        <a:rPr sz="1000" spc="125">
                          <a:latin typeface="Calibri"/>
                          <a:cs typeface="Calibri"/>
                        </a:rPr>
                        <a:t> </a:t>
                      </a:r>
                      <a:r>
                        <a:rPr sz="1000">
                          <a:latin typeface="Calibri"/>
                          <a:cs typeface="Calibri"/>
                        </a:rPr>
                        <a:t>of</a:t>
                      </a:r>
                      <a:r>
                        <a:rPr sz="1000" spc="50">
                          <a:latin typeface="Calibri"/>
                          <a:cs typeface="Calibri"/>
                        </a:rPr>
                        <a:t> </a:t>
                      </a:r>
                      <a:r>
                        <a:rPr sz="1000">
                          <a:latin typeface="Calibri"/>
                          <a:cs typeface="Calibri"/>
                        </a:rPr>
                        <a:t>scholars</a:t>
                      </a:r>
                      <a:r>
                        <a:rPr sz="1000" spc="65">
                          <a:latin typeface="Calibri"/>
                          <a:cs typeface="Calibri"/>
                        </a:rPr>
                        <a:t> </a:t>
                      </a:r>
                      <a:r>
                        <a:rPr sz="1000">
                          <a:latin typeface="Calibri"/>
                          <a:cs typeface="Calibri"/>
                        </a:rPr>
                        <a:t>scoring</a:t>
                      </a:r>
                      <a:r>
                        <a:rPr sz="1000" spc="85">
                          <a:latin typeface="Calibri"/>
                          <a:cs typeface="Calibri"/>
                        </a:rPr>
                        <a:t> </a:t>
                      </a:r>
                      <a:r>
                        <a:rPr sz="1000">
                          <a:latin typeface="Calibri"/>
                          <a:cs typeface="Calibri"/>
                        </a:rPr>
                        <a:t>proficient</a:t>
                      </a:r>
                      <a:r>
                        <a:rPr sz="1000" spc="145">
                          <a:latin typeface="Calibri"/>
                          <a:cs typeface="Calibri"/>
                        </a:rPr>
                        <a:t> </a:t>
                      </a:r>
                      <a:r>
                        <a:rPr sz="1000" spc="-25">
                          <a:latin typeface="Calibri"/>
                          <a:cs typeface="Calibri"/>
                        </a:rPr>
                        <a:t>and</a:t>
                      </a:r>
                      <a:endParaRPr sz="1000">
                        <a:latin typeface="Calibri"/>
                        <a:cs typeface="Calibri"/>
                      </a:endParaRPr>
                    </a:p>
                    <a:p>
                      <a:pPr marL="74930">
                        <a:lnSpc>
                          <a:spcPct val="100000"/>
                        </a:lnSpc>
                        <a:spcBef>
                          <a:spcPts val="15"/>
                        </a:spcBef>
                      </a:pPr>
                      <a:r>
                        <a:rPr sz="1000">
                          <a:latin typeface="Calibri"/>
                          <a:cs typeface="Calibri"/>
                        </a:rPr>
                        <a:t>above</a:t>
                      </a:r>
                      <a:r>
                        <a:rPr sz="1000" spc="140">
                          <a:latin typeface="Calibri"/>
                          <a:cs typeface="Calibri"/>
                        </a:rPr>
                        <a:t> </a:t>
                      </a:r>
                      <a:r>
                        <a:rPr sz="1000">
                          <a:latin typeface="Calibri"/>
                          <a:cs typeface="Calibri"/>
                        </a:rPr>
                        <a:t>on</a:t>
                      </a:r>
                      <a:r>
                        <a:rPr sz="1000" spc="25">
                          <a:latin typeface="Calibri"/>
                          <a:cs typeface="Calibri"/>
                        </a:rPr>
                        <a:t> </a:t>
                      </a:r>
                      <a:r>
                        <a:rPr sz="1000">
                          <a:latin typeface="Calibri"/>
                          <a:cs typeface="Calibri"/>
                        </a:rPr>
                        <a:t>the</a:t>
                      </a:r>
                      <a:r>
                        <a:rPr sz="1000" spc="65">
                          <a:latin typeface="Calibri"/>
                          <a:cs typeface="Calibri"/>
                        </a:rPr>
                        <a:t> </a:t>
                      </a:r>
                      <a:r>
                        <a:rPr sz="1000">
                          <a:latin typeface="Calibri"/>
                          <a:cs typeface="Calibri"/>
                        </a:rPr>
                        <a:t>Alg.</a:t>
                      </a:r>
                      <a:r>
                        <a:rPr sz="1000" spc="5">
                          <a:latin typeface="Calibri"/>
                          <a:cs typeface="Calibri"/>
                        </a:rPr>
                        <a:t> </a:t>
                      </a:r>
                      <a:r>
                        <a:rPr sz="1000">
                          <a:latin typeface="Calibri"/>
                          <a:cs typeface="Calibri"/>
                        </a:rPr>
                        <a:t>I</a:t>
                      </a:r>
                      <a:r>
                        <a:rPr sz="1000" spc="5">
                          <a:latin typeface="Calibri"/>
                          <a:cs typeface="Calibri"/>
                        </a:rPr>
                        <a:t> </a:t>
                      </a:r>
                      <a:r>
                        <a:rPr sz="1000" spc="-20">
                          <a:latin typeface="Calibri"/>
                          <a:cs typeface="Calibri"/>
                        </a:rPr>
                        <a:t>EOC.</a:t>
                      </a:r>
                      <a:endParaRPr sz="1000">
                        <a:latin typeface="Calibri"/>
                        <a:cs typeface="Calibri"/>
                      </a:endParaRPr>
                    </a:p>
                  </a:txBody>
                  <a:tcPr marL="0" marR="0" marT="2063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9999">
                        <a:alpha val="29019"/>
                      </a:srgbClr>
                    </a:solidFill>
                  </a:tcPr>
                </a:tc>
                <a:tc>
                  <a:txBody>
                    <a:bodyPr/>
                    <a:lstStyle/>
                    <a:p>
                      <a:pPr marL="78105">
                        <a:lnSpc>
                          <a:spcPct val="100000"/>
                        </a:lnSpc>
                        <a:spcBef>
                          <a:spcPts val="260"/>
                        </a:spcBef>
                      </a:pPr>
                      <a:r>
                        <a:rPr sz="1000">
                          <a:latin typeface="Calibri"/>
                          <a:cs typeface="Calibri"/>
                        </a:rPr>
                        <a:t>Whole</a:t>
                      </a:r>
                      <a:r>
                        <a:rPr sz="1000" spc="85">
                          <a:latin typeface="Calibri"/>
                          <a:cs typeface="Calibri"/>
                        </a:rPr>
                        <a:t> </a:t>
                      </a:r>
                      <a:r>
                        <a:rPr sz="1000">
                          <a:latin typeface="Calibri"/>
                          <a:cs typeface="Calibri"/>
                        </a:rPr>
                        <a:t>Child</a:t>
                      </a:r>
                      <a:r>
                        <a:rPr sz="1000" spc="50">
                          <a:latin typeface="Calibri"/>
                          <a:cs typeface="Calibri"/>
                        </a:rPr>
                        <a:t> </a:t>
                      </a:r>
                      <a:r>
                        <a:rPr sz="1000">
                          <a:latin typeface="Calibri"/>
                          <a:cs typeface="Calibri"/>
                        </a:rPr>
                        <a:t>&amp;</a:t>
                      </a:r>
                      <a:r>
                        <a:rPr sz="1000" spc="20">
                          <a:latin typeface="Calibri"/>
                          <a:cs typeface="Calibri"/>
                        </a:rPr>
                        <a:t> </a:t>
                      </a:r>
                      <a:r>
                        <a:rPr sz="1000">
                          <a:latin typeface="Calibri"/>
                          <a:cs typeface="Calibri"/>
                        </a:rPr>
                        <a:t>Student</a:t>
                      </a:r>
                      <a:r>
                        <a:rPr sz="1000" spc="120">
                          <a:latin typeface="Calibri"/>
                          <a:cs typeface="Calibri"/>
                        </a:rPr>
                        <a:t> </a:t>
                      </a:r>
                      <a:r>
                        <a:rPr sz="1000" spc="-10">
                          <a:latin typeface="Calibri"/>
                          <a:cs typeface="Calibri"/>
                        </a:rPr>
                        <a:t>Support:</a:t>
                      </a:r>
                      <a:endParaRPr sz="1000">
                        <a:latin typeface="Calibri"/>
                        <a:cs typeface="Calibri"/>
                      </a:endParaRPr>
                    </a:p>
                    <a:p>
                      <a:pPr marL="78105">
                        <a:lnSpc>
                          <a:spcPct val="100000"/>
                        </a:lnSpc>
                        <a:spcBef>
                          <a:spcPts val="90"/>
                        </a:spcBef>
                      </a:pPr>
                      <a:r>
                        <a:rPr sz="1000">
                          <a:latin typeface="Calibri"/>
                          <a:cs typeface="Calibri"/>
                        </a:rPr>
                        <a:t>Student</a:t>
                      </a:r>
                      <a:r>
                        <a:rPr sz="1000" spc="65">
                          <a:latin typeface="Calibri"/>
                          <a:cs typeface="Calibri"/>
                        </a:rPr>
                        <a:t> </a:t>
                      </a:r>
                      <a:r>
                        <a:rPr sz="1000">
                          <a:latin typeface="Calibri"/>
                          <a:cs typeface="Calibri"/>
                        </a:rPr>
                        <a:t>absenteeism</a:t>
                      </a:r>
                      <a:r>
                        <a:rPr sz="1000" spc="225">
                          <a:latin typeface="Calibri"/>
                          <a:cs typeface="Calibri"/>
                        </a:rPr>
                        <a:t> </a:t>
                      </a:r>
                      <a:r>
                        <a:rPr sz="1000">
                          <a:latin typeface="Calibri"/>
                          <a:cs typeface="Calibri"/>
                        </a:rPr>
                        <a:t>is</a:t>
                      </a:r>
                      <a:r>
                        <a:rPr sz="1000" spc="-10">
                          <a:latin typeface="Calibri"/>
                          <a:cs typeface="Calibri"/>
                        </a:rPr>
                        <a:t> </a:t>
                      </a:r>
                      <a:r>
                        <a:rPr sz="1000">
                          <a:latin typeface="Calibri"/>
                          <a:cs typeface="Calibri"/>
                        </a:rPr>
                        <a:t>increasing</a:t>
                      </a:r>
                      <a:r>
                        <a:rPr sz="1000" spc="145">
                          <a:latin typeface="Calibri"/>
                          <a:cs typeface="Calibri"/>
                        </a:rPr>
                        <a:t> </a:t>
                      </a:r>
                      <a:r>
                        <a:rPr sz="1000">
                          <a:latin typeface="Calibri"/>
                          <a:cs typeface="Calibri"/>
                        </a:rPr>
                        <a:t>despite</a:t>
                      </a:r>
                      <a:r>
                        <a:rPr sz="1000" spc="35">
                          <a:latin typeface="Calibri"/>
                          <a:cs typeface="Calibri"/>
                        </a:rPr>
                        <a:t> </a:t>
                      </a:r>
                      <a:r>
                        <a:rPr sz="1000">
                          <a:latin typeface="Calibri"/>
                          <a:cs typeface="Calibri"/>
                        </a:rPr>
                        <a:t>school</a:t>
                      </a:r>
                      <a:r>
                        <a:rPr sz="1000" spc="85">
                          <a:latin typeface="Calibri"/>
                          <a:cs typeface="Calibri"/>
                        </a:rPr>
                        <a:t> </a:t>
                      </a:r>
                      <a:r>
                        <a:rPr sz="1000" spc="-10">
                          <a:latin typeface="Calibri"/>
                          <a:cs typeface="Calibri"/>
                        </a:rPr>
                        <a:t>student</a:t>
                      </a:r>
                      <a:endParaRPr sz="1000">
                        <a:latin typeface="Calibri"/>
                        <a:cs typeface="Calibri"/>
                      </a:endParaRPr>
                    </a:p>
                    <a:p>
                      <a:pPr marL="78105">
                        <a:lnSpc>
                          <a:spcPct val="100000"/>
                        </a:lnSpc>
                        <a:spcBef>
                          <a:spcPts val="15"/>
                        </a:spcBef>
                      </a:pPr>
                      <a:r>
                        <a:rPr sz="1000">
                          <a:latin typeface="Calibri"/>
                          <a:cs typeface="Calibri"/>
                        </a:rPr>
                        <a:t>incentive</a:t>
                      </a:r>
                      <a:r>
                        <a:rPr sz="1000" spc="114">
                          <a:latin typeface="Calibri"/>
                          <a:cs typeface="Calibri"/>
                        </a:rPr>
                        <a:t> </a:t>
                      </a:r>
                      <a:r>
                        <a:rPr sz="1000" spc="-10">
                          <a:latin typeface="Calibri"/>
                          <a:cs typeface="Calibri"/>
                        </a:rPr>
                        <a:t>efforts.</a:t>
                      </a:r>
                      <a:endParaRPr sz="1000">
                        <a:latin typeface="Calibri"/>
                        <a:cs typeface="Calibri"/>
                      </a:endParaRPr>
                    </a:p>
                  </a:txBody>
                  <a:tcPr marL="0" marR="0" marT="2063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9999">
                        <a:alpha val="19999"/>
                      </a:srgbClr>
                    </a:solidFill>
                  </a:tcPr>
                </a:tc>
                <a:extLst>
                  <a:ext uri="{0D108BD9-81ED-4DB2-BD59-A6C34878D82A}">
                    <a16:rowId xmlns:a16="http://schemas.microsoft.com/office/drawing/2014/main" val="10001"/>
                  </a:ext>
                </a:extLst>
              </a:tr>
            </a:tbl>
          </a:graphicData>
        </a:graphic>
      </p:graphicFrame>
      <p:graphicFrame>
        <p:nvGraphicFramePr>
          <p:cNvPr id="10" name="object 10"/>
          <p:cNvGraphicFramePr>
            <a:graphicFrameLocks noGrp="1"/>
          </p:cNvGraphicFramePr>
          <p:nvPr/>
        </p:nvGraphicFramePr>
        <p:xfrm>
          <a:off x="1524000" y="5115957"/>
          <a:ext cx="9129713" cy="1135063"/>
        </p:xfrm>
        <a:graphic>
          <a:graphicData uri="http://schemas.openxmlformats.org/drawingml/2006/table">
            <a:tbl>
              <a:tblPr firstRow="1" bandRow="1">
                <a:tableStyleId>{2D5ABB26-0587-4C30-8999-92F81FD0307C}</a:tableStyleId>
              </a:tblPr>
              <a:tblGrid>
                <a:gridCol w="3043238">
                  <a:extLst>
                    <a:ext uri="{9D8B030D-6E8A-4147-A177-3AD203B41FA5}">
                      <a16:colId xmlns:a16="http://schemas.microsoft.com/office/drawing/2014/main" val="20000"/>
                    </a:ext>
                  </a:extLst>
                </a:gridCol>
                <a:gridCol w="3043238">
                  <a:extLst>
                    <a:ext uri="{9D8B030D-6E8A-4147-A177-3AD203B41FA5}">
                      <a16:colId xmlns:a16="http://schemas.microsoft.com/office/drawing/2014/main" val="20001"/>
                    </a:ext>
                  </a:extLst>
                </a:gridCol>
                <a:gridCol w="3043237">
                  <a:extLst>
                    <a:ext uri="{9D8B030D-6E8A-4147-A177-3AD203B41FA5}">
                      <a16:colId xmlns:a16="http://schemas.microsoft.com/office/drawing/2014/main" val="20002"/>
                    </a:ext>
                  </a:extLst>
                </a:gridCol>
              </a:tblGrid>
              <a:tr h="295672">
                <a:tc>
                  <a:txBody>
                    <a:bodyPr/>
                    <a:lstStyle/>
                    <a:p>
                      <a:pPr marL="1263650">
                        <a:lnSpc>
                          <a:spcPct val="100000"/>
                        </a:lnSpc>
                        <a:spcBef>
                          <a:spcPts val="285"/>
                        </a:spcBef>
                      </a:pPr>
                      <a:r>
                        <a:rPr sz="1000" b="1">
                          <a:solidFill>
                            <a:srgbClr val="FFFFFF"/>
                          </a:solidFill>
                          <a:latin typeface="Calibri"/>
                          <a:cs typeface="Calibri"/>
                        </a:rPr>
                        <a:t>Literacy</a:t>
                      </a:r>
                      <a:r>
                        <a:rPr sz="1000" b="1" spc="80">
                          <a:solidFill>
                            <a:srgbClr val="FFFFFF"/>
                          </a:solidFill>
                          <a:latin typeface="Calibri"/>
                          <a:cs typeface="Calibri"/>
                        </a:rPr>
                        <a:t> </a:t>
                      </a:r>
                      <a:r>
                        <a:rPr sz="1000" b="1">
                          <a:solidFill>
                            <a:srgbClr val="FFFFFF"/>
                          </a:solidFill>
                          <a:latin typeface="Calibri"/>
                          <a:cs typeface="Calibri"/>
                        </a:rPr>
                        <a:t>Problem</a:t>
                      </a:r>
                      <a:r>
                        <a:rPr sz="1000" b="1" spc="145">
                          <a:solidFill>
                            <a:srgbClr val="FFFFFF"/>
                          </a:solidFill>
                          <a:latin typeface="Calibri"/>
                          <a:cs typeface="Calibri"/>
                        </a:rPr>
                        <a:t> </a:t>
                      </a:r>
                      <a:r>
                        <a:rPr sz="1000" b="1" spc="-10">
                          <a:solidFill>
                            <a:srgbClr val="FFFFFF"/>
                          </a:solidFill>
                          <a:latin typeface="Calibri"/>
                          <a:cs typeface="Calibri"/>
                        </a:rPr>
                        <a:t>Statement</a:t>
                      </a:r>
                      <a:endParaRPr sz="1000">
                        <a:latin typeface="Calibri"/>
                        <a:cs typeface="Calibri"/>
                      </a:endParaRPr>
                    </a:p>
                  </a:txBody>
                  <a:tcPr marL="0" marR="0" marT="22622"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99"/>
                    </a:solidFill>
                  </a:tcPr>
                </a:tc>
                <a:tc>
                  <a:txBody>
                    <a:bodyPr/>
                    <a:lstStyle/>
                    <a:p>
                      <a:pPr algn="ctr">
                        <a:lnSpc>
                          <a:spcPct val="100000"/>
                        </a:lnSpc>
                        <a:spcBef>
                          <a:spcPts val="285"/>
                        </a:spcBef>
                      </a:pPr>
                      <a:r>
                        <a:rPr sz="1000" b="1">
                          <a:solidFill>
                            <a:srgbClr val="FFFFFF"/>
                          </a:solidFill>
                          <a:latin typeface="Calibri"/>
                          <a:cs typeface="Calibri"/>
                        </a:rPr>
                        <a:t>Numeracy</a:t>
                      </a:r>
                      <a:r>
                        <a:rPr sz="1000" b="1" spc="155">
                          <a:solidFill>
                            <a:srgbClr val="FFFFFF"/>
                          </a:solidFill>
                          <a:latin typeface="Calibri"/>
                          <a:cs typeface="Calibri"/>
                        </a:rPr>
                        <a:t> </a:t>
                      </a:r>
                      <a:r>
                        <a:rPr sz="1000" b="1">
                          <a:solidFill>
                            <a:srgbClr val="FFFFFF"/>
                          </a:solidFill>
                          <a:latin typeface="Calibri"/>
                          <a:cs typeface="Calibri"/>
                        </a:rPr>
                        <a:t>Problem</a:t>
                      </a:r>
                      <a:r>
                        <a:rPr sz="1000" b="1" spc="145">
                          <a:solidFill>
                            <a:srgbClr val="FFFFFF"/>
                          </a:solidFill>
                          <a:latin typeface="Calibri"/>
                          <a:cs typeface="Calibri"/>
                        </a:rPr>
                        <a:t> </a:t>
                      </a:r>
                      <a:r>
                        <a:rPr sz="1000" b="1" spc="-10">
                          <a:solidFill>
                            <a:srgbClr val="FFFFFF"/>
                          </a:solidFill>
                          <a:latin typeface="Calibri"/>
                          <a:cs typeface="Calibri"/>
                        </a:rPr>
                        <a:t>Statement</a:t>
                      </a:r>
                      <a:endParaRPr sz="1000">
                        <a:latin typeface="Calibri"/>
                        <a:cs typeface="Calibri"/>
                      </a:endParaRPr>
                    </a:p>
                  </a:txBody>
                  <a:tcPr marL="0" marR="0" marT="22622"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99"/>
                    </a:solidFill>
                  </a:tcPr>
                </a:tc>
                <a:tc>
                  <a:txBody>
                    <a:bodyPr/>
                    <a:lstStyle/>
                    <a:p>
                      <a:pPr marL="278765">
                        <a:lnSpc>
                          <a:spcPct val="100000"/>
                        </a:lnSpc>
                        <a:spcBef>
                          <a:spcPts val="285"/>
                        </a:spcBef>
                      </a:pPr>
                      <a:r>
                        <a:rPr sz="1000" b="1">
                          <a:solidFill>
                            <a:srgbClr val="FFFFFF"/>
                          </a:solidFill>
                          <a:latin typeface="Calibri"/>
                          <a:cs typeface="Calibri"/>
                        </a:rPr>
                        <a:t>Whole</a:t>
                      </a:r>
                      <a:r>
                        <a:rPr sz="1000" b="1" spc="90">
                          <a:solidFill>
                            <a:srgbClr val="FFFFFF"/>
                          </a:solidFill>
                          <a:latin typeface="Calibri"/>
                          <a:cs typeface="Calibri"/>
                        </a:rPr>
                        <a:t> </a:t>
                      </a:r>
                      <a:r>
                        <a:rPr sz="1000" b="1">
                          <a:solidFill>
                            <a:srgbClr val="FFFFFF"/>
                          </a:solidFill>
                          <a:latin typeface="Calibri"/>
                          <a:cs typeface="Calibri"/>
                        </a:rPr>
                        <a:t>Child</a:t>
                      </a:r>
                      <a:r>
                        <a:rPr sz="1000" b="1" spc="45">
                          <a:solidFill>
                            <a:srgbClr val="FFFFFF"/>
                          </a:solidFill>
                          <a:latin typeface="Calibri"/>
                          <a:cs typeface="Calibri"/>
                        </a:rPr>
                        <a:t> </a:t>
                      </a:r>
                      <a:r>
                        <a:rPr sz="1000" b="1">
                          <a:solidFill>
                            <a:srgbClr val="FFFFFF"/>
                          </a:solidFill>
                          <a:latin typeface="Calibri"/>
                          <a:cs typeface="Calibri"/>
                        </a:rPr>
                        <a:t>&amp;</a:t>
                      </a:r>
                      <a:r>
                        <a:rPr sz="1000" b="1" spc="10">
                          <a:solidFill>
                            <a:srgbClr val="FFFFFF"/>
                          </a:solidFill>
                          <a:latin typeface="Calibri"/>
                          <a:cs typeface="Calibri"/>
                        </a:rPr>
                        <a:t> </a:t>
                      </a:r>
                      <a:r>
                        <a:rPr sz="1000" b="1">
                          <a:solidFill>
                            <a:srgbClr val="FFFFFF"/>
                          </a:solidFill>
                          <a:latin typeface="Calibri"/>
                          <a:cs typeface="Calibri"/>
                        </a:rPr>
                        <a:t>Student</a:t>
                      </a:r>
                      <a:r>
                        <a:rPr sz="1000" b="1" spc="114">
                          <a:solidFill>
                            <a:srgbClr val="FFFFFF"/>
                          </a:solidFill>
                          <a:latin typeface="Calibri"/>
                          <a:cs typeface="Calibri"/>
                        </a:rPr>
                        <a:t> </a:t>
                      </a:r>
                      <a:r>
                        <a:rPr sz="1000" b="1">
                          <a:solidFill>
                            <a:srgbClr val="FFFFFF"/>
                          </a:solidFill>
                          <a:latin typeface="Calibri"/>
                          <a:cs typeface="Calibri"/>
                        </a:rPr>
                        <a:t>Support</a:t>
                      </a:r>
                      <a:r>
                        <a:rPr sz="1000" b="1" spc="210">
                          <a:solidFill>
                            <a:srgbClr val="FFFFFF"/>
                          </a:solidFill>
                          <a:latin typeface="Calibri"/>
                          <a:cs typeface="Calibri"/>
                        </a:rPr>
                        <a:t> </a:t>
                      </a:r>
                      <a:r>
                        <a:rPr sz="1000" b="1">
                          <a:solidFill>
                            <a:srgbClr val="FFFFFF"/>
                          </a:solidFill>
                          <a:latin typeface="Calibri"/>
                          <a:cs typeface="Calibri"/>
                        </a:rPr>
                        <a:t>Problem</a:t>
                      </a:r>
                      <a:r>
                        <a:rPr sz="1000" b="1" spc="125">
                          <a:solidFill>
                            <a:srgbClr val="FFFFFF"/>
                          </a:solidFill>
                          <a:latin typeface="Calibri"/>
                          <a:cs typeface="Calibri"/>
                        </a:rPr>
                        <a:t> </a:t>
                      </a:r>
                      <a:r>
                        <a:rPr sz="1000" b="1" spc="-10">
                          <a:solidFill>
                            <a:srgbClr val="FFFFFF"/>
                          </a:solidFill>
                          <a:latin typeface="Calibri"/>
                          <a:cs typeface="Calibri"/>
                        </a:rPr>
                        <a:t>Statement</a:t>
                      </a:r>
                      <a:endParaRPr sz="1000">
                        <a:latin typeface="Calibri"/>
                        <a:cs typeface="Calibri"/>
                      </a:endParaRPr>
                    </a:p>
                  </a:txBody>
                  <a:tcPr marL="0" marR="0" marT="22622"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99"/>
                    </a:solidFill>
                  </a:tcPr>
                </a:tc>
                <a:extLst>
                  <a:ext uri="{0D108BD9-81ED-4DB2-BD59-A6C34878D82A}">
                    <a16:rowId xmlns:a16="http://schemas.microsoft.com/office/drawing/2014/main" val="10000"/>
                  </a:ext>
                </a:extLst>
              </a:tr>
              <a:tr h="807641">
                <a:tc>
                  <a:txBody>
                    <a:bodyPr/>
                    <a:lstStyle/>
                    <a:p>
                      <a:pPr marL="377190" marR="372745" algn="ctr">
                        <a:lnSpc>
                          <a:spcPct val="100499"/>
                        </a:lnSpc>
                        <a:spcBef>
                          <a:spcPts val="210"/>
                        </a:spcBef>
                      </a:pPr>
                      <a:r>
                        <a:rPr sz="900">
                          <a:latin typeface="Calibri"/>
                          <a:cs typeface="Calibri"/>
                        </a:rPr>
                        <a:t>Our</a:t>
                      </a:r>
                      <a:r>
                        <a:rPr sz="900" spc="-50">
                          <a:latin typeface="Calibri"/>
                          <a:cs typeface="Calibri"/>
                        </a:rPr>
                        <a:t> </a:t>
                      </a:r>
                      <a:r>
                        <a:rPr sz="900">
                          <a:latin typeface="Calibri"/>
                          <a:cs typeface="Calibri"/>
                        </a:rPr>
                        <a:t>ELA </a:t>
                      </a:r>
                      <a:r>
                        <a:rPr sz="900" spc="-10">
                          <a:latin typeface="Calibri"/>
                          <a:cs typeface="Calibri"/>
                        </a:rPr>
                        <a:t>proficiency</a:t>
                      </a:r>
                      <a:r>
                        <a:rPr sz="900" spc="-50">
                          <a:latin typeface="Calibri"/>
                          <a:cs typeface="Calibri"/>
                        </a:rPr>
                        <a:t> </a:t>
                      </a:r>
                      <a:r>
                        <a:rPr sz="900">
                          <a:latin typeface="Calibri"/>
                          <a:cs typeface="Calibri"/>
                        </a:rPr>
                        <a:t>rate</a:t>
                      </a:r>
                      <a:r>
                        <a:rPr sz="900" spc="-30">
                          <a:latin typeface="Calibri"/>
                          <a:cs typeface="Calibri"/>
                        </a:rPr>
                        <a:t> </a:t>
                      </a:r>
                      <a:r>
                        <a:rPr sz="900">
                          <a:latin typeface="Calibri"/>
                          <a:cs typeface="Calibri"/>
                        </a:rPr>
                        <a:t>has</a:t>
                      </a:r>
                      <a:r>
                        <a:rPr sz="900" spc="-40">
                          <a:latin typeface="Calibri"/>
                          <a:cs typeface="Calibri"/>
                        </a:rPr>
                        <a:t> </a:t>
                      </a:r>
                      <a:r>
                        <a:rPr sz="900">
                          <a:latin typeface="Calibri"/>
                          <a:cs typeface="Calibri"/>
                        </a:rPr>
                        <a:t>decreased</a:t>
                      </a:r>
                      <a:r>
                        <a:rPr sz="900" spc="355">
                          <a:latin typeface="Calibri"/>
                          <a:cs typeface="Calibri"/>
                        </a:rPr>
                        <a:t> </a:t>
                      </a:r>
                      <a:r>
                        <a:rPr sz="900">
                          <a:latin typeface="Calibri"/>
                          <a:cs typeface="Calibri"/>
                        </a:rPr>
                        <a:t>from</a:t>
                      </a:r>
                      <a:r>
                        <a:rPr sz="900" spc="-100">
                          <a:latin typeface="Calibri"/>
                          <a:cs typeface="Calibri"/>
                        </a:rPr>
                        <a:t> </a:t>
                      </a:r>
                      <a:r>
                        <a:rPr sz="900">
                          <a:latin typeface="Calibri"/>
                          <a:cs typeface="Calibri"/>
                        </a:rPr>
                        <a:t>%</a:t>
                      </a:r>
                      <a:r>
                        <a:rPr sz="900" spc="35">
                          <a:latin typeface="Calibri"/>
                          <a:cs typeface="Calibri"/>
                        </a:rPr>
                        <a:t> </a:t>
                      </a:r>
                      <a:r>
                        <a:rPr sz="900">
                          <a:latin typeface="Calibri"/>
                          <a:cs typeface="Calibri"/>
                        </a:rPr>
                        <a:t>to </a:t>
                      </a:r>
                      <a:r>
                        <a:rPr sz="900" spc="-50">
                          <a:latin typeface="Calibri"/>
                          <a:cs typeface="Calibri"/>
                        </a:rPr>
                        <a:t>%</a:t>
                      </a:r>
                      <a:r>
                        <a:rPr sz="900" spc="500">
                          <a:latin typeface="Calibri"/>
                          <a:cs typeface="Calibri"/>
                        </a:rPr>
                        <a:t> </a:t>
                      </a:r>
                      <a:r>
                        <a:rPr sz="900">
                          <a:latin typeface="Calibri"/>
                          <a:cs typeface="Calibri"/>
                        </a:rPr>
                        <a:t>from</a:t>
                      </a:r>
                      <a:r>
                        <a:rPr sz="900" spc="-110">
                          <a:latin typeface="Calibri"/>
                          <a:cs typeface="Calibri"/>
                        </a:rPr>
                        <a:t> </a:t>
                      </a:r>
                      <a:r>
                        <a:rPr sz="900">
                          <a:latin typeface="Calibri"/>
                          <a:cs typeface="Calibri"/>
                        </a:rPr>
                        <a:t>the</a:t>
                      </a:r>
                      <a:r>
                        <a:rPr sz="900" spc="30">
                          <a:latin typeface="Calibri"/>
                          <a:cs typeface="Calibri"/>
                        </a:rPr>
                        <a:t> </a:t>
                      </a:r>
                      <a:r>
                        <a:rPr sz="900">
                          <a:latin typeface="Calibri"/>
                          <a:cs typeface="Calibri"/>
                        </a:rPr>
                        <a:t>SY19</a:t>
                      </a:r>
                      <a:r>
                        <a:rPr sz="900" spc="-55">
                          <a:latin typeface="Calibri"/>
                          <a:cs typeface="Calibri"/>
                        </a:rPr>
                        <a:t> </a:t>
                      </a:r>
                      <a:r>
                        <a:rPr sz="900">
                          <a:latin typeface="Calibri"/>
                          <a:cs typeface="Calibri"/>
                        </a:rPr>
                        <a:t>to</a:t>
                      </a:r>
                      <a:r>
                        <a:rPr sz="900" spc="-15">
                          <a:latin typeface="Calibri"/>
                          <a:cs typeface="Calibri"/>
                        </a:rPr>
                        <a:t> </a:t>
                      </a:r>
                      <a:r>
                        <a:rPr sz="900">
                          <a:latin typeface="Calibri"/>
                          <a:cs typeface="Calibri"/>
                        </a:rPr>
                        <a:t>SY22</a:t>
                      </a:r>
                      <a:r>
                        <a:rPr sz="900" spc="-65">
                          <a:latin typeface="Calibri"/>
                          <a:cs typeface="Calibri"/>
                        </a:rPr>
                        <a:t> </a:t>
                      </a:r>
                      <a:r>
                        <a:rPr sz="900">
                          <a:latin typeface="Calibri"/>
                          <a:cs typeface="Calibri"/>
                        </a:rPr>
                        <a:t>due</a:t>
                      </a:r>
                      <a:r>
                        <a:rPr sz="900" spc="-50">
                          <a:latin typeface="Calibri"/>
                          <a:cs typeface="Calibri"/>
                        </a:rPr>
                        <a:t> </a:t>
                      </a:r>
                      <a:r>
                        <a:rPr sz="900">
                          <a:latin typeface="Calibri"/>
                          <a:cs typeface="Calibri"/>
                        </a:rPr>
                        <a:t>to</a:t>
                      </a:r>
                      <a:r>
                        <a:rPr sz="900" spc="-15">
                          <a:latin typeface="Calibri"/>
                          <a:cs typeface="Calibri"/>
                        </a:rPr>
                        <a:t> </a:t>
                      </a:r>
                      <a:r>
                        <a:rPr sz="900">
                          <a:latin typeface="Calibri"/>
                          <a:cs typeface="Calibri"/>
                        </a:rPr>
                        <a:t>their</a:t>
                      </a:r>
                      <a:r>
                        <a:rPr sz="900" spc="85">
                          <a:latin typeface="Calibri"/>
                          <a:cs typeface="Calibri"/>
                        </a:rPr>
                        <a:t> </a:t>
                      </a:r>
                      <a:r>
                        <a:rPr sz="900" spc="-10">
                          <a:latin typeface="Calibri"/>
                          <a:cs typeface="Calibri"/>
                        </a:rPr>
                        <a:t>lack</a:t>
                      </a:r>
                      <a:r>
                        <a:rPr sz="900" spc="-70">
                          <a:latin typeface="Calibri"/>
                          <a:cs typeface="Calibri"/>
                        </a:rPr>
                        <a:t> </a:t>
                      </a:r>
                      <a:r>
                        <a:rPr sz="900">
                          <a:latin typeface="Calibri"/>
                          <a:cs typeface="Calibri"/>
                        </a:rPr>
                        <a:t>of</a:t>
                      </a:r>
                      <a:r>
                        <a:rPr sz="900" spc="20">
                          <a:latin typeface="Calibri"/>
                          <a:cs typeface="Calibri"/>
                        </a:rPr>
                        <a:t> </a:t>
                      </a:r>
                      <a:r>
                        <a:rPr sz="900">
                          <a:latin typeface="Calibri"/>
                          <a:cs typeface="Calibri"/>
                        </a:rPr>
                        <a:t>mastery</a:t>
                      </a:r>
                      <a:r>
                        <a:rPr sz="900" spc="-55">
                          <a:latin typeface="Calibri"/>
                          <a:cs typeface="Calibri"/>
                        </a:rPr>
                        <a:t> </a:t>
                      </a:r>
                      <a:r>
                        <a:rPr sz="900">
                          <a:latin typeface="Calibri"/>
                          <a:cs typeface="Calibri"/>
                        </a:rPr>
                        <a:t>of</a:t>
                      </a:r>
                      <a:r>
                        <a:rPr sz="900" spc="-5">
                          <a:latin typeface="Calibri"/>
                          <a:cs typeface="Calibri"/>
                        </a:rPr>
                        <a:t> </a:t>
                      </a:r>
                      <a:r>
                        <a:rPr sz="900" spc="-25">
                          <a:latin typeface="Calibri"/>
                          <a:cs typeface="Calibri"/>
                        </a:rPr>
                        <a:t>the </a:t>
                      </a:r>
                      <a:r>
                        <a:rPr sz="900">
                          <a:latin typeface="Calibri"/>
                          <a:cs typeface="Calibri"/>
                        </a:rPr>
                        <a:t>writing</a:t>
                      </a:r>
                      <a:r>
                        <a:rPr sz="900" spc="-5">
                          <a:latin typeface="Calibri"/>
                          <a:cs typeface="Calibri"/>
                        </a:rPr>
                        <a:t> </a:t>
                      </a:r>
                      <a:r>
                        <a:rPr sz="900">
                          <a:latin typeface="Calibri"/>
                          <a:cs typeface="Calibri"/>
                        </a:rPr>
                        <a:t>standards</a:t>
                      </a:r>
                      <a:r>
                        <a:rPr sz="900" spc="-30">
                          <a:latin typeface="Calibri"/>
                          <a:cs typeface="Calibri"/>
                        </a:rPr>
                        <a:t> </a:t>
                      </a:r>
                      <a:r>
                        <a:rPr sz="900">
                          <a:latin typeface="Calibri"/>
                          <a:cs typeface="Calibri"/>
                        </a:rPr>
                        <a:t>on</a:t>
                      </a:r>
                      <a:r>
                        <a:rPr sz="900" spc="-80">
                          <a:latin typeface="Calibri"/>
                          <a:cs typeface="Calibri"/>
                        </a:rPr>
                        <a:t> </a:t>
                      </a:r>
                      <a:r>
                        <a:rPr sz="900">
                          <a:latin typeface="Calibri"/>
                          <a:cs typeface="Calibri"/>
                        </a:rPr>
                        <a:t>the</a:t>
                      </a:r>
                      <a:r>
                        <a:rPr sz="900" spc="-35">
                          <a:latin typeface="Calibri"/>
                          <a:cs typeface="Calibri"/>
                        </a:rPr>
                        <a:t> </a:t>
                      </a:r>
                      <a:r>
                        <a:rPr sz="900" spc="-20">
                          <a:latin typeface="Calibri"/>
                          <a:cs typeface="Calibri"/>
                        </a:rPr>
                        <a:t>EOC.</a:t>
                      </a:r>
                      <a:endParaRPr sz="900">
                        <a:latin typeface="Calibri"/>
                        <a:cs typeface="Calibri"/>
                      </a:endParaRPr>
                    </a:p>
                  </a:txBody>
                  <a:tcPr marL="0" marR="0" marT="1666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999">
                        <a:alpha val="39999"/>
                      </a:srgbClr>
                    </a:solidFill>
                  </a:tcPr>
                </a:tc>
                <a:tc>
                  <a:txBody>
                    <a:bodyPr/>
                    <a:lstStyle/>
                    <a:p>
                      <a:pPr marL="74930" marR="146685">
                        <a:lnSpc>
                          <a:spcPct val="100499"/>
                        </a:lnSpc>
                        <a:spcBef>
                          <a:spcPts val="210"/>
                        </a:spcBef>
                      </a:pPr>
                      <a:r>
                        <a:rPr sz="900" spc="-10">
                          <a:latin typeface="Calibri"/>
                          <a:cs typeface="Calibri"/>
                        </a:rPr>
                        <a:t>Students</a:t>
                      </a:r>
                      <a:r>
                        <a:rPr sz="900" spc="-65">
                          <a:latin typeface="Calibri"/>
                          <a:cs typeface="Calibri"/>
                        </a:rPr>
                        <a:t> </a:t>
                      </a:r>
                      <a:r>
                        <a:rPr sz="900">
                          <a:latin typeface="Calibri"/>
                          <a:cs typeface="Calibri"/>
                        </a:rPr>
                        <a:t>enrolled</a:t>
                      </a:r>
                      <a:r>
                        <a:rPr sz="900" spc="40">
                          <a:latin typeface="Calibri"/>
                          <a:cs typeface="Calibri"/>
                        </a:rPr>
                        <a:t> </a:t>
                      </a:r>
                      <a:r>
                        <a:rPr sz="900">
                          <a:latin typeface="Calibri"/>
                          <a:cs typeface="Calibri"/>
                        </a:rPr>
                        <a:t>in</a:t>
                      </a:r>
                      <a:r>
                        <a:rPr sz="900" spc="-30">
                          <a:latin typeface="Calibri"/>
                          <a:cs typeface="Calibri"/>
                        </a:rPr>
                        <a:t> </a:t>
                      </a:r>
                      <a:r>
                        <a:rPr sz="900">
                          <a:latin typeface="Calibri"/>
                          <a:cs typeface="Calibri"/>
                        </a:rPr>
                        <a:t>Algebra</a:t>
                      </a:r>
                      <a:r>
                        <a:rPr sz="900" spc="-35">
                          <a:latin typeface="Calibri"/>
                          <a:cs typeface="Calibri"/>
                        </a:rPr>
                        <a:t> </a:t>
                      </a:r>
                      <a:r>
                        <a:rPr sz="900">
                          <a:latin typeface="Calibri"/>
                          <a:cs typeface="Calibri"/>
                        </a:rPr>
                        <a:t>I</a:t>
                      </a:r>
                      <a:r>
                        <a:rPr sz="900" spc="10">
                          <a:latin typeface="Calibri"/>
                          <a:cs typeface="Calibri"/>
                        </a:rPr>
                        <a:t> </a:t>
                      </a:r>
                      <a:r>
                        <a:rPr sz="900">
                          <a:latin typeface="Calibri"/>
                          <a:cs typeface="Calibri"/>
                        </a:rPr>
                        <a:t>lack</a:t>
                      </a:r>
                      <a:r>
                        <a:rPr sz="900" spc="-5">
                          <a:latin typeface="Calibri"/>
                          <a:cs typeface="Calibri"/>
                        </a:rPr>
                        <a:t> </a:t>
                      </a:r>
                      <a:r>
                        <a:rPr sz="900">
                          <a:latin typeface="Calibri"/>
                          <a:cs typeface="Calibri"/>
                        </a:rPr>
                        <a:t>the</a:t>
                      </a:r>
                      <a:r>
                        <a:rPr sz="900" spc="-60">
                          <a:latin typeface="Calibri"/>
                          <a:cs typeface="Calibri"/>
                        </a:rPr>
                        <a:t> </a:t>
                      </a:r>
                      <a:r>
                        <a:rPr sz="900">
                          <a:latin typeface="Calibri"/>
                          <a:cs typeface="Calibri"/>
                        </a:rPr>
                        <a:t>prerequisite</a:t>
                      </a:r>
                      <a:r>
                        <a:rPr sz="900" spc="-60">
                          <a:latin typeface="Calibri"/>
                          <a:cs typeface="Calibri"/>
                        </a:rPr>
                        <a:t> </a:t>
                      </a:r>
                      <a:r>
                        <a:rPr sz="900">
                          <a:latin typeface="Calibri"/>
                          <a:cs typeface="Calibri"/>
                        </a:rPr>
                        <a:t>skills</a:t>
                      </a:r>
                      <a:r>
                        <a:rPr sz="900" spc="15">
                          <a:latin typeface="Calibri"/>
                          <a:cs typeface="Calibri"/>
                        </a:rPr>
                        <a:t> </a:t>
                      </a:r>
                      <a:r>
                        <a:rPr sz="900" spc="-10">
                          <a:latin typeface="Calibri"/>
                          <a:cs typeface="Calibri"/>
                        </a:rPr>
                        <a:t>needed </a:t>
                      </a:r>
                      <a:r>
                        <a:rPr sz="900">
                          <a:latin typeface="Calibri"/>
                          <a:cs typeface="Calibri"/>
                        </a:rPr>
                        <a:t>to</a:t>
                      </a:r>
                      <a:r>
                        <a:rPr sz="900" spc="10">
                          <a:latin typeface="Calibri"/>
                          <a:cs typeface="Calibri"/>
                        </a:rPr>
                        <a:t> </a:t>
                      </a:r>
                      <a:r>
                        <a:rPr sz="900">
                          <a:latin typeface="Calibri"/>
                          <a:cs typeface="Calibri"/>
                        </a:rPr>
                        <a:t>successfully</a:t>
                      </a:r>
                      <a:r>
                        <a:rPr sz="900" spc="-40">
                          <a:latin typeface="Calibri"/>
                          <a:cs typeface="Calibri"/>
                        </a:rPr>
                        <a:t> </a:t>
                      </a:r>
                      <a:r>
                        <a:rPr sz="900" spc="-10">
                          <a:latin typeface="Calibri"/>
                          <a:cs typeface="Calibri"/>
                        </a:rPr>
                        <a:t>demonstrate</a:t>
                      </a:r>
                      <a:r>
                        <a:rPr sz="900" spc="-110">
                          <a:latin typeface="Calibri"/>
                          <a:cs typeface="Calibri"/>
                        </a:rPr>
                        <a:t> </a:t>
                      </a:r>
                      <a:r>
                        <a:rPr sz="900">
                          <a:latin typeface="Calibri"/>
                          <a:cs typeface="Calibri"/>
                        </a:rPr>
                        <a:t>mastery</a:t>
                      </a:r>
                      <a:r>
                        <a:rPr sz="900" spc="-40">
                          <a:latin typeface="Calibri"/>
                          <a:cs typeface="Calibri"/>
                        </a:rPr>
                        <a:t> </a:t>
                      </a:r>
                      <a:r>
                        <a:rPr sz="900">
                          <a:latin typeface="Calibri"/>
                          <a:cs typeface="Calibri"/>
                        </a:rPr>
                        <a:t>of</a:t>
                      </a:r>
                      <a:r>
                        <a:rPr sz="900" spc="-55">
                          <a:latin typeface="Calibri"/>
                          <a:cs typeface="Calibri"/>
                        </a:rPr>
                        <a:t> </a:t>
                      </a:r>
                      <a:r>
                        <a:rPr sz="900">
                          <a:latin typeface="Calibri"/>
                          <a:cs typeface="Calibri"/>
                        </a:rPr>
                        <a:t>Algebra I</a:t>
                      </a:r>
                      <a:r>
                        <a:rPr sz="900" spc="25">
                          <a:latin typeface="Calibri"/>
                          <a:cs typeface="Calibri"/>
                        </a:rPr>
                        <a:t> </a:t>
                      </a:r>
                      <a:r>
                        <a:rPr sz="900">
                          <a:latin typeface="Calibri"/>
                          <a:cs typeface="Calibri"/>
                        </a:rPr>
                        <a:t>standards</a:t>
                      </a:r>
                      <a:r>
                        <a:rPr sz="900" spc="-30">
                          <a:latin typeface="Calibri"/>
                          <a:cs typeface="Calibri"/>
                        </a:rPr>
                        <a:t> </a:t>
                      </a:r>
                      <a:r>
                        <a:rPr sz="900" spc="-25">
                          <a:latin typeface="Calibri"/>
                          <a:cs typeface="Calibri"/>
                        </a:rPr>
                        <a:t>on </a:t>
                      </a:r>
                      <a:r>
                        <a:rPr sz="900">
                          <a:latin typeface="Calibri"/>
                          <a:cs typeface="Calibri"/>
                        </a:rPr>
                        <a:t>the </a:t>
                      </a:r>
                      <a:r>
                        <a:rPr sz="900" spc="-20">
                          <a:latin typeface="Calibri"/>
                          <a:cs typeface="Calibri"/>
                        </a:rPr>
                        <a:t>EOC.</a:t>
                      </a:r>
                      <a:endParaRPr sz="900">
                        <a:latin typeface="Calibri"/>
                        <a:cs typeface="Calibri"/>
                      </a:endParaRPr>
                    </a:p>
                  </a:txBody>
                  <a:tcPr marL="0" marR="0" marT="1666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999">
                        <a:alpha val="29019"/>
                      </a:srgbClr>
                    </a:solidFill>
                  </a:tcPr>
                </a:tc>
                <a:tc>
                  <a:txBody>
                    <a:bodyPr/>
                    <a:lstStyle/>
                    <a:p>
                      <a:pPr marL="78105">
                        <a:lnSpc>
                          <a:spcPct val="100000"/>
                        </a:lnSpc>
                        <a:spcBef>
                          <a:spcPts val="219"/>
                        </a:spcBef>
                      </a:pPr>
                      <a:r>
                        <a:rPr sz="900">
                          <a:latin typeface="Calibri"/>
                          <a:cs typeface="Calibri"/>
                        </a:rPr>
                        <a:t>Our</a:t>
                      </a:r>
                      <a:r>
                        <a:rPr sz="900" spc="-50">
                          <a:latin typeface="Calibri"/>
                          <a:cs typeface="Calibri"/>
                        </a:rPr>
                        <a:t> </a:t>
                      </a:r>
                      <a:r>
                        <a:rPr sz="900">
                          <a:latin typeface="Calibri"/>
                          <a:cs typeface="Calibri"/>
                        </a:rPr>
                        <a:t>chronic</a:t>
                      </a:r>
                      <a:r>
                        <a:rPr sz="900" spc="-75">
                          <a:latin typeface="Calibri"/>
                          <a:cs typeface="Calibri"/>
                        </a:rPr>
                        <a:t> </a:t>
                      </a:r>
                      <a:r>
                        <a:rPr sz="900">
                          <a:latin typeface="Calibri"/>
                          <a:cs typeface="Calibri"/>
                        </a:rPr>
                        <a:t>absenteeism</a:t>
                      </a:r>
                      <a:r>
                        <a:rPr sz="900" spc="-10">
                          <a:latin typeface="Calibri"/>
                          <a:cs typeface="Calibri"/>
                        </a:rPr>
                        <a:t> </a:t>
                      </a:r>
                      <a:r>
                        <a:rPr sz="900">
                          <a:latin typeface="Calibri"/>
                          <a:cs typeface="Calibri"/>
                        </a:rPr>
                        <a:t>rate</a:t>
                      </a:r>
                      <a:r>
                        <a:rPr sz="900" spc="-30">
                          <a:latin typeface="Calibri"/>
                          <a:cs typeface="Calibri"/>
                        </a:rPr>
                        <a:t> </a:t>
                      </a:r>
                      <a:r>
                        <a:rPr sz="900">
                          <a:latin typeface="Calibri"/>
                          <a:cs typeface="Calibri"/>
                        </a:rPr>
                        <a:t>has</a:t>
                      </a:r>
                      <a:r>
                        <a:rPr sz="900" spc="50">
                          <a:latin typeface="Calibri"/>
                          <a:cs typeface="Calibri"/>
                        </a:rPr>
                        <a:t> </a:t>
                      </a:r>
                      <a:r>
                        <a:rPr sz="900" spc="-10">
                          <a:latin typeface="Calibri"/>
                          <a:cs typeface="Calibri"/>
                        </a:rPr>
                        <a:t>increased</a:t>
                      </a:r>
                      <a:r>
                        <a:rPr sz="900" spc="-80">
                          <a:latin typeface="Calibri"/>
                          <a:cs typeface="Calibri"/>
                        </a:rPr>
                        <a:t> </a:t>
                      </a:r>
                      <a:r>
                        <a:rPr sz="900">
                          <a:latin typeface="Calibri"/>
                          <a:cs typeface="Calibri"/>
                        </a:rPr>
                        <a:t>from</a:t>
                      </a:r>
                      <a:r>
                        <a:rPr sz="900" spc="-95">
                          <a:latin typeface="Calibri"/>
                          <a:cs typeface="Calibri"/>
                        </a:rPr>
                        <a:t> </a:t>
                      </a:r>
                      <a:r>
                        <a:rPr sz="900">
                          <a:latin typeface="Calibri"/>
                          <a:cs typeface="Calibri"/>
                        </a:rPr>
                        <a:t>%</a:t>
                      </a:r>
                      <a:r>
                        <a:rPr sz="900" spc="35">
                          <a:latin typeface="Calibri"/>
                          <a:cs typeface="Calibri"/>
                        </a:rPr>
                        <a:t> </a:t>
                      </a:r>
                      <a:r>
                        <a:rPr sz="900">
                          <a:latin typeface="Calibri"/>
                          <a:cs typeface="Calibri"/>
                        </a:rPr>
                        <a:t>to %</a:t>
                      </a:r>
                      <a:r>
                        <a:rPr sz="900" spc="-45">
                          <a:latin typeface="Calibri"/>
                          <a:cs typeface="Calibri"/>
                        </a:rPr>
                        <a:t> </a:t>
                      </a:r>
                      <a:r>
                        <a:rPr sz="900" spc="-20">
                          <a:latin typeface="Calibri"/>
                          <a:cs typeface="Calibri"/>
                        </a:rPr>
                        <a:t>from</a:t>
                      </a:r>
                      <a:endParaRPr sz="900">
                        <a:latin typeface="Calibri"/>
                        <a:cs typeface="Calibri"/>
                      </a:endParaRPr>
                    </a:p>
                    <a:p>
                      <a:pPr marL="78105">
                        <a:lnSpc>
                          <a:spcPct val="100000"/>
                        </a:lnSpc>
                        <a:spcBef>
                          <a:spcPts val="45"/>
                        </a:spcBef>
                      </a:pPr>
                      <a:r>
                        <a:rPr sz="900">
                          <a:latin typeface="Calibri"/>
                          <a:cs typeface="Calibri"/>
                        </a:rPr>
                        <a:t>the</a:t>
                      </a:r>
                      <a:r>
                        <a:rPr sz="900" spc="20">
                          <a:latin typeface="Calibri"/>
                          <a:cs typeface="Calibri"/>
                        </a:rPr>
                        <a:t> </a:t>
                      </a:r>
                      <a:r>
                        <a:rPr sz="900">
                          <a:latin typeface="Calibri"/>
                          <a:cs typeface="Calibri"/>
                        </a:rPr>
                        <a:t>SY19</a:t>
                      </a:r>
                      <a:r>
                        <a:rPr sz="900" spc="-70">
                          <a:latin typeface="Calibri"/>
                          <a:cs typeface="Calibri"/>
                        </a:rPr>
                        <a:t> </a:t>
                      </a:r>
                      <a:r>
                        <a:rPr sz="900">
                          <a:latin typeface="Calibri"/>
                          <a:cs typeface="Calibri"/>
                        </a:rPr>
                        <a:t>to</a:t>
                      </a:r>
                      <a:r>
                        <a:rPr sz="900" spc="-20">
                          <a:latin typeface="Calibri"/>
                          <a:cs typeface="Calibri"/>
                        </a:rPr>
                        <a:t> SY22.</a:t>
                      </a:r>
                      <a:endParaRPr sz="900">
                        <a:latin typeface="Calibri"/>
                        <a:cs typeface="Calibri"/>
                      </a:endParaRPr>
                    </a:p>
                  </a:txBody>
                  <a:tcPr marL="0" marR="0" marT="17462"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999">
                        <a:alpha val="19999"/>
                      </a:srgbClr>
                    </a:solidFill>
                  </a:tcPr>
                </a:tc>
                <a:extLst>
                  <a:ext uri="{0D108BD9-81ED-4DB2-BD59-A6C34878D82A}">
                    <a16:rowId xmlns:a16="http://schemas.microsoft.com/office/drawing/2014/main" val="10001"/>
                  </a:ext>
                </a:extLst>
              </a:tr>
            </a:tbl>
          </a:graphicData>
        </a:graphic>
      </p:graphicFrame>
      <p:sp>
        <p:nvSpPr>
          <p:cNvPr id="11" name="object 11"/>
          <p:cNvSpPr txBox="1"/>
          <p:nvPr/>
        </p:nvSpPr>
        <p:spPr>
          <a:xfrm>
            <a:off x="1575991" y="0"/>
            <a:ext cx="3437334" cy="216870"/>
          </a:xfrm>
          <a:prstGeom prst="rect">
            <a:avLst/>
          </a:prstGeom>
        </p:spPr>
        <p:txBody>
          <a:bodyPr vert="horz" wrap="square" lIns="0" tIns="9922" rIns="0" bIns="0" rtlCol="0">
            <a:spAutoFit/>
          </a:bodyPr>
          <a:lstStyle/>
          <a:p>
            <a:pPr marL="7938" defTabSz="571500">
              <a:spcBef>
                <a:spcPts val="78"/>
              </a:spcBef>
            </a:pPr>
            <a:r>
              <a:rPr sz="1344" b="1" kern="0">
                <a:solidFill>
                  <a:sysClr val="windowText" lastClr="000000"/>
                </a:solidFill>
                <a:latin typeface="Arial"/>
                <a:cs typeface="Arial"/>
              </a:rPr>
              <a:t>School</a:t>
            </a:r>
            <a:r>
              <a:rPr sz="1344" b="1" kern="0" spc="75">
                <a:solidFill>
                  <a:sysClr val="windowText" lastClr="000000"/>
                </a:solidFill>
                <a:latin typeface="Arial"/>
                <a:cs typeface="Arial"/>
              </a:rPr>
              <a:t> </a:t>
            </a:r>
            <a:r>
              <a:rPr sz="1344" b="1" kern="0">
                <a:solidFill>
                  <a:sysClr val="windowText" lastClr="000000"/>
                </a:solidFill>
                <a:latin typeface="Arial"/>
                <a:cs typeface="Arial"/>
              </a:rPr>
              <a:t>Name:</a:t>
            </a:r>
            <a:r>
              <a:rPr sz="1344" b="1" kern="0" spc="97">
                <a:solidFill>
                  <a:sysClr val="windowText" lastClr="000000"/>
                </a:solidFill>
                <a:latin typeface="Arial"/>
                <a:cs typeface="Arial"/>
              </a:rPr>
              <a:t> </a:t>
            </a:r>
            <a:r>
              <a:rPr sz="1344" b="1" kern="0">
                <a:solidFill>
                  <a:sysClr val="windowText" lastClr="000000"/>
                </a:solidFill>
                <a:latin typeface="Arial"/>
                <a:cs typeface="Arial"/>
              </a:rPr>
              <a:t>South</a:t>
            </a:r>
            <a:r>
              <a:rPr sz="1344" b="1" kern="0" spc="47">
                <a:solidFill>
                  <a:sysClr val="windowText" lastClr="000000"/>
                </a:solidFill>
                <a:latin typeface="Arial"/>
                <a:cs typeface="Arial"/>
              </a:rPr>
              <a:t> </a:t>
            </a:r>
            <a:r>
              <a:rPr sz="1344" b="1" kern="0">
                <a:solidFill>
                  <a:sysClr val="windowText" lastClr="000000"/>
                </a:solidFill>
                <a:latin typeface="Arial"/>
                <a:cs typeface="Arial"/>
              </a:rPr>
              <a:t>Atlanta</a:t>
            </a:r>
            <a:r>
              <a:rPr sz="1344" b="1" kern="0" spc="175">
                <a:solidFill>
                  <a:sysClr val="windowText" lastClr="000000"/>
                </a:solidFill>
                <a:latin typeface="Arial"/>
                <a:cs typeface="Arial"/>
              </a:rPr>
              <a:t> </a:t>
            </a:r>
            <a:r>
              <a:rPr sz="1344" b="1" kern="0">
                <a:solidFill>
                  <a:sysClr val="windowText" lastClr="000000"/>
                </a:solidFill>
                <a:latin typeface="Arial"/>
                <a:cs typeface="Arial"/>
              </a:rPr>
              <a:t>High</a:t>
            </a:r>
            <a:r>
              <a:rPr sz="1344" b="1" kern="0" spc="94">
                <a:solidFill>
                  <a:sysClr val="windowText" lastClr="000000"/>
                </a:solidFill>
                <a:latin typeface="Arial"/>
                <a:cs typeface="Arial"/>
              </a:rPr>
              <a:t> </a:t>
            </a:r>
            <a:r>
              <a:rPr sz="1344" b="1" kern="0" spc="-6">
                <a:solidFill>
                  <a:sysClr val="windowText" lastClr="000000"/>
                </a:solidFill>
                <a:latin typeface="Arial"/>
                <a:cs typeface="Arial"/>
              </a:rPr>
              <a:t>School</a:t>
            </a:r>
            <a:endParaRPr sz="1344" kern="0">
              <a:solidFill>
                <a:sysClr val="windowText" lastClr="000000"/>
              </a:solidFill>
              <a:latin typeface="Arial"/>
              <a:cs typeface="Arial"/>
            </a:endParaRPr>
          </a:p>
        </p:txBody>
      </p:sp>
      <p:sp>
        <p:nvSpPr>
          <p:cNvPr id="12" name="object 12"/>
          <p:cNvSpPr txBox="1"/>
          <p:nvPr/>
        </p:nvSpPr>
        <p:spPr>
          <a:xfrm>
            <a:off x="5603637" y="4891246"/>
            <a:ext cx="1016397" cy="195631"/>
          </a:xfrm>
          <a:prstGeom prst="rect">
            <a:avLst/>
          </a:prstGeom>
        </p:spPr>
        <p:txBody>
          <a:bodyPr vert="horz" wrap="square" lIns="0" tIns="7938" rIns="0" bIns="0" rtlCol="0">
            <a:spAutoFit/>
          </a:bodyPr>
          <a:lstStyle/>
          <a:p>
            <a:pPr marL="7938" defTabSz="571500">
              <a:spcBef>
                <a:spcPts val="63"/>
              </a:spcBef>
            </a:pPr>
            <a:r>
              <a:rPr sz="1219" u="sng" kern="0" spc="-6">
                <a:solidFill>
                  <a:srgbClr val="0462C1"/>
                </a:solidFill>
                <a:uFill>
                  <a:solidFill>
                    <a:srgbClr val="0462C1"/>
                  </a:solidFill>
                </a:uFill>
                <a:latin typeface="Arial"/>
                <a:cs typeface="Arial"/>
                <a:hlinkClick r:id="rId2"/>
              </a:rPr>
              <a:t>Jamboard</a:t>
            </a:r>
            <a:r>
              <a:rPr sz="1219" u="sng" kern="0" spc="-56">
                <a:solidFill>
                  <a:srgbClr val="0462C1"/>
                </a:solidFill>
                <a:uFill>
                  <a:solidFill>
                    <a:srgbClr val="0462C1"/>
                  </a:solidFill>
                </a:uFill>
                <a:latin typeface="Arial"/>
                <a:cs typeface="Arial"/>
                <a:hlinkClick r:id="rId2"/>
              </a:rPr>
              <a:t> </a:t>
            </a:r>
            <a:r>
              <a:rPr sz="1219" u="sng" kern="0" spc="-13">
                <a:solidFill>
                  <a:srgbClr val="0462C1"/>
                </a:solidFill>
                <a:uFill>
                  <a:solidFill>
                    <a:srgbClr val="0462C1"/>
                  </a:solidFill>
                </a:uFill>
                <a:latin typeface="Arial"/>
                <a:cs typeface="Arial"/>
                <a:hlinkClick r:id="rId2"/>
              </a:rPr>
              <a:t>Link</a:t>
            </a:r>
            <a:endParaRPr sz="1219" kern="0">
              <a:solidFill>
                <a:sysClr val="windowText" lastClr="000000"/>
              </a:solidFill>
              <a:latin typeface="Arial"/>
              <a:cs typeface="Arial"/>
            </a:endParaRPr>
          </a:p>
        </p:txBody>
      </p:sp>
      <p:grpSp>
        <p:nvGrpSpPr>
          <p:cNvPr id="13" name="object 13"/>
          <p:cNvGrpSpPr/>
          <p:nvPr/>
        </p:nvGrpSpPr>
        <p:grpSpPr>
          <a:xfrm>
            <a:off x="8525907" y="3900329"/>
            <a:ext cx="1069578" cy="914797"/>
            <a:chOff x="11203051" y="6240526"/>
            <a:chExt cx="1711325" cy="1463675"/>
          </a:xfrm>
        </p:grpSpPr>
        <p:sp>
          <p:nvSpPr>
            <p:cNvPr id="14" name="object 14"/>
            <p:cNvSpPr/>
            <p:nvPr/>
          </p:nvSpPr>
          <p:spPr>
            <a:xfrm>
              <a:off x="11215751" y="6253226"/>
              <a:ext cx="1685925" cy="1438275"/>
            </a:xfrm>
            <a:custGeom>
              <a:avLst/>
              <a:gdLst/>
              <a:ahLst/>
              <a:cxnLst/>
              <a:rect l="l" t="t" r="r" b="b"/>
              <a:pathLst>
                <a:path w="1685925" h="1438275">
                  <a:moveTo>
                    <a:pt x="1264412" y="0"/>
                  </a:moveTo>
                  <a:lnTo>
                    <a:pt x="421385" y="0"/>
                  </a:lnTo>
                  <a:lnTo>
                    <a:pt x="421385" y="719074"/>
                  </a:lnTo>
                  <a:lnTo>
                    <a:pt x="0" y="719074"/>
                  </a:lnTo>
                  <a:lnTo>
                    <a:pt x="842899" y="1438148"/>
                  </a:lnTo>
                  <a:lnTo>
                    <a:pt x="1685925" y="719074"/>
                  </a:lnTo>
                  <a:lnTo>
                    <a:pt x="1264412" y="719074"/>
                  </a:lnTo>
                  <a:lnTo>
                    <a:pt x="1264412" y="0"/>
                  </a:lnTo>
                  <a:close/>
                </a:path>
              </a:pathLst>
            </a:custGeom>
            <a:solidFill>
              <a:srgbClr val="5B9BD4"/>
            </a:solidFill>
          </p:spPr>
          <p:txBody>
            <a:bodyPr wrap="square" lIns="0" tIns="0" rIns="0" bIns="0" rtlCol="0"/>
            <a:lstStyle/>
            <a:p>
              <a:pPr defTabSz="571500"/>
              <a:endParaRPr sz="1125" kern="0">
                <a:solidFill>
                  <a:sysClr val="windowText" lastClr="000000"/>
                </a:solidFill>
              </a:endParaRPr>
            </a:p>
          </p:txBody>
        </p:sp>
        <p:sp>
          <p:nvSpPr>
            <p:cNvPr id="15" name="object 15"/>
            <p:cNvSpPr/>
            <p:nvPr/>
          </p:nvSpPr>
          <p:spPr>
            <a:xfrm>
              <a:off x="11215751" y="6253226"/>
              <a:ext cx="1685925" cy="1438275"/>
            </a:xfrm>
            <a:custGeom>
              <a:avLst/>
              <a:gdLst/>
              <a:ahLst/>
              <a:cxnLst/>
              <a:rect l="l" t="t" r="r" b="b"/>
              <a:pathLst>
                <a:path w="1685925" h="1438275">
                  <a:moveTo>
                    <a:pt x="0" y="719074"/>
                  </a:moveTo>
                  <a:lnTo>
                    <a:pt x="421385" y="719074"/>
                  </a:lnTo>
                  <a:lnTo>
                    <a:pt x="421385" y="0"/>
                  </a:lnTo>
                  <a:lnTo>
                    <a:pt x="1264412" y="0"/>
                  </a:lnTo>
                  <a:lnTo>
                    <a:pt x="1264412" y="719074"/>
                  </a:lnTo>
                  <a:lnTo>
                    <a:pt x="1685925" y="719074"/>
                  </a:lnTo>
                  <a:lnTo>
                    <a:pt x="842899" y="1438148"/>
                  </a:lnTo>
                  <a:lnTo>
                    <a:pt x="0" y="719074"/>
                  </a:lnTo>
                  <a:close/>
                </a:path>
              </a:pathLst>
            </a:custGeom>
            <a:ln w="25400">
              <a:solidFill>
                <a:srgbClr val="41709C"/>
              </a:solidFill>
            </a:ln>
          </p:spPr>
          <p:txBody>
            <a:bodyPr wrap="square" lIns="0" tIns="0" rIns="0" bIns="0" rtlCol="0"/>
            <a:lstStyle/>
            <a:p>
              <a:pPr defTabSz="571500"/>
              <a:endParaRPr sz="1125" kern="0">
                <a:solidFill>
                  <a:sysClr val="windowText" lastClr="000000"/>
                </a:solidFill>
              </a:endParaRPr>
            </a:p>
          </p:txBody>
        </p:sp>
      </p:grpSp>
      <p:grpSp>
        <p:nvGrpSpPr>
          <p:cNvPr id="16" name="object 16"/>
          <p:cNvGrpSpPr/>
          <p:nvPr/>
        </p:nvGrpSpPr>
        <p:grpSpPr>
          <a:xfrm>
            <a:off x="2495391" y="3936048"/>
            <a:ext cx="1069578" cy="914797"/>
            <a:chOff x="1554225" y="6297676"/>
            <a:chExt cx="1711325" cy="1463675"/>
          </a:xfrm>
        </p:grpSpPr>
        <p:sp>
          <p:nvSpPr>
            <p:cNvPr id="17" name="object 17"/>
            <p:cNvSpPr/>
            <p:nvPr/>
          </p:nvSpPr>
          <p:spPr>
            <a:xfrm>
              <a:off x="1566925" y="6310376"/>
              <a:ext cx="1685925" cy="1438275"/>
            </a:xfrm>
            <a:custGeom>
              <a:avLst/>
              <a:gdLst/>
              <a:ahLst/>
              <a:cxnLst/>
              <a:rect l="l" t="t" r="r" b="b"/>
              <a:pathLst>
                <a:path w="1685925" h="1438275">
                  <a:moveTo>
                    <a:pt x="1264412" y="0"/>
                  </a:moveTo>
                  <a:lnTo>
                    <a:pt x="421386" y="0"/>
                  </a:lnTo>
                  <a:lnTo>
                    <a:pt x="421386" y="719074"/>
                  </a:lnTo>
                  <a:lnTo>
                    <a:pt x="0" y="719074"/>
                  </a:lnTo>
                  <a:lnTo>
                    <a:pt x="842899" y="1438148"/>
                  </a:lnTo>
                  <a:lnTo>
                    <a:pt x="1685925" y="719074"/>
                  </a:lnTo>
                  <a:lnTo>
                    <a:pt x="1264412" y="719074"/>
                  </a:lnTo>
                  <a:lnTo>
                    <a:pt x="1264412" y="0"/>
                  </a:lnTo>
                  <a:close/>
                </a:path>
              </a:pathLst>
            </a:custGeom>
            <a:solidFill>
              <a:srgbClr val="5B9BD4"/>
            </a:solidFill>
          </p:spPr>
          <p:txBody>
            <a:bodyPr wrap="square" lIns="0" tIns="0" rIns="0" bIns="0" rtlCol="0"/>
            <a:lstStyle/>
            <a:p>
              <a:pPr defTabSz="571500"/>
              <a:endParaRPr sz="1125" kern="0">
                <a:solidFill>
                  <a:sysClr val="windowText" lastClr="000000"/>
                </a:solidFill>
              </a:endParaRPr>
            </a:p>
          </p:txBody>
        </p:sp>
        <p:sp>
          <p:nvSpPr>
            <p:cNvPr id="18" name="object 18"/>
            <p:cNvSpPr/>
            <p:nvPr/>
          </p:nvSpPr>
          <p:spPr>
            <a:xfrm>
              <a:off x="1566925" y="6310376"/>
              <a:ext cx="1685925" cy="1438275"/>
            </a:xfrm>
            <a:custGeom>
              <a:avLst/>
              <a:gdLst/>
              <a:ahLst/>
              <a:cxnLst/>
              <a:rect l="l" t="t" r="r" b="b"/>
              <a:pathLst>
                <a:path w="1685925" h="1438275">
                  <a:moveTo>
                    <a:pt x="0" y="719074"/>
                  </a:moveTo>
                  <a:lnTo>
                    <a:pt x="421386" y="719074"/>
                  </a:lnTo>
                  <a:lnTo>
                    <a:pt x="421386" y="0"/>
                  </a:lnTo>
                  <a:lnTo>
                    <a:pt x="1264412" y="0"/>
                  </a:lnTo>
                  <a:lnTo>
                    <a:pt x="1264412" y="719074"/>
                  </a:lnTo>
                  <a:lnTo>
                    <a:pt x="1685925" y="719074"/>
                  </a:lnTo>
                  <a:lnTo>
                    <a:pt x="842899" y="1438148"/>
                  </a:lnTo>
                  <a:lnTo>
                    <a:pt x="0" y="719074"/>
                  </a:lnTo>
                  <a:close/>
                </a:path>
              </a:pathLst>
            </a:custGeom>
            <a:ln w="25400">
              <a:solidFill>
                <a:srgbClr val="41709C"/>
              </a:solidFill>
            </a:ln>
          </p:spPr>
          <p:txBody>
            <a:bodyPr wrap="square" lIns="0" tIns="0" rIns="0" bIns="0" rtlCol="0"/>
            <a:lstStyle/>
            <a:p>
              <a:pPr defTabSz="571500"/>
              <a:endParaRPr sz="1125" kern="0">
                <a:solidFill>
                  <a:sysClr val="windowText" lastClr="000000"/>
                </a:solidFill>
              </a:endParaRPr>
            </a:p>
          </p:txBody>
        </p:sp>
      </p:grpSp>
      <p:grpSp>
        <p:nvGrpSpPr>
          <p:cNvPr id="19" name="object 19"/>
          <p:cNvGrpSpPr/>
          <p:nvPr/>
        </p:nvGrpSpPr>
        <p:grpSpPr>
          <a:xfrm>
            <a:off x="5745798" y="3924142"/>
            <a:ext cx="1069578" cy="914797"/>
            <a:chOff x="6754876" y="6278626"/>
            <a:chExt cx="1711325" cy="1463675"/>
          </a:xfrm>
        </p:grpSpPr>
        <p:sp>
          <p:nvSpPr>
            <p:cNvPr id="20" name="object 20"/>
            <p:cNvSpPr/>
            <p:nvPr/>
          </p:nvSpPr>
          <p:spPr>
            <a:xfrm>
              <a:off x="6767576" y="6291326"/>
              <a:ext cx="1685925" cy="1438275"/>
            </a:xfrm>
            <a:custGeom>
              <a:avLst/>
              <a:gdLst/>
              <a:ahLst/>
              <a:cxnLst/>
              <a:rect l="l" t="t" r="r" b="b"/>
              <a:pathLst>
                <a:path w="1685925" h="1438275">
                  <a:moveTo>
                    <a:pt x="1264412" y="0"/>
                  </a:moveTo>
                  <a:lnTo>
                    <a:pt x="421385" y="0"/>
                  </a:lnTo>
                  <a:lnTo>
                    <a:pt x="421385" y="719074"/>
                  </a:lnTo>
                  <a:lnTo>
                    <a:pt x="0" y="719074"/>
                  </a:lnTo>
                  <a:lnTo>
                    <a:pt x="842899" y="1438148"/>
                  </a:lnTo>
                  <a:lnTo>
                    <a:pt x="1685925" y="719074"/>
                  </a:lnTo>
                  <a:lnTo>
                    <a:pt x="1264412" y="719074"/>
                  </a:lnTo>
                  <a:lnTo>
                    <a:pt x="1264412" y="0"/>
                  </a:lnTo>
                  <a:close/>
                </a:path>
              </a:pathLst>
            </a:custGeom>
            <a:solidFill>
              <a:srgbClr val="5B9BD4"/>
            </a:solidFill>
          </p:spPr>
          <p:txBody>
            <a:bodyPr wrap="square" lIns="0" tIns="0" rIns="0" bIns="0" rtlCol="0"/>
            <a:lstStyle/>
            <a:p>
              <a:pPr defTabSz="571500"/>
              <a:endParaRPr sz="1125" kern="0">
                <a:solidFill>
                  <a:sysClr val="windowText" lastClr="000000"/>
                </a:solidFill>
              </a:endParaRPr>
            </a:p>
          </p:txBody>
        </p:sp>
        <p:sp>
          <p:nvSpPr>
            <p:cNvPr id="21" name="object 21"/>
            <p:cNvSpPr/>
            <p:nvPr/>
          </p:nvSpPr>
          <p:spPr>
            <a:xfrm>
              <a:off x="6767576" y="6291326"/>
              <a:ext cx="1685925" cy="1438275"/>
            </a:xfrm>
            <a:custGeom>
              <a:avLst/>
              <a:gdLst/>
              <a:ahLst/>
              <a:cxnLst/>
              <a:rect l="l" t="t" r="r" b="b"/>
              <a:pathLst>
                <a:path w="1685925" h="1438275">
                  <a:moveTo>
                    <a:pt x="0" y="719074"/>
                  </a:moveTo>
                  <a:lnTo>
                    <a:pt x="421385" y="719074"/>
                  </a:lnTo>
                  <a:lnTo>
                    <a:pt x="421385" y="0"/>
                  </a:lnTo>
                  <a:lnTo>
                    <a:pt x="1264412" y="0"/>
                  </a:lnTo>
                  <a:lnTo>
                    <a:pt x="1264412" y="719074"/>
                  </a:lnTo>
                  <a:lnTo>
                    <a:pt x="1685925" y="719074"/>
                  </a:lnTo>
                  <a:lnTo>
                    <a:pt x="842899" y="1438148"/>
                  </a:lnTo>
                  <a:lnTo>
                    <a:pt x="0" y="719074"/>
                  </a:lnTo>
                  <a:close/>
                </a:path>
              </a:pathLst>
            </a:custGeom>
            <a:ln w="25400">
              <a:solidFill>
                <a:srgbClr val="41709C"/>
              </a:solidFill>
            </a:ln>
          </p:spPr>
          <p:txBody>
            <a:bodyPr wrap="square" lIns="0" tIns="0" rIns="0" bIns="0" rtlCol="0"/>
            <a:lstStyle/>
            <a:p>
              <a:pPr defTabSz="571500"/>
              <a:endParaRPr sz="1125" kern="0">
                <a:solidFill>
                  <a:sysClr val="windowText" lastClr="000000"/>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0" y="0"/>
            <a:ext cx="9144000" cy="345281"/>
            <a:chOff x="0" y="0"/>
            <a:chExt cx="14630400" cy="552450"/>
          </a:xfrm>
        </p:grpSpPr>
        <p:sp>
          <p:nvSpPr>
            <p:cNvPr id="3" name="object 3"/>
            <p:cNvSpPr/>
            <p:nvPr/>
          </p:nvSpPr>
          <p:spPr>
            <a:xfrm>
              <a:off x="0" y="0"/>
              <a:ext cx="14630400" cy="552450"/>
            </a:xfrm>
            <a:custGeom>
              <a:avLst/>
              <a:gdLst/>
              <a:ahLst/>
              <a:cxnLst/>
              <a:rect l="l" t="t" r="r" b="b"/>
              <a:pathLst>
                <a:path w="14630400" h="552450">
                  <a:moveTo>
                    <a:pt x="0" y="552450"/>
                  </a:moveTo>
                  <a:lnTo>
                    <a:pt x="14630400" y="552450"/>
                  </a:lnTo>
                  <a:lnTo>
                    <a:pt x="14630400" y="0"/>
                  </a:lnTo>
                  <a:lnTo>
                    <a:pt x="0" y="0"/>
                  </a:lnTo>
                  <a:lnTo>
                    <a:pt x="0" y="552450"/>
                  </a:lnTo>
                  <a:close/>
                </a:path>
              </a:pathLst>
            </a:custGeom>
            <a:solidFill>
              <a:srgbClr val="F1F1F1"/>
            </a:solidFill>
          </p:spPr>
          <p:txBody>
            <a:bodyPr wrap="square" lIns="0" tIns="0" rIns="0" bIns="0" rtlCol="0"/>
            <a:lstStyle/>
            <a:p>
              <a:pPr defTabSz="571500"/>
              <a:endParaRPr sz="1125" kern="0">
                <a:solidFill>
                  <a:sysClr val="windowText" lastClr="000000"/>
                </a:solidFill>
              </a:endParaRPr>
            </a:p>
          </p:txBody>
        </p:sp>
        <p:sp>
          <p:nvSpPr>
            <p:cNvPr id="4" name="object 4"/>
            <p:cNvSpPr/>
            <p:nvPr/>
          </p:nvSpPr>
          <p:spPr>
            <a:xfrm>
              <a:off x="11982450" y="76250"/>
              <a:ext cx="381000" cy="381000"/>
            </a:xfrm>
            <a:custGeom>
              <a:avLst/>
              <a:gdLst/>
              <a:ahLst/>
              <a:cxnLst/>
              <a:rect l="l" t="t" r="r" b="b"/>
              <a:pathLst>
                <a:path w="381000" h="381000">
                  <a:moveTo>
                    <a:pt x="104749" y="161925"/>
                  </a:moveTo>
                  <a:lnTo>
                    <a:pt x="0" y="161925"/>
                  </a:lnTo>
                  <a:lnTo>
                    <a:pt x="0" y="380949"/>
                  </a:lnTo>
                  <a:lnTo>
                    <a:pt x="104749" y="380949"/>
                  </a:lnTo>
                  <a:lnTo>
                    <a:pt x="104749" y="161925"/>
                  </a:lnTo>
                  <a:close/>
                </a:path>
                <a:path w="381000" h="381000">
                  <a:moveTo>
                    <a:pt x="247624" y="76174"/>
                  </a:moveTo>
                  <a:lnTo>
                    <a:pt x="142875" y="76174"/>
                  </a:lnTo>
                  <a:lnTo>
                    <a:pt x="142875" y="380949"/>
                  </a:lnTo>
                  <a:lnTo>
                    <a:pt x="247624" y="380949"/>
                  </a:lnTo>
                  <a:lnTo>
                    <a:pt x="247624" y="76174"/>
                  </a:lnTo>
                  <a:close/>
                </a:path>
                <a:path w="381000" h="381000">
                  <a:moveTo>
                    <a:pt x="380974" y="0"/>
                  </a:moveTo>
                  <a:lnTo>
                    <a:pt x="285750" y="0"/>
                  </a:lnTo>
                  <a:lnTo>
                    <a:pt x="285750" y="380949"/>
                  </a:lnTo>
                  <a:lnTo>
                    <a:pt x="380974" y="380949"/>
                  </a:lnTo>
                  <a:lnTo>
                    <a:pt x="380974" y="0"/>
                  </a:lnTo>
                  <a:close/>
                </a:path>
              </a:pathLst>
            </a:custGeom>
            <a:solidFill>
              <a:srgbClr val="009999"/>
            </a:solidFill>
          </p:spPr>
          <p:txBody>
            <a:bodyPr wrap="square" lIns="0" tIns="0" rIns="0" bIns="0" rtlCol="0"/>
            <a:lstStyle/>
            <a:p>
              <a:pPr defTabSz="571500"/>
              <a:endParaRPr sz="1125" kern="0">
                <a:solidFill>
                  <a:sysClr val="windowText" lastClr="000000"/>
                </a:solidFill>
              </a:endParaRPr>
            </a:p>
          </p:txBody>
        </p:sp>
        <p:sp>
          <p:nvSpPr>
            <p:cNvPr id="5" name="object 5"/>
            <p:cNvSpPr/>
            <p:nvPr/>
          </p:nvSpPr>
          <p:spPr>
            <a:xfrm>
              <a:off x="12492101" y="128676"/>
              <a:ext cx="9525" cy="381000"/>
            </a:xfrm>
            <a:custGeom>
              <a:avLst/>
              <a:gdLst/>
              <a:ahLst/>
              <a:cxnLst/>
              <a:rect l="l" t="t" r="r" b="b"/>
              <a:pathLst>
                <a:path w="9525" h="381000">
                  <a:moveTo>
                    <a:pt x="9473" y="0"/>
                  </a:moveTo>
                  <a:lnTo>
                    <a:pt x="0" y="0"/>
                  </a:lnTo>
                  <a:lnTo>
                    <a:pt x="0" y="380974"/>
                  </a:lnTo>
                  <a:lnTo>
                    <a:pt x="9473" y="380974"/>
                  </a:lnTo>
                  <a:lnTo>
                    <a:pt x="9473" y="0"/>
                  </a:lnTo>
                  <a:close/>
                </a:path>
              </a:pathLst>
            </a:custGeom>
            <a:solidFill>
              <a:srgbClr val="44536A"/>
            </a:solidFill>
          </p:spPr>
          <p:txBody>
            <a:bodyPr wrap="square" lIns="0" tIns="0" rIns="0" bIns="0" rtlCol="0"/>
            <a:lstStyle/>
            <a:p>
              <a:pPr defTabSz="571500"/>
              <a:endParaRPr sz="1125" kern="0">
                <a:solidFill>
                  <a:sysClr val="windowText" lastClr="000000"/>
                </a:solidFill>
              </a:endParaRPr>
            </a:p>
          </p:txBody>
        </p:sp>
        <p:sp>
          <p:nvSpPr>
            <p:cNvPr id="6" name="object 6"/>
            <p:cNvSpPr/>
            <p:nvPr/>
          </p:nvSpPr>
          <p:spPr>
            <a:xfrm>
              <a:off x="12492101" y="128676"/>
              <a:ext cx="9525" cy="381000"/>
            </a:xfrm>
            <a:custGeom>
              <a:avLst/>
              <a:gdLst/>
              <a:ahLst/>
              <a:cxnLst/>
              <a:rect l="l" t="t" r="r" b="b"/>
              <a:pathLst>
                <a:path w="9525" h="381000">
                  <a:moveTo>
                    <a:pt x="0" y="380974"/>
                  </a:moveTo>
                  <a:lnTo>
                    <a:pt x="9473" y="380974"/>
                  </a:lnTo>
                  <a:lnTo>
                    <a:pt x="9473" y="0"/>
                  </a:lnTo>
                  <a:lnTo>
                    <a:pt x="0" y="0"/>
                  </a:lnTo>
                  <a:lnTo>
                    <a:pt x="0" y="380974"/>
                  </a:lnTo>
                  <a:close/>
                </a:path>
              </a:pathLst>
            </a:custGeom>
            <a:ln w="9524">
              <a:solidFill>
                <a:srgbClr val="44536A"/>
              </a:solidFill>
            </a:ln>
          </p:spPr>
          <p:txBody>
            <a:bodyPr wrap="square" lIns="0" tIns="0" rIns="0" bIns="0" rtlCol="0"/>
            <a:lstStyle/>
            <a:p>
              <a:pPr defTabSz="571500"/>
              <a:endParaRPr sz="1125" kern="0">
                <a:solidFill>
                  <a:sysClr val="windowText" lastClr="000000"/>
                </a:solidFill>
              </a:endParaRPr>
            </a:p>
          </p:txBody>
        </p:sp>
      </p:grpSp>
      <p:sp>
        <p:nvSpPr>
          <p:cNvPr id="7" name="object 7"/>
          <p:cNvSpPr txBox="1"/>
          <p:nvPr/>
        </p:nvSpPr>
        <p:spPr>
          <a:xfrm>
            <a:off x="9395459" y="93702"/>
            <a:ext cx="1216819" cy="166649"/>
          </a:xfrm>
          <a:prstGeom prst="rect">
            <a:avLst/>
          </a:prstGeom>
        </p:spPr>
        <p:txBody>
          <a:bodyPr vert="horz" wrap="square" lIns="0" tIns="7938" rIns="0" bIns="0" rtlCol="0">
            <a:spAutoFit/>
          </a:bodyPr>
          <a:lstStyle/>
          <a:p>
            <a:pPr marL="7938" defTabSz="571500">
              <a:spcBef>
                <a:spcPts val="63"/>
              </a:spcBef>
            </a:pPr>
            <a:r>
              <a:rPr sz="1031" b="1" kern="0">
                <a:solidFill>
                  <a:sysClr val="windowText" lastClr="000000"/>
                </a:solidFill>
                <a:latin typeface="Arial"/>
                <a:cs typeface="Arial"/>
              </a:rPr>
              <a:t>Needs</a:t>
            </a:r>
            <a:r>
              <a:rPr sz="1031" b="1" kern="0" spc="31">
                <a:solidFill>
                  <a:sysClr val="windowText" lastClr="000000"/>
                </a:solidFill>
                <a:latin typeface="Arial"/>
                <a:cs typeface="Arial"/>
              </a:rPr>
              <a:t> </a:t>
            </a:r>
            <a:r>
              <a:rPr sz="1031" b="1" kern="0" spc="-6">
                <a:solidFill>
                  <a:sysClr val="windowText" lastClr="000000"/>
                </a:solidFill>
                <a:latin typeface="Arial"/>
                <a:cs typeface="Arial"/>
              </a:rPr>
              <a:t>Assessment</a:t>
            </a:r>
            <a:endParaRPr sz="1031" kern="0">
              <a:solidFill>
                <a:sysClr val="windowText" lastClr="000000"/>
              </a:solidFill>
              <a:latin typeface="Arial"/>
              <a:cs typeface="Arial"/>
            </a:endParaRPr>
          </a:p>
        </p:txBody>
      </p:sp>
      <p:graphicFrame>
        <p:nvGraphicFramePr>
          <p:cNvPr id="8" name="object 8"/>
          <p:cNvGraphicFramePr>
            <a:graphicFrameLocks noGrp="1"/>
          </p:cNvGraphicFramePr>
          <p:nvPr/>
        </p:nvGraphicFramePr>
        <p:xfrm>
          <a:off x="1524001" y="394494"/>
          <a:ext cx="9130109" cy="929640"/>
        </p:xfrm>
        <a:graphic>
          <a:graphicData uri="http://schemas.openxmlformats.org/drawingml/2006/table">
            <a:tbl>
              <a:tblPr firstRow="1" bandRow="1">
                <a:tableStyleId>{2D5ABB26-0587-4C30-8999-92F81FD0307C}</a:tableStyleId>
              </a:tblPr>
              <a:tblGrid>
                <a:gridCol w="3034109">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97247">
                <a:tc>
                  <a:txBody>
                    <a:bodyPr/>
                    <a:lstStyle/>
                    <a:p>
                      <a:pPr marL="1250950">
                        <a:lnSpc>
                          <a:spcPct val="100000"/>
                        </a:lnSpc>
                        <a:spcBef>
                          <a:spcPts val="240"/>
                        </a:spcBef>
                      </a:pPr>
                      <a:r>
                        <a:rPr sz="1000" b="1">
                          <a:solidFill>
                            <a:srgbClr val="FFFFFF"/>
                          </a:solidFill>
                          <a:latin typeface="Calibri"/>
                          <a:cs typeface="Calibri"/>
                        </a:rPr>
                        <a:t>Literacy</a:t>
                      </a:r>
                      <a:r>
                        <a:rPr sz="1000" b="1" spc="90">
                          <a:solidFill>
                            <a:srgbClr val="FFFFFF"/>
                          </a:solidFill>
                          <a:latin typeface="Calibri"/>
                          <a:cs typeface="Calibri"/>
                        </a:rPr>
                        <a:t> </a:t>
                      </a:r>
                      <a:r>
                        <a:rPr sz="1000" b="1">
                          <a:solidFill>
                            <a:srgbClr val="FFFFFF"/>
                          </a:solidFill>
                          <a:latin typeface="Calibri"/>
                          <a:cs typeface="Calibri"/>
                        </a:rPr>
                        <a:t>Problem</a:t>
                      </a:r>
                      <a:r>
                        <a:rPr sz="1000" b="1" spc="145">
                          <a:solidFill>
                            <a:srgbClr val="FFFFFF"/>
                          </a:solidFill>
                          <a:latin typeface="Calibri"/>
                          <a:cs typeface="Calibri"/>
                        </a:rPr>
                        <a:t> </a:t>
                      </a:r>
                      <a:r>
                        <a:rPr sz="1000" b="1" spc="-10">
                          <a:solidFill>
                            <a:srgbClr val="FFFFFF"/>
                          </a:solidFill>
                          <a:latin typeface="Calibri"/>
                          <a:cs typeface="Calibri"/>
                        </a:rPr>
                        <a:t>Statement</a:t>
                      </a:r>
                      <a:endParaRPr sz="1000">
                        <a:latin typeface="Calibri"/>
                        <a:cs typeface="Calibri"/>
                      </a:endParaRPr>
                    </a:p>
                  </a:txBody>
                  <a:tcPr marL="0" marR="0" marT="19050" marB="0">
                    <a:lnR w="12700">
                      <a:solidFill>
                        <a:srgbClr val="FFFFFF"/>
                      </a:solidFill>
                      <a:prstDash val="solid"/>
                    </a:lnR>
                    <a:lnT w="12700">
                      <a:solidFill>
                        <a:srgbClr val="FFFFFF"/>
                      </a:solidFill>
                      <a:prstDash val="solid"/>
                    </a:lnT>
                    <a:lnB w="38100">
                      <a:solidFill>
                        <a:srgbClr val="FFFFFF"/>
                      </a:solidFill>
                      <a:prstDash val="solid"/>
                    </a:lnB>
                    <a:solidFill>
                      <a:srgbClr val="009999"/>
                    </a:solidFill>
                  </a:tcPr>
                </a:tc>
                <a:tc>
                  <a:txBody>
                    <a:bodyPr/>
                    <a:lstStyle/>
                    <a:p>
                      <a:pPr marL="11430" algn="ctr">
                        <a:lnSpc>
                          <a:spcPct val="100000"/>
                        </a:lnSpc>
                        <a:spcBef>
                          <a:spcPts val="240"/>
                        </a:spcBef>
                      </a:pPr>
                      <a:r>
                        <a:rPr sz="1000" b="1">
                          <a:solidFill>
                            <a:srgbClr val="FFFFFF"/>
                          </a:solidFill>
                          <a:latin typeface="Calibri"/>
                          <a:cs typeface="Calibri"/>
                        </a:rPr>
                        <a:t>Numeracy</a:t>
                      </a:r>
                      <a:r>
                        <a:rPr sz="1000" b="1" spc="470">
                          <a:solidFill>
                            <a:srgbClr val="FFFFFF"/>
                          </a:solidFill>
                          <a:latin typeface="Calibri"/>
                          <a:cs typeface="Calibri"/>
                        </a:rPr>
                        <a:t> </a:t>
                      </a:r>
                      <a:r>
                        <a:rPr sz="1000" b="1">
                          <a:solidFill>
                            <a:srgbClr val="FFFFFF"/>
                          </a:solidFill>
                          <a:latin typeface="Calibri"/>
                          <a:cs typeface="Calibri"/>
                        </a:rPr>
                        <a:t>Problem</a:t>
                      </a:r>
                      <a:r>
                        <a:rPr sz="1000" b="1" spc="165">
                          <a:solidFill>
                            <a:srgbClr val="FFFFFF"/>
                          </a:solidFill>
                          <a:latin typeface="Calibri"/>
                          <a:cs typeface="Calibri"/>
                        </a:rPr>
                        <a:t> </a:t>
                      </a:r>
                      <a:r>
                        <a:rPr sz="1000" b="1" spc="-10">
                          <a:solidFill>
                            <a:srgbClr val="FFFFFF"/>
                          </a:solidFill>
                          <a:latin typeface="Calibri"/>
                          <a:cs typeface="Calibri"/>
                        </a:rPr>
                        <a:t>Statement</a:t>
                      </a:r>
                      <a:endParaRPr sz="1000">
                        <a:latin typeface="Calibri"/>
                        <a:cs typeface="Calibri"/>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999"/>
                    </a:solidFill>
                  </a:tcPr>
                </a:tc>
                <a:tc>
                  <a:txBody>
                    <a:bodyPr/>
                    <a:lstStyle/>
                    <a:p>
                      <a:pPr marL="278130">
                        <a:lnSpc>
                          <a:spcPct val="100000"/>
                        </a:lnSpc>
                        <a:spcBef>
                          <a:spcPts val="240"/>
                        </a:spcBef>
                      </a:pPr>
                      <a:r>
                        <a:rPr sz="1000" b="1">
                          <a:solidFill>
                            <a:srgbClr val="FFFFFF"/>
                          </a:solidFill>
                          <a:latin typeface="Calibri"/>
                          <a:cs typeface="Calibri"/>
                        </a:rPr>
                        <a:t>Whole</a:t>
                      </a:r>
                      <a:r>
                        <a:rPr sz="1000" b="1" spc="114">
                          <a:solidFill>
                            <a:srgbClr val="FFFFFF"/>
                          </a:solidFill>
                          <a:latin typeface="Calibri"/>
                          <a:cs typeface="Calibri"/>
                        </a:rPr>
                        <a:t> </a:t>
                      </a:r>
                      <a:r>
                        <a:rPr sz="1000" b="1">
                          <a:solidFill>
                            <a:srgbClr val="FFFFFF"/>
                          </a:solidFill>
                          <a:latin typeface="Calibri"/>
                          <a:cs typeface="Calibri"/>
                        </a:rPr>
                        <a:t>Child</a:t>
                      </a:r>
                      <a:r>
                        <a:rPr sz="1000" b="1" spc="65">
                          <a:solidFill>
                            <a:srgbClr val="FFFFFF"/>
                          </a:solidFill>
                          <a:latin typeface="Calibri"/>
                          <a:cs typeface="Calibri"/>
                        </a:rPr>
                        <a:t> </a:t>
                      </a:r>
                      <a:r>
                        <a:rPr sz="1000" b="1">
                          <a:solidFill>
                            <a:srgbClr val="FFFFFF"/>
                          </a:solidFill>
                          <a:latin typeface="Calibri"/>
                          <a:cs typeface="Calibri"/>
                        </a:rPr>
                        <a:t>&amp;</a:t>
                      </a:r>
                      <a:r>
                        <a:rPr sz="1000" b="1" spc="30">
                          <a:solidFill>
                            <a:srgbClr val="FFFFFF"/>
                          </a:solidFill>
                          <a:latin typeface="Calibri"/>
                          <a:cs typeface="Calibri"/>
                        </a:rPr>
                        <a:t> </a:t>
                      </a:r>
                      <a:r>
                        <a:rPr sz="1000" b="1">
                          <a:solidFill>
                            <a:srgbClr val="FFFFFF"/>
                          </a:solidFill>
                          <a:latin typeface="Calibri"/>
                          <a:cs typeface="Calibri"/>
                        </a:rPr>
                        <a:t>Student</a:t>
                      </a:r>
                      <a:r>
                        <a:rPr sz="1000" b="1" spc="140">
                          <a:solidFill>
                            <a:srgbClr val="FFFFFF"/>
                          </a:solidFill>
                          <a:latin typeface="Calibri"/>
                          <a:cs typeface="Calibri"/>
                        </a:rPr>
                        <a:t> </a:t>
                      </a:r>
                      <a:r>
                        <a:rPr sz="1000" b="1">
                          <a:solidFill>
                            <a:srgbClr val="FFFFFF"/>
                          </a:solidFill>
                          <a:latin typeface="Calibri"/>
                          <a:cs typeface="Calibri"/>
                        </a:rPr>
                        <a:t>Support</a:t>
                      </a:r>
                      <a:r>
                        <a:rPr sz="1000" b="1" spc="210">
                          <a:solidFill>
                            <a:srgbClr val="FFFFFF"/>
                          </a:solidFill>
                          <a:latin typeface="Calibri"/>
                          <a:cs typeface="Calibri"/>
                        </a:rPr>
                        <a:t> </a:t>
                      </a:r>
                      <a:r>
                        <a:rPr sz="1000" b="1">
                          <a:solidFill>
                            <a:srgbClr val="FFFFFF"/>
                          </a:solidFill>
                          <a:latin typeface="Calibri"/>
                          <a:cs typeface="Calibri"/>
                        </a:rPr>
                        <a:t>Problem</a:t>
                      </a:r>
                      <a:r>
                        <a:rPr sz="1000" b="1" spc="155">
                          <a:solidFill>
                            <a:srgbClr val="FFFFFF"/>
                          </a:solidFill>
                          <a:latin typeface="Calibri"/>
                          <a:cs typeface="Calibri"/>
                        </a:rPr>
                        <a:t> </a:t>
                      </a:r>
                      <a:r>
                        <a:rPr sz="1000" b="1" spc="-10">
                          <a:solidFill>
                            <a:srgbClr val="FFFFFF"/>
                          </a:solidFill>
                          <a:latin typeface="Calibri"/>
                          <a:cs typeface="Calibri"/>
                        </a:rPr>
                        <a:t>Statement</a:t>
                      </a:r>
                      <a:endParaRPr sz="1000">
                        <a:latin typeface="Calibri"/>
                        <a:cs typeface="Calibri"/>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999"/>
                    </a:solidFill>
                  </a:tcPr>
                </a:tc>
                <a:extLst>
                  <a:ext uri="{0D108BD9-81ED-4DB2-BD59-A6C34878D82A}">
                    <a16:rowId xmlns:a16="http://schemas.microsoft.com/office/drawing/2014/main" val="10000"/>
                  </a:ext>
                </a:extLst>
              </a:tr>
              <a:tr h="533797">
                <a:tc>
                  <a:txBody>
                    <a:bodyPr/>
                    <a:lstStyle/>
                    <a:p>
                      <a:pPr>
                        <a:lnSpc>
                          <a:spcPct val="100000"/>
                        </a:lnSpc>
                        <a:spcBef>
                          <a:spcPts val="20"/>
                        </a:spcBef>
                      </a:pPr>
                      <a:endParaRPr sz="800">
                        <a:latin typeface="Times New Roman"/>
                        <a:cs typeface="Times New Roman"/>
                      </a:endParaRPr>
                    </a:p>
                    <a:p>
                      <a:pPr marL="688340" marR="407034" indent="-295910">
                        <a:lnSpc>
                          <a:spcPct val="102899"/>
                        </a:lnSpc>
                        <a:spcBef>
                          <a:spcPts val="5"/>
                        </a:spcBef>
                      </a:pPr>
                      <a:r>
                        <a:rPr sz="900">
                          <a:latin typeface="Calibri"/>
                          <a:cs typeface="Calibri"/>
                        </a:rPr>
                        <a:t>Our</a:t>
                      </a:r>
                      <a:r>
                        <a:rPr sz="900" spc="-60">
                          <a:latin typeface="Calibri"/>
                          <a:cs typeface="Calibri"/>
                        </a:rPr>
                        <a:t> </a:t>
                      </a:r>
                      <a:r>
                        <a:rPr sz="900">
                          <a:latin typeface="Calibri"/>
                          <a:cs typeface="Calibri"/>
                        </a:rPr>
                        <a:t>ELA</a:t>
                      </a:r>
                      <a:r>
                        <a:rPr sz="900" spc="-15">
                          <a:latin typeface="Calibri"/>
                          <a:cs typeface="Calibri"/>
                        </a:rPr>
                        <a:t> </a:t>
                      </a:r>
                      <a:r>
                        <a:rPr sz="900" spc="-10">
                          <a:latin typeface="Calibri"/>
                          <a:cs typeface="Calibri"/>
                        </a:rPr>
                        <a:t>proficiency</a:t>
                      </a:r>
                      <a:r>
                        <a:rPr sz="900" spc="-60">
                          <a:latin typeface="Calibri"/>
                          <a:cs typeface="Calibri"/>
                        </a:rPr>
                        <a:t> </a:t>
                      </a:r>
                      <a:r>
                        <a:rPr sz="900">
                          <a:latin typeface="Calibri"/>
                          <a:cs typeface="Calibri"/>
                        </a:rPr>
                        <a:t>rate</a:t>
                      </a:r>
                      <a:r>
                        <a:rPr sz="900" spc="-45">
                          <a:latin typeface="Calibri"/>
                          <a:cs typeface="Calibri"/>
                        </a:rPr>
                        <a:t> </a:t>
                      </a:r>
                      <a:r>
                        <a:rPr sz="900">
                          <a:latin typeface="Calibri"/>
                          <a:cs typeface="Calibri"/>
                        </a:rPr>
                        <a:t>has</a:t>
                      </a:r>
                      <a:r>
                        <a:rPr sz="900" spc="-50">
                          <a:latin typeface="Calibri"/>
                          <a:cs typeface="Calibri"/>
                        </a:rPr>
                        <a:t> </a:t>
                      </a:r>
                      <a:r>
                        <a:rPr sz="900">
                          <a:latin typeface="Calibri"/>
                          <a:cs typeface="Calibri"/>
                        </a:rPr>
                        <a:t>decreased</a:t>
                      </a:r>
                      <a:r>
                        <a:rPr sz="900" spc="25">
                          <a:latin typeface="Calibri"/>
                          <a:cs typeface="Calibri"/>
                        </a:rPr>
                        <a:t> </a:t>
                      </a:r>
                      <a:r>
                        <a:rPr sz="900">
                          <a:latin typeface="Calibri"/>
                          <a:cs typeface="Calibri"/>
                        </a:rPr>
                        <a:t>due</a:t>
                      </a:r>
                      <a:r>
                        <a:rPr sz="900" spc="-45">
                          <a:latin typeface="Calibri"/>
                          <a:cs typeface="Calibri"/>
                        </a:rPr>
                        <a:t> </a:t>
                      </a:r>
                      <a:r>
                        <a:rPr sz="900">
                          <a:latin typeface="Calibri"/>
                          <a:cs typeface="Calibri"/>
                        </a:rPr>
                        <a:t>to</a:t>
                      </a:r>
                      <a:r>
                        <a:rPr sz="900" spc="-15">
                          <a:latin typeface="Calibri"/>
                          <a:cs typeface="Calibri"/>
                        </a:rPr>
                        <a:t> </a:t>
                      </a:r>
                      <a:r>
                        <a:rPr sz="900">
                          <a:latin typeface="Calibri"/>
                          <a:cs typeface="Calibri"/>
                        </a:rPr>
                        <a:t>their</a:t>
                      </a:r>
                      <a:r>
                        <a:rPr sz="900" spc="90">
                          <a:latin typeface="Calibri"/>
                          <a:cs typeface="Calibri"/>
                        </a:rPr>
                        <a:t> </a:t>
                      </a:r>
                      <a:r>
                        <a:rPr sz="900" spc="-20">
                          <a:latin typeface="Calibri"/>
                          <a:cs typeface="Calibri"/>
                        </a:rPr>
                        <a:t>lack </a:t>
                      </a:r>
                      <a:r>
                        <a:rPr sz="900">
                          <a:latin typeface="Calibri"/>
                          <a:cs typeface="Calibri"/>
                        </a:rPr>
                        <a:t>of</a:t>
                      </a:r>
                      <a:r>
                        <a:rPr sz="900" spc="5">
                          <a:latin typeface="Calibri"/>
                          <a:cs typeface="Calibri"/>
                        </a:rPr>
                        <a:t> </a:t>
                      </a:r>
                      <a:r>
                        <a:rPr sz="900">
                          <a:latin typeface="Calibri"/>
                          <a:cs typeface="Calibri"/>
                        </a:rPr>
                        <a:t>mastery</a:t>
                      </a:r>
                      <a:r>
                        <a:rPr sz="900" spc="-50">
                          <a:latin typeface="Calibri"/>
                          <a:cs typeface="Calibri"/>
                        </a:rPr>
                        <a:t> </a:t>
                      </a:r>
                      <a:r>
                        <a:rPr sz="900">
                          <a:latin typeface="Calibri"/>
                          <a:cs typeface="Calibri"/>
                        </a:rPr>
                        <a:t>of</a:t>
                      </a:r>
                      <a:r>
                        <a:rPr sz="900" spc="-70">
                          <a:latin typeface="Calibri"/>
                          <a:cs typeface="Calibri"/>
                        </a:rPr>
                        <a:t> </a:t>
                      </a:r>
                      <a:r>
                        <a:rPr sz="900">
                          <a:latin typeface="Calibri"/>
                          <a:cs typeface="Calibri"/>
                        </a:rPr>
                        <a:t>the</a:t>
                      </a:r>
                      <a:r>
                        <a:rPr sz="900" spc="40">
                          <a:latin typeface="Calibri"/>
                          <a:cs typeface="Calibri"/>
                        </a:rPr>
                        <a:t> </a:t>
                      </a:r>
                      <a:r>
                        <a:rPr sz="900">
                          <a:latin typeface="Calibri"/>
                          <a:cs typeface="Calibri"/>
                        </a:rPr>
                        <a:t>writing standards</a:t>
                      </a:r>
                      <a:r>
                        <a:rPr sz="900" spc="-45">
                          <a:latin typeface="Calibri"/>
                          <a:cs typeface="Calibri"/>
                        </a:rPr>
                        <a:t> </a:t>
                      </a:r>
                      <a:r>
                        <a:rPr sz="900">
                          <a:latin typeface="Calibri"/>
                          <a:cs typeface="Calibri"/>
                        </a:rPr>
                        <a:t>on</a:t>
                      </a:r>
                      <a:r>
                        <a:rPr sz="900" spc="-80">
                          <a:latin typeface="Calibri"/>
                          <a:cs typeface="Calibri"/>
                        </a:rPr>
                        <a:t> </a:t>
                      </a:r>
                      <a:r>
                        <a:rPr sz="900">
                          <a:latin typeface="Calibri"/>
                          <a:cs typeface="Calibri"/>
                        </a:rPr>
                        <a:t>the</a:t>
                      </a:r>
                      <a:r>
                        <a:rPr sz="900" spc="-40">
                          <a:latin typeface="Calibri"/>
                          <a:cs typeface="Calibri"/>
                        </a:rPr>
                        <a:t> </a:t>
                      </a:r>
                      <a:r>
                        <a:rPr sz="900" spc="-20">
                          <a:latin typeface="Calibri"/>
                          <a:cs typeface="Calibri"/>
                        </a:rPr>
                        <a:t>EOC.</a:t>
                      </a:r>
                      <a:endParaRPr sz="900">
                        <a:latin typeface="Calibri"/>
                        <a:cs typeface="Calibri"/>
                      </a:endParaRPr>
                    </a:p>
                  </a:txBody>
                  <a:tcPr marL="0" marR="0" marT="1588" marB="0">
                    <a:lnR w="12700">
                      <a:solidFill>
                        <a:srgbClr val="FFFFFF"/>
                      </a:solidFill>
                      <a:prstDash val="solid"/>
                    </a:lnR>
                    <a:lnT w="38100">
                      <a:solidFill>
                        <a:srgbClr val="FFFFFF"/>
                      </a:solidFill>
                      <a:prstDash val="solid"/>
                    </a:lnT>
                    <a:lnB w="12700">
                      <a:solidFill>
                        <a:srgbClr val="FFFFFF"/>
                      </a:solidFill>
                      <a:prstDash val="solid"/>
                    </a:lnB>
                    <a:solidFill>
                      <a:srgbClr val="009999">
                        <a:alpha val="39999"/>
                      </a:srgbClr>
                    </a:solidFill>
                  </a:tcPr>
                </a:tc>
                <a:tc>
                  <a:txBody>
                    <a:bodyPr/>
                    <a:lstStyle/>
                    <a:p>
                      <a:pPr marL="380365" marR="377825" indent="1270" algn="ctr">
                        <a:lnSpc>
                          <a:spcPct val="100499"/>
                        </a:lnSpc>
                        <a:spcBef>
                          <a:spcPts val="720"/>
                        </a:spcBef>
                      </a:pPr>
                      <a:r>
                        <a:rPr sz="900" spc="-10">
                          <a:latin typeface="Calibri"/>
                          <a:cs typeface="Calibri"/>
                        </a:rPr>
                        <a:t>Students</a:t>
                      </a:r>
                      <a:r>
                        <a:rPr sz="900" spc="-65">
                          <a:latin typeface="Calibri"/>
                          <a:cs typeface="Calibri"/>
                        </a:rPr>
                        <a:t> </a:t>
                      </a:r>
                      <a:r>
                        <a:rPr sz="900">
                          <a:latin typeface="Calibri"/>
                          <a:cs typeface="Calibri"/>
                        </a:rPr>
                        <a:t>enrolled</a:t>
                      </a:r>
                      <a:r>
                        <a:rPr sz="900" spc="40">
                          <a:latin typeface="Calibri"/>
                          <a:cs typeface="Calibri"/>
                        </a:rPr>
                        <a:t> </a:t>
                      </a:r>
                      <a:r>
                        <a:rPr sz="900">
                          <a:latin typeface="Calibri"/>
                          <a:cs typeface="Calibri"/>
                        </a:rPr>
                        <a:t>in</a:t>
                      </a:r>
                      <a:r>
                        <a:rPr sz="900" spc="-30">
                          <a:latin typeface="Calibri"/>
                          <a:cs typeface="Calibri"/>
                        </a:rPr>
                        <a:t> </a:t>
                      </a:r>
                      <a:r>
                        <a:rPr sz="900">
                          <a:latin typeface="Calibri"/>
                          <a:cs typeface="Calibri"/>
                        </a:rPr>
                        <a:t>Algebra</a:t>
                      </a:r>
                      <a:r>
                        <a:rPr sz="900" spc="-35">
                          <a:latin typeface="Calibri"/>
                          <a:cs typeface="Calibri"/>
                        </a:rPr>
                        <a:t> </a:t>
                      </a:r>
                      <a:r>
                        <a:rPr sz="900">
                          <a:latin typeface="Calibri"/>
                          <a:cs typeface="Calibri"/>
                        </a:rPr>
                        <a:t>I</a:t>
                      </a:r>
                      <a:r>
                        <a:rPr sz="900" spc="10">
                          <a:latin typeface="Calibri"/>
                          <a:cs typeface="Calibri"/>
                        </a:rPr>
                        <a:t> </a:t>
                      </a:r>
                      <a:r>
                        <a:rPr sz="900">
                          <a:latin typeface="Calibri"/>
                          <a:cs typeface="Calibri"/>
                        </a:rPr>
                        <a:t>lack</a:t>
                      </a:r>
                      <a:r>
                        <a:rPr sz="900" spc="-10">
                          <a:latin typeface="Calibri"/>
                          <a:cs typeface="Calibri"/>
                        </a:rPr>
                        <a:t> </a:t>
                      </a:r>
                      <a:r>
                        <a:rPr sz="900">
                          <a:latin typeface="Calibri"/>
                          <a:cs typeface="Calibri"/>
                        </a:rPr>
                        <a:t>the</a:t>
                      </a:r>
                      <a:r>
                        <a:rPr sz="900" spc="-55">
                          <a:latin typeface="Calibri"/>
                          <a:cs typeface="Calibri"/>
                        </a:rPr>
                        <a:t> </a:t>
                      </a:r>
                      <a:r>
                        <a:rPr sz="900">
                          <a:latin typeface="Calibri"/>
                          <a:cs typeface="Calibri"/>
                        </a:rPr>
                        <a:t>prerequisite</a:t>
                      </a:r>
                      <a:r>
                        <a:rPr sz="900" spc="-60">
                          <a:latin typeface="Calibri"/>
                          <a:cs typeface="Calibri"/>
                        </a:rPr>
                        <a:t> </a:t>
                      </a:r>
                      <a:r>
                        <a:rPr sz="900" spc="-10">
                          <a:latin typeface="Calibri"/>
                          <a:cs typeface="Calibri"/>
                        </a:rPr>
                        <a:t>skills </a:t>
                      </a:r>
                      <a:r>
                        <a:rPr sz="900">
                          <a:latin typeface="Calibri"/>
                          <a:cs typeface="Calibri"/>
                        </a:rPr>
                        <a:t>needed</a:t>
                      </a:r>
                      <a:r>
                        <a:rPr sz="900" spc="70">
                          <a:latin typeface="Calibri"/>
                          <a:cs typeface="Calibri"/>
                        </a:rPr>
                        <a:t> </a:t>
                      </a:r>
                      <a:r>
                        <a:rPr sz="900">
                          <a:latin typeface="Calibri"/>
                          <a:cs typeface="Calibri"/>
                        </a:rPr>
                        <a:t>to</a:t>
                      </a:r>
                      <a:r>
                        <a:rPr sz="900" spc="-10">
                          <a:latin typeface="Calibri"/>
                          <a:cs typeface="Calibri"/>
                        </a:rPr>
                        <a:t> </a:t>
                      </a:r>
                      <a:r>
                        <a:rPr sz="900">
                          <a:latin typeface="Calibri"/>
                          <a:cs typeface="Calibri"/>
                        </a:rPr>
                        <a:t>successfully</a:t>
                      </a:r>
                      <a:r>
                        <a:rPr sz="900" spc="-55">
                          <a:latin typeface="Calibri"/>
                          <a:cs typeface="Calibri"/>
                        </a:rPr>
                        <a:t> </a:t>
                      </a:r>
                      <a:r>
                        <a:rPr sz="900" spc="-10">
                          <a:latin typeface="Calibri"/>
                          <a:cs typeface="Calibri"/>
                        </a:rPr>
                        <a:t>demonstrate</a:t>
                      </a:r>
                      <a:r>
                        <a:rPr sz="900" spc="-125">
                          <a:latin typeface="Calibri"/>
                          <a:cs typeface="Calibri"/>
                        </a:rPr>
                        <a:t> </a:t>
                      </a:r>
                      <a:r>
                        <a:rPr sz="900">
                          <a:latin typeface="Calibri"/>
                          <a:cs typeface="Calibri"/>
                        </a:rPr>
                        <a:t>mastery</a:t>
                      </a:r>
                      <a:r>
                        <a:rPr sz="900" spc="-55">
                          <a:latin typeface="Calibri"/>
                          <a:cs typeface="Calibri"/>
                        </a:rPr>
                        <a:t> </a:t>
                      </a:r>
                      <a:r>
                        <a:rPr sz="900">
                          <a:latin typeface="Calibri"/>
                          <a:cs typeface="Calibri"/>
                        </a:rPr>
                        <a:t>of</a:t>
                      </a:r>
                      <a:r>
                        <a:rPr sz="900" spc="-75">
                          <a:latin typeface="Calibri"/>
                          <a:cs typeface="Calibri"/>
                        </a:rPr>
                        <a:t> </a:t>
                      </a:r>
                      <a:r>
                        <a:rPr sz="900">
                          <a:latin typeface="Calibri"/>
                          <a:cs typeface="Calibri"/>
                        </a:rPr>
                        <a:t>Algebra</a:t>
                      </a:r>
                      <a:r>
                        <a:rPr sz="900" spc="-20">
                          <a:latin typeface="Calibri"/>
                          <a:cs typeface="Calibri"/>
                        </a:rPr>
                        <a:t> </a:t>
                      </a:r>
                      <a:r>
                        <a:rPr sz="900" spc="-50">
                          <a:latin typeface="Calibri"/>
                          <a:cs typeface="Calibri"/>
                        </a:rPr>
                        <a:t>I </a:t>
                      </a:r>
                      <a:r>
                        <a:rPr sz="900">
                          <a:latin typeface="Calibri"/>
                          <a:cs typeface="Calibri"/>
                        </a:rPr>
                        <a:t>standards</a:t>
                      </a:r>
                      <a:r>
                        <a:rPr sz="900" spc="-35">
                          <a:latin typeface="Calibri"/>
                          <a:cs typeface="Calibri"/>
                        </a:rPr>
                        <a:t> </a:t>
                      </a:r>
                      <a:r>
                        <a:rPr sz="900">
                          <a:latin typeface="Calibri"/>
                          <a:cs typeface="Calibri"/>
                        </a:rPr>
                        <a:t>on</a:t>
                      </a:r>
                      <a:r>
                        <a:rPr sz="900" spc="-75">
                          <a:latin typeface="Calibri"/>
                          <a:cs typeface="Calibri"/>
                        </a:rPr>
                        <a:t> </a:t>
                      </a:r>
                      <a:r>
                        <a:rPr sz="900">
                          <a:latin typeface="Calibri"/>
                          <a:cs typeface="Calibri"/>
                        </a:rPr>
                        <a:t>the</a:t>
                      </a:r>
                      <a:r>
                        <a:rPr sz="900" spc="40">
                          <a:latin typeface="Calibri"/>
                          <a:cs typeface="Calibri"/>
                        </a:rPr>
                        <a:t> </a:t>
                      </a:r>
                      <a:r>
                        <a:rPr sz="900" spc="-20">
                          <a:latin typeface="Calibri"/>
                          <a:cs typeface="Calibri"/>
                        </a:rPr>
                        <a:t>EOC.</a:t>
                      </a:r>
                      <a:endParaRPr sz="900">
                        <a:latin typeface="Calibri"/>
                        <a:cs typeface="Calibri"/>
                      </a:endParaRPr>
                    </a:p>
                  </a:txBody>
                  <a:tcPr marL="0" marR="0" marT="571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9999">
                        <a:alpha val="29019"/>
                      </a:srgbClr>
                    </a:solidFill>
                  </a:tcPr>
                </a:tc>
                <a:tc>
                  <a:txBody>
                    <a:bodyPr/>
                    <a:lstStyle/>
                    <a:p>
                      <a:pPr>
                        <a:lnSpc>
                          <a:spcPct val="100000"/>
                        </a:lnSpc>
                        <a:spcBef>
                          <a:spcPts val="20"/>
                        </a:spcBef>
                      </a:pPr>
                      <a:endParaRPr sz="800">
                        <a:latin typeface="Times New Roman"/>
                        <a:cs typeface="Times New Roman"/>
                      </a:endParaRPr>
                    </a:p>
                    <a:p>
                      <a:pPr marL="1612900" marR="386080" indent="-1219835">
                        <a:lnSpc>
                          <a:spcPct val="102899"/>
                        </a:lnSpc>
                        <a:spcBef>
                          <a:spcPts val="5"/>
                        </a:spcBef>
                      </a:pPr>
                      <a:r>
                        <a:rPr sz="900">
                          <a:latin typeface="Calibri"/>
                          <a:cs typeface="Calibri"/>
                        </a:rPr>
                        <a:t>Our</a:t>
                      </a:r>
                      <a:r>
                        <a:rPr sz="900" spc="-50">
                          <a:latin typeface="Calibri"/>
                          <a:cs typeface="Calibri"/>
                        </a:rPr>
                        <a:t> </a:t>
                      </a:r>
                      <a:r>
                        <a:rPr sz="900">
                          <a:latin typeface="Calibri"/>
                          <a:cs typeface="Calibri"/>
                        </a:rPr>
                        <a:t>chronic</a:t>
                      </a:r>
                      <a:r>
                        <a:rPr sz="900" spc="-75">
                          <a:latin typeface="Calibri"/>
                          <a:cs typeface="Calibri"/>
                        </a:rPr>
                        <a:t> </a:t>
                      </a:r>
                      <a:r>
                        <a:rPr sz="900">
                          <a:latin typeface="Calibri"/>
                          <a:cs typeface="Calibri"/>
                        </a:rPr>
                        <a:t>absenteeism</a:t>
                      </a:r>
                      <a:r>
                        <a:rPr sz="900" spc="-10">
                          <a:latin typeface="Calibri"/>
                          <a:cs typeface="Calibri"/>
                        </a:rPr>
                        <a:t> </a:t>
                      </a:r>
                      <a:r>
                        <a:rPr sz="900">
                          <a:latin typeface="Calibri"/>
                          <a:cs typeface="Calibri"/>
                        </a:rPr>
                        <a:t>rate</a:t>
                      </a:r>
                      <a:r>
                        <a:rPr sz="900" spc="-30">
                          <a:latin typeface="Calibri"/>
                          <a:cs typeface="Calibri"/>
                        </a:rPr>
                        <a:t> </a:t>
                      </a:r>
                      <a:r>
                        <a:rPr sz="900">
                          <a:latin typeface="Calibri"/>
                          <a:cs typeface="Calibri"/>
                        </a:rPr>
                        <a:t>has</a:t>
                      </a:r>
                      <a:r>
                        <a:rPr sz="900" spc="55">
                          <a:latin typeface="Calibri"/>
                          <a:cs typeface="Calibri"/>
                        </a:rPr>
                        <a:t> </a:t>
                      </a:r>
                      <a:r>
                        <a:rPr sz="900" spc="-10">
                          <a:latin typeface="Calibri"/>
                          <a:cs typeface="Calibri"/>
                        </a:rPr>
                        <a:t>increased</a:t>
                      </a:r>
                      <a:r>
                        <a:rPr sz="900" spc="-80">
                          <a:latin typeface="Calibri"/>
                          <a:cs typeface="Calibri"/>
                        </a:rPr>
                        <a:t> </a:t>
                      </a:r>
                      <a:r>
                        <a:rPr sz="900">
                          <a:latin typeface="Calibri"/>
                          <a:cs typeface="Calibri"/>
                        </a:rPr>
                        <a:t>from</a:t>
                      </a:r>
                      <a:r>
                        <a:rPr sz="900" spc="-95">
                          <a:latin typeface="Calibri"/>
                          <a:cs typeface="Calibri"/>
                        </a:rPr>
                        <a:t> </a:t>
                      </a:r>
                      <a:r>
                        <a:rPr sz="900">
                          <a:latin typeface="Calibri"/>
                          <a:cs typeface="Calibri"/>
                        </a:rPr>
                        <a:t>%</a:t>
                      </a:r>
                      <a:r>
                        <a:rPr sz="900" spc="40">
                          <a:latin typeface="Calibri"/>
                          <a:cs typeface="Calibri"/>
                        </a:rPr>
                        <a:t> </a:t>
                      </a:r>
                      <a:r>
                        <a:rPr sz="900">
                          <a:latin typeface="Calibri"/>
                          <a:cs typeface="Calibri"/>
                        </a:rPr>
                        <a:t>to </a:t>
                      </a:r>
                      <a:r>
                        <a:rPr sz="900" spc="-50">
                          <a:latin typeface="Calibri"/>
                          <a:cs typeface="Calibri"/>
                        </a:rPr>
                        <a:t>% </a:t>
                      </a:r>
                      <a:r>
                        <a:rPr sz="900">
                          <a:latin typeface="Calibri"/>
                          <a:cs typeface="Calibri"/>
                        </a:rPr>
                        <a:t>from</a:t>
                      </a:r>
                      <a:r>
                        <a:rPr sz="900" spc="-95">
                          <a:latin typeface="Calibri"/>
                          <a:cs typeface="Calibri"/>
                        </a:rPr>
                        <a:t> </a:t>
                      </a:r>
                      <a:r>
                        <a:rPr sz="900">
                          <a:latin typeface="Calibri"/>
                          <a:cs typeface="Calibri"/>
                        </a:rPr>
                        <a:t>the</a:t>
                      </a:r>
                      <a:r>
                        <a:rPr sz="900" spc="45">
                          <a:latin typeface="Calibri"/>
                          <a:cs typeface="Calibri"/>
                        </a:rPr>
                        <a:t> </a:t>
                      </a:r>
                      <a:r>
                        <a:rPr sz="900">
                          <a:latin typeface="Calibri"/>
                          <a:cs typeface="Calibri"/>
                        </a:rPr>
                        <a:t>SY19</a:t>
                      </a:r>
                      <a:r>
                        <a:rPr sz="900" spc="-55">
                          <a:latin typeface="Calibri"/>
                          <a:cs typeface="Calibri"/>
                        </a:rPr>
                        <a:t> </a:t>
                      </a:r>
                      <a:r>
                        <a:rPr sz="900">
                          <a:latin typeface="Calibri"/>
                          <a:cs typeface="Calibri"/>
                        </a:rPr>
                        <a:t>to </a:t>
                      </a:r>
                      <a:r>
                        <a:rPr sz="900" spc="-20">
                          <a:latin typeface="Calibri"/>
                          <a:cs typeface="Calibri"/>
                        </a:rPr>
                        <a:t>SY22.</a:t>
                      </a:r>
                      <a:endParaRPr sz="900">
                        <a:latin typeface="Calibri"/>
                        <a:cs typeface="Calibri"/>
                      </a:endParaRPr>
                    </a:p>
                  </a:txBody>
                  <a:tcPr marL="0" marR="0" marT="158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9999">
                        <a:alpha val="19999"/>
                      </a:srgbClr>
                    </a:solidFill>
                  </a:tcPr>
                </a:tc>
                <a:extLst>
                  <a:ext uri="{0D108BD9-81ED-4DB2-BD59-A6C34878D82A}">
                    <a16:rowId xmlns:a16="http://schemas.microsoft.com/office/drawing/2014/main" val="10001"/>
                  </a:ext>
                </a:extLst>
              </a:tr>
            </a:tbl>
          </a:graphicData>
        </a:graphic>
      </p:graphicFrame>
      <p:grpSp>
        <p:nvGrpSpPr>
          <p:cNvPr id="9" name="object 9"/>
          <p:cNvGrpSpPr/>
          <p:nvPr/>
        </p:nvGrpSpPr>
        <p:grpSpPr>
          <a:xfrm>
            <a:off x="1524000" y="1459389"/>
            <a:ext cx="9134078" cy="5398691"/>
            <a:chOff x="-1" y="2335022"/>
            <a:chExt cx="14614525" cy="8637905"/>
          </a:xfrm>
        </p:grpSpPr>
        <p:sp>
          <p:nvSpPr>
            <p:cNvPr id="10" name="object 10"/>
            <p:cNvSpPr/>
            <p:nvPr/>
          </p:nvSpPr>
          <p:spPr>
            <a:xfrm>
              <a:off x="-1" y="9242056"/>
              <a:ext cx="14608175" cy="464184"/>
            </a:xfrm>
            <a:custGeom>
              <a:avLst/>
              <a:gdLst/>
              <a:ahLst/>
              <a:cxnLst/>
              <a:rect l="l" t="t" r="r" b="b"/>
              <a:pathLst>
                <a:path w="14608175" h="464184">
                  <a:moveTo>
                    <a:pt x="14608048" y="0"/>
                  </a:moveTo>
                  <a:lnTo>
                    <a:pt x="0" y="0"/>
                  </a:lnTo>
                  <a:lnTo>
                    <a:pt x="0" y="463816"/>
                  </a:lnTo>
                  <a:lnTo>
                    <a:pt x="14608048" y="463816"/>
                  </a:lnTo>
                  <a:lnTo>
                    <a:pt x="14608048" y="0"/>
                  </a:lnTo>
                  <a:close/>
                </a:path>
              </a:pathLst>
            </a:custGeom>
            <a:solidFill>
              <a:srgbClr val="009999"/>
            </a:solidFill>
          </p:spPr>
          <p:txBody>
            <a:bodyPr wrap="square" lIns="0" tIns="0" rIns="0" bIns="0" rtlCol="0"/>
            <a:lstStyle/>
            <a:p>
              <a:pPr defTabSz="571500"/>
              <a:endParaRPr sz="1125" kern="0">
                <a:solidFill>
                  <a:sysClr val="windowText" lastClr="000000"/>
                </a:solidFill>
              </a:endParaRPr>
            </a:p>
          </p:txBody>
        </p:sp>
        <p:sp>
          <p:nvSpPr>
            <p:cNvPr id="11" name="object 11"/>
            <p:cNvSpPr/>
            <p:nvPr/>
          </p:nvSpPr>
          <p:spPr>
            <a:xfrm>
              <a:off x="0" y="9235693"/>
              <a:ext cx="14614525" cy="1737360"/>
            </a:xfrm>
            <a:custGeom>
              <a:avLst/>
              <a:gdLst/>
              <a:ahLst/>
              <a:cxnLst/>
              <a:rect l="l" t="t" r="r" b="b"/>
              <a:pathLst>
                <a:path w="14614525" h="1737359">
                  <a:moveTo>
                    <a:pt x="14614398" y="0"/>
                  </a:moveTo>
                  <a:lnTo>
                    <a:pt x="14601698" y="0"/>
                  </a:lnTo>
                  <a:lnTo>
                    <a:pt x="14601698" y="12700"/>
                  </a:lnTo>
                  <a:lnTo>
                    <a:pt x="14601698" y="463829"/>
                  </a:lnTo>
                  <a:lnTo>
                    <a:pt x="6337" y="463829"/>
                  </a:lnTo>
                  <a:lnTo>
                    <a:pt x="6337" y="12700"/>
                  </a:lnTo>
                  <a:lnTo>
                    <a:pt x="14601698" y="12700"/>
                  </a:lnTo>
                  <a:lnTo>
                    <a:pt x="14601698" y="0"/>
                  </a:lnTo>
                  <a:lnTo>
                    <a:pt x="6337" y="0"/>
                  </a:lnTo>
                  <a:lnTo>
                    <a:pt x="0" y="0"/>
                  </a:lnTo>
                  <a:lnTo>
                    <a:pt x="0" y="12700"/>
                  </a:lnTo>
                  <a:lnTo>
                    <a:pt x="0" y="463829"/>
                  </a:lnTo>
                  <a:lnTo>
                    <a:pt x="0" y="476529"/>
                  </a:lnTo>
                  <a:lnTo>
                    <a:pt x="0" y="1737106"/>
                  </a:lnTo>
                  <a:lnTo>
                    <a:pt x="6337" y="1737106"/>
                  </a:lnTo>
                  <a:lnTo>
                    <a:pt x="6337" y="476529"/>
                  </a:lnTo>
                  <a:lnTo>
                    <a:pt x="14601698" y="476529"/>
                  </a:lnTo>
                  <a:lnTo>
                    <a:pt x="14601698" y="1737106"/>
                  </a:lnTo>
                  <a:lnTo>
                    <a:pt x="14614398" y="1737106"/>
                  </a:lnTo>
                  <a:lnTo>
                    <a:pt x="14614398" y="476529"/>
                  </a:lnTo>
                  <a:lnTo>
                    <a:pt x="14614398" y="463829"/>
                  </a:lnTo>
                  <a:lnTo>
                    <a:pt x="14614398" y="12700"/>
                  </a:lnTo>
                  <a:lnTo>
                    <a:pt x="14614398" y="0"/>
                  </a:lnTo>
                  <a:close/>
                </a:path>
              </a:pathLst>
            </a:custGeom>
            <a:solidFill>
              <a:srgbClr val="FFFFFF">
                <a:alpha val="19999"/>
              </a:srgbClr>
            </a:solidFill>
          </p:spPr>
          <p:txBody>
            <a:bodyPr wrap="square" lIns="0" tIns="0" rIns="0" bIns="0" rtlCol="0"/>
            <a:lstStyle/>
            <a:p>
              <a:pPr defTabSz="571500"/>
              <a:endParaRPr sz="1125" kern="0">
                <a:solidFill>
                  <a:sysClr val="windowText" lastClr="000000"/>
                </a:solidFill>
              </a:endParaRPr>
            </a:p>
          </p:txBody>
        </p:sp>
        <p:sp>
          <p:nvSpPr>
            <p:cNvPr id="12" name="object 12"/>
            <p:cNvSpPr/>
            <p:nvPr/>
          </p:nvSpPr>
          <p:spPr>
            <a:xfrm>
              <a:off x="22340" y="8544699"/>
              <a:ext cx="4866005" cy="807085"/>
            </a:xfrm>
            <a:custGeom>
              <a:avLst/>
              <a:gdLst/>
              <a:ahLst/>
              <a:cxnLst/>
              <a:rect l="l" t="t" r="r" b="b"/>
              <a:pathLst>
                <a:path w="4866005" h="807084">
                  <a:moveTo>
                    <a:pt x="4865497" y="0"/>
                  </a:moveTo>
                  <a:lnTo>
                    <a:pt x="0" y="0"/>
                  </a:lnTo>
                  <a:lnTo>
                    <a:pt x="0" y="806564"/>
                  </a:lnTo>
                  <a:lnTo>
                    <a:pt x="4865497" y="806564"/>
                  </a:lnTo>
                  <a:lnTo>
                    <a:pt x="4865497" y="0"/>
                  </a:lnTo>
                  <a:close/>
                </a:path>
              </a:pathLst>
            </a:custGeom>
            <a:solidFill>
              <a:srgbClr val="A4A4A4">
                <a:alpha val="19999"/>
              </a:srgbClr>
            </a:solidFill>
          </p:spPr>
          <p:txBody>
            <a:bodyPr wrap="square" lIns="0" tIns="0" rIns="0" bIns="0" rtlCol="0"/>
            <a:lstStyle/>
            <a:p>
              <a:pPr defTabSz="571500"/>
              <a:endParaRPr sz="1125" kern="0">
                <a:solidFill>
                  <a:sysClr val="windowText" lastClr="000000"/>
                </a:solidFill>
              </a:endParaRPr>
            </a:p>
          </p:txBody>
        </p:sp>
        <p:sp>
          <p:nvSpPr>
            <p:cNvPr id="13" name="object 13"/>
            <p:cNvSpPr/>
            <p:nvPr/>
          </p:nvSpPr>
          <p:spPr>
            <a:xfrm>
              <a:off x="15990" y="8538337"/>
              <a:ext cx="4878705" cy="12700"/>
            </a:xfrm>
            <a:custGeom>
              <a:avLst/>
              <a:gdLst/>
              <a:ahLst/>
              <a:cxnLst/>
              <a:rect l="l" t="t" r="r" b="b"/>
              <a:pathLst>
                <a:path w="4878705" h="12700">
                  <a:moveTo>
                    <a:pt x="0" y="12700"/>
                  </a:moveTo>
                  <a:lnTo>
                    <a:pt x="4878208" y="12700"/>
                  </a:lnTo>
                  <a:lnTo>
                    <a:pt x="4878208" y="0"/>
                  </a:lnTo>
                  <a:lnTo>
                    <a:pt x="0" y="0"/>
                  </a:lnTo>
                  <a:lnTo>
                    <a:pt x="0" y="12700"/>
                  </a:lnTo>
                  <a:close/>
                </a:path>
              </a:pathLst>
            </a:custGeom>
            <a:solidFill>
              <a:srgbClr val="A4A4A4">
                <a:alpha val="19999"/>
              </a:srgbClr>
            </a:solidFill>
          </p:spPr>
          <p:txBody>
            <a:bodyPr wrap="square" lIns="0" tIns="0" rIns="0" bIns="0" rtlCol="0"/>
            <a:lstStyle/>
            <a:p>
              <a:pPr defTabSz="571500"/>
              <a:endParaRPr sz="1125" kern="0">
                <a:solidFill>
                  <a:sysClr val="windowText" lastClr="000000"/>
                </a:solidFill>
              </a:endParaRPr>
            </a:p>
          </p:txBody>
        </p:sp>
        <p:sp>
          <p:nvSpPr>
            <p:cNvPr id="14" name="object 14"/>
            <p:cNvSpPr/>
            <p:nvPr/>
          </p:nvSpPr>
          <p:spPr>
            <a:xfrm>
              <a:off x="22340" y="2920250"/>
              <a:ext cx="4866005" cy="807085"/>
            </a:xfrm>
            <a:custGeom>
              <a:avLst/>
              <a:gdLst/>
              <a:ahLst/>
              <a:cxnLst/>
              <a:rect l="l" t="t" r="r" b="b"/>
              <a:pathLst>
                <a:path w="4866005" h="807085">
                  <a:moveTo>
                    <a:pt x="4865497" y="0"/>
                  </a:moveTo>
                  <a:lnTo>
                    <a:pt x="0" y="0"/>
                  </a:lnTo>
                  <a:lnTo>
                    <a:pt x="0" y="806564"/>
                  </a:lnTo>
                  <a:lnTo>
                    <a:pt x="4865497" y="806564"/>
                  </a:lnTo>
                  <a:lnTo>
                    <a:pt x="4865497" y="0"/>
                  </a:lnTo>
                  <a:close/>
                </a:path>
              </a:pathLst>
            </a:custGeom>
            <a:solidFill>
              <a:srgbClr val="A4A4A4">
                <a:alpha val="19999"/>
              </a:srgbClr>
            </a:solidFill>
          </p:spPr>
          <p:txBody>
            <a:bodyPr wrap="square" lIns="0" tIns="0" rIns="0" bIns="0" rtlCol="0"/>
            <a:lstStyle/>
            <a:p>
              <a:pPr defTabSz="571500"/>
              <a:endParaRPr sz="1125" kern="0">
                <a:solidFill>
                  <a:sysClr val="windowText" lastClr="000000"/>
                </a:solidFill>
              </a:endParaRPr>
            </a:p>
          </p:txBody>
        </p:sp>
        <p:sp>
          <p:nvSpPr>
            <p:cNvPr id="15" name="object 15"/>
            <p:cNvSpPr/>
            <p:nvPr/>
          </p:nvSpPr>
          <p:spPr>
            <a:xfrm>
              <a:off x="15989" y="2907537"/>
              <a:ext cx="4878705" cy="826135"/>
            </a:xfrm>
            <a:custGeom>
              <a:avLst/>
              <a:gdLst/>
              <a:ahLst/>
              <a:cxnLst/>
              <a:rect l="l" t="t" r="r" b="b"/>
              <a:pathLst>
                <a:path w="4878705" h="826135">
                  <a:moveTo>
                    <a:pt x="4878209" y="812927"/>
                  </a:moveTo>
                  <a:lnTo>
                    <a:pt x="0" y="812927"/>
                  </a:lnTo>
                  <a:lnTo>
                    <a:pt x="0" y="825627"/>
                  </a:lnTo>
                  <a:lnTo>
                    <a:pt x="4878209" y="825627"/>
                  </a:lnTo>
                  <a:lnTo>
                    <a:pt x="4878209" y="812927"/>
                  </a:lnTo>
                  <a:close/>
                </a:path>
                <a:path w="4878705" h="826135">
                  <a:moveTo>
                    <a:pt x="4878209" y="0"/>
                  </a:moveTo>
                  <a:lnTo>
                    <a:pt x="0" y="0"/>
                  </a:lnTo>
                  <a:lnTo>
                    <a:pt x="0" y="25400"/>
                  </a:lnTo>
                  <a:lnTo>
                    <a:pt x="4878209" y="25400"/>
                  </a:lnTo>
                  <a:lnTo>
                    <a:pt x="4878209" y="0"/>
                  </a:lnTo>
                  <a:close/>
                </a:path>
              </a:pathLst>
            </a:custGeom>
            <a:solidFill>
              <a:srgbClr val="A4A4A4">
                <a:alpha val="19999"/>
              </a:srgbClr>
            </a:solidFill>
          </p:spPr>
          <p:txBody>
            <a:bodyPr wrap="square" lIns="0" tIns="0" rIns="0" bIns="0" rtlCol="0"/>
            <a:lstStyle/>
            <a:p>
              <a:pPr defTabSz="571500"/>
              <a:endParaRPr sz="1125" kern="0">
                <a:solidFill>
                  <a:sysClr val="windowText" lastClr="000000"/>
                </a:solidFill>
              </a:endParaRPr>
            </a:p>
          </p:txBody>
        </p:sp>
        <p:sp>
          <p:nvSpPr>
            <p:cNvPr id="16" name="object 16"/>
            <p:cNvSpPr/>
            <p:nvPr/>
          </p:nvSpPr>
          <p:spPr>
            <a:xfrm>
              <a:off x="22340" y="4305668"/>
              <a:ext cx="4866005" cy="807720"/>
            </a:xfrm>
            <a:custGeom>
              <a:avLst/>
              <a:gdLst/>
              <a:ahLst/>
              <a:cxnLst/>
              <a:rect l="l" t="t" r="r" b="b"/>
              <a:pathLst>
                <a:path w="4866005" h="807720">
                  <a:moveTo>
                    <a:pt x="4865497" y="0"/>
                  </a:moveTo>
                  <a:lnTo>
                    <a:pt x="0" y="0"/>
                  </a:lnTo>
                  <a:lnTo>
                    <a:pt x="0" y="807478"/>
                  </a:lnTo>
                  <a:lnTo>
                    <a:pt x="4865497" y="807478"/>
                  </a:lnTo>
                  <a:lnTo>
                    <a:pt x="4865497" y="0"/>
                  </a:lnTo>
                  <a:close/>
                </a:path>
              </a:pathLst>
            </a:custGeom>
            <a:solidFill>
              <a:srgbClr val="A4A4A4">
                <a:alpha val="19999"/>
              </a:srgbClr>
            </a:solidFill>
          </p:spPr>
          <p:txBody>
            <a:bodyPr wrap="square" lIns="0" tIns="0" rIns="0" bIns="0" rtlCol="0"/>
            <a:lstStyle/>
            <a:p>
              <a:pPr defTabSz="571500"/>
              <a:endParaRPr sz="1125" kern="0">
                <a:solidFill>
                  <a:sysClr val="windowText" lastClr="000000"/>
                </a:solidFill>
              </a:endParaRPr>
            </a:p>
          </p:txBody>
        </p:sp>
        <p:sp>
          <p:nvSpPr>
            <p:cNvPr id="17" name="object 17"/>
            <p:cNvSpPr/>
            <p:nvPr/>
          </p:nvSpPr>
          <p:spPr>
            <a:xfrm>
              <a:off x="15989" y="4299330"/>
              <a:ext cx="4878705" cy="820419"/>
            </a:xfrm>
            <a:custGeom>
              <a:avLst/>
              <a:gdLst/>
              <a:ahLst/>
              <a:cxnLst/>
              <a:rect l="l" t="t" r="r" b="b"/>
              <a:pathLst>
                <a:path w="4878705" h="820420">
                  <a:moveTo>
                    <a:pt x="4878209" y="807466"/>
                  </a:moveTo>
                  <a:lnTo>
                    <a:pt x="0" y="807466"/>
                  </a:lnTo>
                  <a:lnTo>
                    <a:pt x="0" y="820166"/>
                  </a:lnTo>
                  <a:lnTo>
                    <a:pt x="4878209" y="820166"/>
                  </a:lnTo>
                  <a:lnTo>
                    <a:pt x="4878209" y="807466"/>
                  </a:lnTo>
                  <a:close/>
                </a:path>
                <a:path w="4878705" h="820420">
                  <a:moveTo>
                    <a:pt x="4878209" y="0"/>
                  </a:moveTo>
                  <a:lnTo>
                    <a:pt x="0" y="0"/>
                  </a:lnTo>
                  <a:lnTo>
                    <a:pt x="0" y="12700"/>
                  </a:lnTo>
                  <a:lnTo>
                    <a:pt x="4878209" y="12700"/>
                  </a:lnTo>
                  <a:lnTo>
                    <a:pt x="4878209" y="0"/>
                  </a:lnTo>
                  <a:close/>
                </a:path>
              </a:pathLst>
            </a:custGeom>
            <a:solidFill>
              <a:srgbClr val="A4A4A4">
                <a:alpha val="19999"/>
              </a:srgbClr>
            </a:solidFill>
          </p:spPr>
          <p:txBody>
            <a:bodyPr wrap="square" lIns="0" tIns="0" rIns="0" bIns="0" rtlCol="0"/>
            <a:lstStyle/>
            <a:p>
              <a:pPr defTabSz="571500"/>
              <a:endParaRPr sz="1125" kern="0">
                <a:solidFill>
                  <a:sysClr val="windowText" lastClr="000000"/>
                </a:solidFill>
              </a:endParaRPr>
            </a:p>
          </p:txBody>
        </p:sp>
        <p:sp>
          <p:nvSpPr>
            <p:cNvPr id="18" name="object 18"/>
            <p:cNvSpPr/>
            <p:nvPr/>
          </p:nvSpPr>
          <p:spPr>
            <a:xfrm>
              <a:off x="22340" y="5692000"/>
              <a:ext cx="4866005" cy="1036319"/>
            </a:xfrm>
            <a:custGeom>
              <a:avLst/>
              <a:gdLst/>
              <a:ahLst/>
              <a:cxnLst/>
              <a:rect l="l" t="t" r="r" b="b"/>
              <a:pathLst>
                <a:path w="4866005" h="1036320">
                  <a:moveTo>
                    <a:pt x="4865497" y="0"/>
                  </a:moveTo>
                  <a:lnTo>
                    <a:pt x="0" y="0"/>
                  </a:lnTo>
                  <a:lnTo>
                    <a:pt x="0" y="1036078"/>
                  </a:lnTo>
                  <a:lnTo>
                    <a:pt x="4865497" y="1036078"/>
                  </a:lnTo>
                  <a:lnTo>
                    <a:pt x="4865497" y="0"/>
                  </a:lnTo>
                  <a:close/>
                </a:path>
              </a:pathLst>
            </a:custGeom>
            <a:solidFill>
              <a:srgbClr val="A4A4A4">
                <a:alpha val="19999"/>
              </a:srgbClr>
            </a:solidFill>
          </p:spPr>
          <p:txBody>
            <a:bodyPr wrap="square" lIns="0" tIns="0" rIns="0" bIns="0" rtlCol="0"/>
            <a:lstStyle/>
            <a:p>
              <a:pPr defTabSz="571500"/>
              <a:endParaRPr sz="1125" kern="0">
                <a:solidFill>
                  <a:sysClr val="windowText" lastClr="000000"/>
                </a:solidFill>
              </a:endParaRPr>
            </a:p>
          </p:txBody>
        </p:sp>
        <p:sp>
          <p:nvSpPr>
            <p:cNvPr id="19" name="object 19"/>
            <p:cNvSpPr/>
            <p:nvPr/>
          </p:nvSpPr>
          <p:spPr>
            <a:xfrm>
              <a:off x="15989" y="5685662"/>
              <a:ext cx="4878705" cy="1049020"/>
            </a:xfrm>
            <a:custGeom>
              <a:avLst/>
              <a:gdLst/>
              <a:ahLst/>
              <a:cxnLst/>
              <a:rect l="l" t="t" r="r" b="b"/>
              <a:pathLst>
                <a:path w="4878705" h="1049020">
                  <a:moveTo>
                    <a:pt x="4878209" y="1036066"/>
                  </a:moveTo>
                  <a:lnTo>
                    <a:pt x="0" y="1036066"/>
                  </a:lnTo>
                  <a:lnTo>
                    <a:pt x="0" y="1048766"/>
                  </a:lnTo>
                  <a:lnTo>
                    <a:pt x="4878209" y="1048766"/>
                  </a:lnTo>
                  <a:lnTo>
                    <a:pt x="4878209" y="1036066"/>
                  </a:lnTo>
                  <a:close/>
                </a:path>
                <a:path w="4878705" h="1049020">
                  <a:moveTo>
                    <a:pt x="4878209" y="0"/>
                  </a:moveTo>
                  <a:lnTo>
                    <a:pt x="0" y="0"/>
                  </a:lnTo>
                  <a:lnTo>
                    <a:pt x="0" y="12700"/>
                  </a:lnTo>
                  <a:lnTo>
                    <a:pt x="4878209" y="12700"/>
                  </a:lnTo>
                  <a:lnTo>
                    <a:pt x="4878209" y="0"/>
                  </a:lnTo>
                  <a:close/>
                </a:path>
              </a:pathLst>
            </a:custGeom>
            <a:solidFill>
              <a:srgbClr val="A4A4A4">
                <a:alpha val="19999"/>
              </a:srgbClr>
            </a:solidFill>
          </p:spPr>
          <p:txBody>
            <a:bodyPr wrap="square" lIns="0" tIns="0" rIns="0" bIns="0" rtlCol="0"/>
            <a:lstStyle/>
            <a:p>
              <a:pPr defTabSz="571500"/>
              <a:endParaRPr sz="1125" kern="0">
                <a:solidFill>
                  <a:sysClr val="windowText" lastClr="000000"/>
                </a:solidFill>
              </a:endParaRPr>
            </a:p>
          </p:txBody>
        </p:sp>
        <p:sp>
          <p:nvSpPr>
            <p:cNvPr id="20" name="object 20"/>
            <p:cNvSpPr/>
            <p:nvPr/>
          </p:nvSpPr>
          <p:spPr>
            <a:xfrm>
              <a:off x="22340" y="7306957"/>
              <a:ext cx="4866005" cy="807085"/>
            </a:xfrm>
            <a:custGeom>
              <a:avLst/>
              <a:gdLst/>
              <a:ahLst/>
              <a:cxnLst/>
              <a:rect l="l" t="t" r="r" b="b"/>
              <a:pathLst>
                <a:path w="4866005" h="807084">
                  <a:moveTo>
                    <a:pt x="4865497" y="0"/>
                  </a:moveTo>
                  <a:lnTo>
                    <a:pt x="0" y="0"/>
                  </a:lnTo>
                  <a:lnTo>
                    <a:pt x="0" y="806564"/>
                  </a:lnTo>
                  <a:lnTo>
                    <a:pt x="4865497" y="806564"/>
                  </a:lnTo>
                  <a:lnTo>
                    <a:pt x="4865497" y="0"/>
                  </a:lnTo>
                  <a:close/>
                </a:path>
              </a:pathLst>
            </a:custGeom>
            <a:solidFill>
              <a:srgbClr val="A4A4A4">
                <a:alpha val="19999"/>
              </a:srgbClr>
            </a:solidFill>
          </p:spPr>
          <p:txBody>
            <a:bodyPr wrap="square" lIns="0" tIns="0" rIns="0" bIns="0" rtlCol="0"/>
            <a:lstStyle/>
            <a:p>
              <a:pPr defTabSz="571500"/>
              <a:endParaRPr sz="1125" kern="0">
                <a:solidFill>
                  <a:sysClr val="windowText" lastClr="000000"/>
                </a:solidFill>
              </a:endParaRPr>
            </a:p>
          </p:txBody>
        </p:sp>
        <p:sp>
          <p:nvSpPr>
            <p:cNvPr id="21" name="object 21"/>
            <p:cNvSpPr/>
            <p:nvPr/>
          </p:nvSpPr>
          <p:spPr>
            <a:xfrm>
              <a:off x="15989" y="7300594"/>
              <a:ext cx="4878705" cy="819785"/>
            </a:xfrm>
            <a:custGeom>
              <a:avLst/>
              <a:gdLst/>
              <a:ahLst/>
              <a:cxnLst/>
              <a:rect l="l" t="t" r="r" b="b"/>
              <a:pathLst>
                <a:path w="4878705" h="819784">
                  <a:moveTo>
                    <a:pt x="4878209" y="806577"/>
                  </a:moveTo>
                  <a:lnTo>
                    <a:pt x="0" y="806577"/>
                  </a:lnTo>
                  <a:lnTo>
                    <a:pt x="0" y="819277"/>
                  </a:lnTo>
                  <a:lnTo>
                    <a:pt x="4878209" y="819277"/>
                  </a:lnTo>
                  <a:lnTo>
                    <a:pt x="4878209" y="806577"/>
                  </a:lnTo>
                  <a:close/>
                </a:path>
                <a:path w="4878705" h="819784">
                  <a:moveTo>
                    <a:pt x="4878209" y="0"/>
                  </a:moveTo>
                  <a:lnTo>
                    <a:pt x="0" y="0"/>
                  </a:lnTo>
                  <a:lnTo>
                    <a:pt x="0" y="12700"/>
                  </a:lnTo>
                  <a:lnTo>
                    <a:pt x="4878209" y="12700"/>
                  </a:lnTo>
                  <a:lnTo>
                    <a:pt x="4878209" y="0"/>
                  </a:lnTo>
                  <a:close/>
                </a:path>
              </a:pathLst>
            </a:custGeom>
            <a:solidFill>
              <a:srgbClr val="A4A4A4">
                <a:alpha val="19999"/>
              </a:srgbClr>
            </a:solidFill>
          </p:spPr>
          <p:txBody>
            <a:bodyPr wrap="square" lIns="0" tIns="0" rIns="0" bIns="0" rtlCol="0"/>
            <a:lstStyle/>
            <a:p>
              <a:pPr defTabSz="571500"/>
              <a:endParaRPr sz="1125" kern="0">
                <a:solidFill>
                  <a:sysClr val="windowText" lastClr="000000"/>
                </a:solidFill>
              </a:endParaRPr>
            </a:p>
          </p:txBody>
        </p:sp>
        <p:sp>
          <p:nvSpPr>
            <p:cNvPr id="22" name="object 22"/>
            <p:cNvSpPr/>
            <p:nvPr/>
          </p:nvSpPr>
          <p:spPr>
            <a:xfrm>
              <a:off x="15990" y="2335022"/>
              <a:ext cx="4878705" cy="7023100"/>
            </a:xfrm>
            <a:custGeom>
              <a:avLst/>
              <a:gdLst/>
              <a:ahLst/>
              <a:cxnLst/>
              <a:rect l="l" t="t" r="r" b="b"/>
              <a:pathLst>
                <a:path w="4878705" h="7023100">
                  <a:moveTo>
                    <a:pt x="6350" y="0"/>
                  </a:moveTo>
                  <a:lnTo>
                    <a:pt x="6350" y="7022592"/>
                  </a:lnTo>
                </a:path>
                <a:path w="4878705" h="7023100">
                  <a:moveTo>
                    <a:pt x="4871858" y="0"/>
                  </a:moveTo>
                  <a:lnTo>
                    <a:pt x="4871858" y="7022592"/>
                  </a:lnTo>
                </a:path>
                <a:path w="4878705" h="7023100">
                  <a:moveTo>
                    <a:pt x="0" y="7016242"/>
                  </a:moveTo>
                  <a:lnTo>
                    <a:pt x="4878208" y="7016242"/>
                  </a:lnTo>
                </a:path>
              </a:pathLst>
            </a:custGeom>
            <a:ln w="12700">
              <a:solidFill>
                <a:srgbClr val="A4A4A4"/>
              </a:solidFill>
            </a:ln>
          </p:spPr>
          <p:txBody>
            <a:bodyPr wrap="square" lIns="0" tIns="0" rIns="0" bIns="0" rtlCol="0"/>
            <a:lstStyle/>
            <a:p>
              <a:pPr defTabSz="571500"/>
              <a:endParaRPr sz="1125" kern="0">
                <a:solidFill>
                  <a:sysClr val="windowText" lastClr="000000"/>
                </a:solidFill>
              </a:endParaRPr>
            </a:p>
          </p:txBody>
        </p:sp>
        <p:sp>
          <p:nvSpPr>
            <p:cNvPr id="23" name="object 23"/>
            <p:cNvSpPr/>
            <p:nvPr/>
          </p:nvSpPr>
          <p:spPr>
            <a:xfrm>
              <a:off x="4893564" y="2934639"/>
              <a:ext cx="4866005" cy="6550659"/>
            </a:xfrm>
            <a:custGeom>
              <a:avLst/>
              <a:gdLst/>
              <a:ahLst/>
              <a:cxnLst/>
              <a:rect l="l" t="t" r="r" b="b"/>
              <a:pathLst>
                <a:path w="4866005" h="6550659">
                  <a:moveTo>
                    <a:pt x="4865497" y="5721235"/>
                  </a:moveTo>
                  <a:lnTo>
                    <a:pt x="0" y="5721235"/>
                  </a:lnTo>
                  <a:lnTo>
                    <a:pt x="0" y="6550482"/>
                  </a:lnTo>
                  <a:lnTo>
                    <a:pt x="4865497" y="6550482"/>
                  </a:lnTo>
                  <a:lnTo>
                    <a:pt x="4865497" y="5721235"/>
                  </a:lnTo>
                  <a:close/>
                </a:path>
                <a:path w="4866005" h="6550659">
                  <a:moveTo>
                    <a:pt x="4865497" y="4452937"/>
                  </a:moveTo>
                  <a:lnTo>
                    <a:pt x="0" y="4452937"/>
                  </a:lnTo>
                  <a:lnTo>
                    <a:pt x="0" y="5260416"/>
                  </a:lnTo>
                  <a:lnTo>
                    <a:pt x="4865497" y="5260416"/>
                  </a:lnTo>
                  <a:lnTo>
                    <a:pt x="4865497" y="4452937"/>
                  </a:lnTo>
                  <a:close/>
                </a:path>
                <a:path w="4866005" h="6550659">
                  <a:moveTo>
                    <a:pt x="4865497" y="2816237"/>
                  </a:moveTo>
                  <a:lnTo>
                    <a:pt x="0" y="2816237"/>
                  </a:lnTo>
                  <a:lnTo>
                    <a:pt x="0" y="3645484"/>
                  </a:lnTo>
                  <a:lnTo>
                    <a:pt x="4865497" y="3645484"/>
                  </a:lnTo>
                  <a:lnTo>
                    <a:pt x="4865497" y="2816237"/>
                  </a:lnTo>
                  <a:close/>
                </a:path>
                <a:path w="4866005" h="6550659">
                  <a:moveTo>
                    <a:pt x="4865497" y="1408176"/>
                  </a:moveTo>
                  <a:lnTo>
                    <a:pt x="0" y="1408176"/>
                  </a:lnTo>
                  <a:lnTo>
                    <a:pt x="0" y="2237435"/>
                  </a:lnTo>
                  <a:lnTo>
                    <a:pt x="4865497" y="2237435"/>
                  </a:lnTo>
                  <a:lnTo>
                    <a:pt x="4865497" y="1408176"/>
                  </a:lnTo>
                  <a:close/>
                </a:path>
                <a:path w="4866005" h="6550659">
                  <a:moveTo>
                    <a:pt x="4865497" y="0"/>
                  </a:moveTo>
                  <a:lnTo>
                    <a:pt x="0" y="0"/>
                  </a:lnTo>
                  <a:lnTo>
                    <a:pt x="0" y="829259"/>
                  </a:lnTo>
                  <a:lnTo>
                    <a:pt x="4865497" y="829259"/>
                  </a:lnTo>
                  <a:lnTo>
                    <a:pt x="4865497" y="0"/>
                  </a:lnTo>
                  <a:close/>
                </a:path>
              </a:pathLst>
            </a:custGeom>
            <a:solidFill>
              <a:srgbClr val="A4A4A4">
                <a:alpha val="19999"/>
              </a:srgbClr>
            </a:solidFill>
          </p:spPr>
          <p:txBody>
            <a:bodyPr wrap="square" lIns="0" tIns="0" rIns="0" bIns="0" rtlCol="0"/>
            <a:lstStyle/>
            <a:p>
              <a:pPr defTabSz="571500"/>
              <a:endParaRPr sz="1125" kern="0">
                <a:solidFill>
                  <a:sysClr val="windowText" lastClr="000000"/>
                </a:solidFill>
              </a:endParaRPr>
            </a:p>
          </p:txBody>
        </p:sp>
        <p:sp>
          <p:nvSpPr>
            <p:cNvPr id="24" name="object 24"/>
            <p:cNvSpPr/>
            <p:nvPr/>
          </p:nvSpPr>
          <p:spPr>
            <a:xfrm>
              <a:off x="4887214" y="2921888"/>
              <a:ext cx="4878705" cy="5740400"/>
            </a:xfrm>
            <a:custGeom>
              <a:avLst/>
              <a:gdLst/>
              <a:ahLst/>
              <a:cxnLst/>
              <a:rect l="l" t="t" r="r" b="b"/>
              <a:pathLst>
                <a:path w="4878705" h="5740400">
                  <a:moveTo>
                    <a:pt x="4878324" y="5727700"/>
                  </a:moveTo>
                  <a:lnTo>
                    <a:pt x="0" y="5727700"/>
                  </a:lnTo>
                  <a:lnTo>
                    <a:pt x="0" y="5740400"/>
                  </a:lnTo>
                  <a:lnTo>
                    <a:pt x="4878324" y="5740400"/>
                  </a:lnTo>
                  <a:lnTo>
                    <a:pt x="4878324" y="5727700"/>
                  </a:lnTo>
                  <a:close/>
                </a:path>
                <a:path w="4878705" h="5740400">
                  <a:moveTo>
                    <a:pt x="4878324" y="5266817"/>
                  </a:moveTo>
                  <a:lnTo>
                    <a:pt x="0" y="5266817"/>
                  </a:lnTo>
                  <a:lnTo>
                    <a:pt x="0" y="5279517"/>
                  </a:lnTo>
                  <a:lnTo>
                    <a:pt x="4878324" y="5279517"/>
                  </a:lnTo>
                  <a:lnTo>
                    <a:pt x="4878324" y="5266817"/>
                  </a:lnTo>
                  <a:close/>
                </a:path>
                <a:path w="4878705" h="5740400">
                  <a:moveTo>
                    <a:pt x="4878324" y="4459351"/>
                  </a:moveTo>
                  <a:lnTo>
                    <a:pt x="0" y="4459351"/>
                  </a:lnTo>
                  <a:lnTo>
                    <a:pt x="0" y="4472051"/>
                  </a:lnTo>
                  <a:lnTo>
                    <a:pt x="4878324" y="4472051"/>
                  </a:lnTo>
                  <a:lnTo>
                    <a:pt x="4878324" y="4459351"/>
                  </a:lnTo>
                  <a:close/>
                </a:path>
                <a:path w="4878705" h="5740400">
                  <a:moveTo>
                    <a:pt x="4878324" y="3651885"/>
                  </a:moveTo>
                  <a:lnTo>
                    <a:pt x="0" y="3651885"/>
                  </a:lnTo>
                  <a:lnTo>
                    <a:pt x="0" y="3664585"/>
                  </a:lnTo>
                  <a:lnTo>
                    <a:pt x="4878324" y="3664585"/>
                  </a:lnTo>
                  <a:lnTo>
                    <a:pt x="4878324" y="3651885"/>
                  </a:lnTo>
                  <a:close/>
                </a:path>
                <a:path w="4878705" h="5740400">
                  <a:moveTo>
                    <a:pt x="4878324" y="2822702"/>
                  </a:moveTo>
                  <a:lnTo>
                    <a:pt x="0" y="2822702"/>
                  </a:lnTo>
                  <a:lnTo>
                    <a:pt x="0" y="2835402"/>
                  </a:lnTo>
                  <a:lnTo>
                    <a:pt x="4878324" y="2835402"/>
                  </a:lnTo>
                  <a:lnTo>
                    <a:pt x="4878324" y="2822702"/>
                  </a:lnTo>
                  <a:close/>
                </a:path>
                <a:path w="4878705" h="5740400">
                  <a:moveTo>
                    <a:pt x="4878324" y="2243836"/>
                  </a:moveTo>
                  <a:lnTo>
                    <a:pt x="0" y="2243836"/>
                  </a:lnTo>
                  <a:lnTo>
                    <a:pt x="0" y="2256536"/>
                  </a:lnTo>
                  <a:lnTo>
                    <a:pt x="4878324" y="2256536"/>
                  </a:lnTo>
                  <a:lnTo>
                    <a:pt x="4878324" y="2243836"/>
                  </a:lnTo>
                  <a:close/>
                </a:path>
                <a:path w="4878705" h="5740400">
                  <a:moveTo>
                    <a:pt x="4878324" y="1414538"/>
                  </a:moveTo>
                  <a:lnTo>
                    <a:pt x="0" y="1414538"/>
                  </a:lnTo>
                  <a:lnTo>
                    <a:pt x="0" y="1427238"/>
                  </a:lnTo>
                  <a:lnTo>
                    <a:pt x="4878324" y="1427238"/>
                  </a:lnTo>
                  <a:lnTo>
                    <a:pt x="4878324" y="1414538"/>
                  </a:lnTo>
                  <a:close/>
                </a:path>
                <a:path w="4878705" h="5740400">
                  <a:moveTo>
                    <a:pt x="4878324" y="835660"/>
                  </a:moveTo>
                  <a:lnTo>
                    <a:pt x="0" y="835660"/>
                  </a:lnTo>
                  <a:lnTo>
                    <a:pt x="0" y="848360"/>
                  </a:lnTo>
                  <a:lnTo>
                    <a:pt x="4878324" y="848360"/>
                  </a:lnTo>
                  <a:lnTo>
                    <a:pt x="4878324" y="835660"/>
                  </a:lnTo>
                  <a:close/>
                </a:path>
                <a:path w="4878705" h="5740400">
                  <a:moveTo>
                    <a:pt x="4878324" y="0"/>
                  </a:moveTo>
                  <a:lnTo>
                    <a:pt x="0" y="0"/>
                  </a:lnTo>
                  <a:lnTo>
                    <a:pt x="0" y="25400"/>
                  </a:lnTo>
                  <a:lnTo>
                    <a:pt x="4878324" y="25400"/>
                  </a:lnTo>
                  <a:lnTo>
                    <a:pt x="4878324" y="0"/>
                  </a:lnTo>
                  <a:close/>
                </a:path>
              </a:pathLst>
            </a:custGeom>
            <a:solidFill>
              <a:srgbClr val="A4A4A4">
                <a:alpha val="19999"/>
              </a:srgbClr>
            </a:solidFill>
          </p:spPr>
          <p:txBody>
            <a:bodyPr wrap="square" lIns="0" tIns="0" rIns="0" bIns="0" rtlCol="0"/>
            <a:lstStyle/>
            <a:p>
              <a:pPr defTabSz="571500"/>
              <a:endParaRPr sz="1125" kern="0">
                <a:solidFill>
                  <a:sysClr val="windowText" lastClr="000000"/>
                </a:solidFill>
              </a:endParaRPr>
            </a:p>
          </p:txBody>
        </p:sp>
        <p:sp>
          <p:nvSpPr>
            <p:cNvPr id="25" name="object 25"/>
            <p:cNvSpPr/>
            <p:nvPr/>
          </p:nvSpPr>
          <p:spPr>
            <a:xfrm>
              <a:off x="4887214" y="2349373"/>
              <a:ext cx="4878705" cy="7142480"/>
            </a:xfrm>
            <a:custGeom>
              <a:avLst/>
              <a:gdLst/>
              <a:ahLst/>
              <a:cxnLst/>
              <a:rect l="l" t="t" r="r" b="b"/>
              <a:pathLst>
                <a:path w="4878705" h="7142480">
                  <a:moveTo>
                    <a:pt x="6350" y="0"/>
                  </a:moveTo>
                  <a:lnTo>
                    <a:pt x="6350" y="7142099"/>
                  </a:lnTo>
                </a:path>
                <a:path w="4878705" h="7142480">
                  <a:moveTo>
                    <a:pt x="4871974" y="0"/>
                  </a:moveTo>
                  <a:lnTo>
                    <a:pt x="4871974" y="7142099"/>
                  </a:lnTo>
                </a:path>
                <a:path w="4878705" h="7142480">
                  <a:moveTo>
                    <a:pt x="0" y="7135749"/>
                  </a:moveTo>
                  <a:lnTo>
                    <a:pt x="4878324" y="7135749"/>
                  </a:lnTo>
                </a:path>
              </a:pathLst>
            </a:custGeom>
            <a:ln w="12700">
              <a:solidFill>
                <a:srgbClr val="A4A4A4"/>
              </a:solidFill>
            </a:ln>
          </p:spPr>
          <p:txBody>
            <a:bodyPr wrap="square" lIns="0" tIns="0" rIns="0" bIns="0" rtlCol="0"/>
            <a:lstStyle/>
            <a:p>
              <a:pPr defTabSz="571500"/>
              <a:endParaRPr sz="1125" kern="0">
                <a:solidFill>
                  <a:sysClr val="windowText" lastClr="000000"/>
                </a:solidFill>
              </a:endParaRPr>
            </a:p>
          </p:txBody>
        </p:sp>
        <p:sp>
          <p:nvSpPr>
            <p:cNvPr id="26" name="object 26"/>
            <p:cNvSpPr/>
            <p:nvPr/>
          </p:nvSpPr>
          <p:spPr>
            <a:xfrm>
              <a:off x="9742551" y="2934639"/>
              <a:ext cx="4866005" cy="6369050"/>
            </a:xfrm>
            <a:custGeom>
              <a:avLst/>
              <a:gdLst/>
              <a:ahLst/>
              <a:cxnLst/>
              <a:rect l="l" t="t" r="r" b="b"/>
              <a:pathLst>
                <a:path w="4866005" h="6369050">
                  <a:moveTo>
                    <a:pt x="4865497" y="5539752"/>
                  </a:moveTo>
                  <a:lnTo>
                    <a:pt x="0" y="5539752"/>
                  </a:lnTo>
                  <a:lnTo>
                    <a:pt x="0" y="6368999"/>
                  </a:lnTo>
                  <a:lnTo>
                    <a:pt x="4865497" y="6368999"/>
                  </a:lnTo>
                  <a:lnTo>
                    <a:pt x="4865497" y="5539752"/>
                  </a:lnTo>
                  <a:close/>
                </a:path>
                <a:path w="4866005" h="6369050">
                  <a:moveTo>
                    <a:pt x="4865497" y="4051109"/>
                  </a:moveTo>
                  <a:lnTo>
                    <a:pt x="0" y="4051109"/>
                  </a:lnTo>
                  <a:lnTo>
                    <a:pt x="0" y="5087188"/>
                  </a:lnTo>
                  <a:lnTo>
                    <a:pt x="4865497" y="5087188"/>
                  </a:lnTo>
                  <a:lnTo>
                    <a:pt x="4865497" y="4051109"/>
                  </a:lnTo>
                  <a:close/>
                </a:path>
                <a:path w="4866005" h="6369050">
                  <a:moveTo>
                    <a:pt x="4865497" y="3044888"/>
                  </a:moveTo>
                  <a:lnTo>
                    <a:pt x="0" y="3044888"/>
                  </a:lnTo>
                  <a:lnTo>
                    <a:pt x="0" y="3623767"/>
                  </a:lnTo>
                  <a:lnTo>
                    <a:pt x="4865497" y="3623767"/>
                  </a:lnTo>
                  <a:lnTo>
                    <a:pt x="4865497" y="3044888"/>
                  </a:lnTo>
                  <a:close/>
                </a:path>
                <a:path w="4866005" h="6369050">
                  <a:moveTo>
                    <a:pt x="4865497" y="1408176"/>
                  </a:moveTo>
                  <a:lnTo>
                    <a:pt x="0" y="1408176"/>
                  </a:lnTo>
                  <a:lnTo>
                    <a:pt x="0" y="2237435"/>
                  </a:lnTo>
                  <a:lnTo>
                    <a:pt x="4865497" y="2237435"/>
                  </a:lnTo>
                  <a:lnTo>
                    <a:pt x="4865497" y="1408176"/>
                  </a:lnTo>
                  <a:close/>
                </a:path>
                <a:path w="4866005" h="6369050">
                  <a:moveTo>
                    <a:pt x="4865497" y="0"/>
                  </a:moveTo>
                  <a:lnTo>
                    <a:pt x="0" y="0"/>
                  </a:lnTo>
                  <a:lnTo>
                    <a:pt x="0" y="829259"/>
                  </a:lnTo>
                  <a:lnTo>
                    <a:pt x="4865497" y="829259"/>
                  </a:lnTo>
                  <a:lnTo>
                    <a:pt x="4865497" y="0"/>
                  </a:lnTo>
                  <a:close/>
                </a:path>
              </a:pathLst>
            </a:custGeom>
            <a:solidFill>
              <a:srgbClr val="A4A4A4">
                <a:alpha val="19999"/>
              </a:srgbClr>
            </a:solidFill>
          </p:spPr>
          <p:txBody>
            <a:bodyPr wrap="square" lIns="0" tIns="0" rIns="0" bIns="0" rtlCol="0"/>
            <a:lstStyle/>
            <a:p>
              <a:pPr defTabSz="571500"/>
              <a:endParaRPr sz="1125" kern="0">
                <a:solidFill>
                  <a:sysClr val="windowText" lastClr="000000"/>
                </a:solidFill>
              </a:endParaRPr>
            </a:p>
          </p:txBody>
        </p:sp>
        <p:sp>
          <p:nvSpPr>
            <p:cNvPr id="27" name="object 27"/>
            <p:cNvSpPr/>
            <p:nvPr/>
          </p:nvSpPr>
          <p:spPr>
            <a:xfrm>
              <a:off x="9736201" y="2921888"/>
              <a:ext cx="4878705" cy="5558790"/>
            </a:xfrm>
            <a:custGeom>
              <a:avLst/>
              <a:gdLst/>
              <a:ahLst/>
              <a:cxnLst/>
              <a:rect l="l" t="t" r="r" b="b"/>
              <a:pathLst>
                <a:path w="4878705" h="5558790">
                  <a:moveTo>
                    <a:pt x="4878197" y="5546090"/>
                  </a:moveTo>
                  <a:lnTo>
                    <a:pt x="0" y="5546090"/>
                  </a:lnTo>
                  <a:lnTo>
                    <a:pt x="0" y="5558790"/>
                  </a:lnTo>
                  <a:lnTo>
                    <a:pt x="4878197" y="5558790"/>
                  </a:lnTo>
                  <a:lnTo>
                    <a:pt x="4878197" y="5546090"/>
                  </a:lnTo>
                  <a:close/>
                </a:path>
                <a:path w="4878705" h="5558790">
                  <a:moveTo>
                    <a:pt x="4878197" y="5093589"/>
                  </a:moveTo>
                  <a:lnTo>
                    <a:pt x="0" y="5093589"/>
                  </a:lnTo>
                  <a:lnTo>
                    <a:pt x="0" y="5106289"/>
                  </a:lnTo>
                  <a:lnTo>
                    <a:pt x="4878197" y="5106289"/>
                  </a:lnTo>
                  <a:lnTo>
                    <a:pt x="4878197" y="5093589"/>
                  </a:lnTo>
                  <a:close/>
                </a:path>
                <a:path w="4878705" h="5558790">
                  <a:moveTo>
                    <a:pt x="4878197" y="4057523"/>
                  </a:moveTo>
                  <a:lnTo>
                    <a:pt x="0" y="4057523"/>
                  </a:lnTo>
                  <a:lnTo>
                    <a:pt x="0" y="4070223"/>
                  </a:lnTo>
                  <a:lnTo>
                    <a:pt x="4878197" y="4070223"/>
                  </a:lnTo>
                  <a:lnTo>
                    <a:pt x="4878197" y="4057523"/>
                  </a:lnTo>
                  <a:close/>
                </a:path>
                <a:path w="4878705" h="5558790">
                  <a:moveTo>
                    <a:pt x="4878197" y="3630168"/>
                  </a:moveTo>
                  <a:lnTo>
                    <a:pt x="0" y="3630168"/>
                  </a:lnTo>
                  <a:lnTo>
                    <a:pt x="0" y="3642868"/>
                  </a:lnTo>
                  <a:lnTo>
                    <a:pt x="4878197" y="3642868"/>
                  </a:lnTo>
                  <a:lnTo>
                    <a:pt x="4878197" y="3630168"/>
                  </a:lnTo>
                  <a:close/>
                </a:path>
                <a:path w="4878705" h="5558790">
                  <a:moveTo>
                    <a:pt x="4878197" y="3051302"/>
                  </a:moveTo>
                  <a:lnTo>
                    <a:pt x="0" y="3051302"/>
                  </a:lnTo>
                  <a:lnTo>
                    <a:pt x="0" y="3064002"/>
                  </a:lnTo>
                  <a:lnTo>
                    <a:pt x="4878197" y="3064002"/>
                  </a:lnTo>
                  <a:lnTo>
                    <a:pt x="4878197" y="3051302"/>
                  </a:lnTo>
                  <a:close/>
                </a:path>
                <a:path w="4878705" h="5558790">
                  <a:moveTo>
                    <a:pt x="4878197" y="2243836"/>
                  </a:moveTo>
                  <a:lnTo>
                    <a:pt x="0" y="2243836"/>
                  </a:lnTo>
                  <a:lnTo>
                    <a:pt x="0" y="2256536"/>
                  </a:lnTo>
                  <a:lnTo>
                    <a:pt x="4878197" y="2256536"/>
                  </a:lnTo>
                  <a:lnTo>
                    <a:pt x="4878197" y="2243836"/>
                  </a:lnTo>
                  <a:close/>
                </a:path>
                <a:path w="4878705" h="5558790">
                  <a:moveTo>
                    <a:pt x="4878197" y="1414538"/>
                  </a:moveTo>
                  <a:lnTo>
                    <a:pt x="0" y="1414538"/>
                  </a:lnTo>
                  <a:lnTo>
                    <a:pt x="0" y="1427238"/>
                  </a:lnTo>
                  <a:lnTo>
                    <a:pt x="4878197" y="1427238"/>
                  </a:lnTo>
                  <a:lnTo>
                    <a:pt x="4878197" y="1414538"/>
                  </a:lnTo>
                  <a:close/>
                </a:path>
                <a:path w="4878705" h="5558790">
                  <a:moveTo>
                    <a:pt x="4878197" y="835660"/>
                  </a:moveTo>
                  <a:lnTo>
                    <a:pt x="0" y="835660"/>
                  </a:lnTo>
                  <a:lnTo>
                    <a:pt x="0" y="848360"/>
                  </a:lnTo>
                  <a:lnTo>
                    <a:pt x="4878197" y="848360"/>
                  </a:lnTo>
                  <a:lnTo>
                    <a:pt x="4878197" y="835660"/>
                  </a:lnTo>
                  <a:close/>
                </a:path>
                <a:path w="4878705" h="5558790">
                  <a:moveTo>
                    <a:pt x="4878197" y="0"/>
                  </a:moveTo>
                  <a:lnTo>
                    <a:pt x="0" y="0"/>
                  </a:lnTo>
                  <a:lnTo>
                    <a:pt x="0" y="25400"/>
                  </a:lnTo>
                  <a:lnTo>
                    <a:pt x="4878197" y="25400"/>
                  </a:lnTo>
                  <a:lnTo>
                    <a:pt x="4878197" y="0"/>
                  </a:lnTo>
                  <a:close/>
                </a:path>
              </a:pathLst>
            </a:custGeom>
            <a:solidFill>
              <a:srgbClr val="A4A4A4">
                <a:alpha val="19999"/>
              </a:srgbClr>
            </a:solidFill>
          </p:spPr>
          <p:txBody>
            <a:bodyPr wrap="square" lIns="0" tIns="0" rIns="0" bIns="0" rtlCol="0"/>
            <a:lstStyle/>
            <a:p>
              <a:pPr defTabSz="571500"/>
              <a:endParaRPr sz="1125" kern="0">
                <a:solidFill>
                  <a:sysClr val="windowText" lastClr="000000"/>
                </a:solidFill>
              </a:endParaRPr>
            </a:p>
          </p:txBody>
        </p:sp>
        <p:sp>
          <p:nvSpPr>
            <p:cNvPr id="28" name="object 28"/>
            <p:cNvSpPr/>
            <p:nvPr/>
          </p:nvSpPr>
          <p:spPr>
            <a:xfrm>
              <a:off x="9736201" y="2349373"/>
              <a:ext cx="4878705" cy="6960870"/>
            </a:xfrm>
            <a:custGeom>
              <a:avLst/>
              <a:gdLst/>
              <a:ahLst/>
              <a:cxnLst/>
              <a:rect l="l" t="t" r="r" b="b"/>
              <a:pathLst>
                <a:path w="4878705" h="6960870">
                  <a:moveTo>
                    <a:pt x="6350" y="0"/>
                  </a:moveTo>
                  <a:lnTo>
                    <a:pt x="6350" y="6960615"/>
                  </a:lnTo>
                </a:path>
                <a:path w="4878705" h="6960870">
                  <a:moveTo>
                    <a:pt x="4871847" y="0"/>
                  </a:moveTo>
                  <a:lnTo>
                    <a:pt x="4871847" y="6960615"/>
                  </a:lnTo>
                </a:path>
                <a:path w="4878705" h="6960870">
                  <a:moveTo>
                    <a:pt x="0" y="6954265"/>
                  </a:moveTo>
                  <a:lnTo>
                    <a:pt x="4878197" y="6954265"/>
                  </a:lnTo>
                </a:path>
              </a:pathLst>
            </a:custGeom>
            <a:ln w="12700">
              <a:solidFill>
                <a:srgbClr val="A4A4A4"/>
              </a:solidFill>
            </a:ln>
          </p:spPr>
          <p:txBody>
            <a:bodyPr wrap="square" lIns="0" tIns="0" rIns="0" bIns="0" rtlCol="0"/>
            <a:lstStyle/>
            <a:p>
              <a:pPr defTabSz="571500"/>
              <a:endParaRPr sz="1125" kern="0">
                <a:solidFill>
                  <a:sysClr val="windowText" lastClr="000000"/>
                </a:solidFill>
              </a:endParaRPr>
            </a:p>
          </p:txBody>
        </p:sp>
      </p:grpSp>
      <p:graphicFrame>
        <p:nvGraphicFramePr>
          <p:cNvPr id="29" name="object 29"/>
          <p:cNvGraphicFramePr>
            <a:graphicFrameLocks noGrp="1"/>
          </p:cNvGraphicFramePr>
          <p:nvPr/>
        </p:nvGraphicFramePr>
        <p:xfrm>
          <a:off x="1537963" y="1461890"/>
          <a:ext cx="9116219" cy="5527596"/>
        </p:xfrm>
        <a:graphic>
          <a:graphicData uri="http://schemas.openxmlformats.org/drawingml/2006/table">
            <a:tbl>
              <a:tblPr firstRow="1" bandRow="1">
                <a:tableStyleId>{2D5ABB26-0587-4C30-8999-92F81FD0307C}</a:tableStyleId>
              </a:tblPr>
              <a:tblGrid>
                <a:gridCol w="3036094">
                  <a:extLst>
                    <a:ext uri="{9D8B030D-6E8A-4147-A177-3AD203B41FA5}">
                      <a16:colId xmlns:a16="http://schemas.microsoft.com/office/drawing/2014/main" val="20000"/>
                    </a:ext>
                  </a:extLst>
                </a:gridCol>
                <a:gridCol w="3040459">
                  <a:extLst>
                    <a:ext uri="{9D8B030D-6E8A-4147-A177-3AD203B41FA5}">
                      <a16:colId xmlns:a16="http://schemas.microsoft.com/office/drawing/2014/main" val="20001"/>
                    </a:ext>
                  </a:extLst>
                </a:gridCol>
                <a:gridCol w="3039666">
                  <a:extLst>
                    <a:ext uri="{9D8B030D-6E8A-4147-A177-3AD203B41FA5}">
                      <a16:colId xmlns:a16="http://schemas.microsoft.com/office/drawing/2014/main" val="20002"/>
                    </a:ext>
                  </a:extLst>
                </a:gridCol>
              </a:tblGrid>
              <a:tr h="4598193">
                <a:tc>
                  <a:txBody>
                    <a:bodyPr/>
                    <a:lstStyle/>
                    <a:p>
                      <a:pPr marL="121285" marR="423545" indent="38100">
                        <a:lnSpc>
                          <a:spcPct val="100000"/>
                        </a:lnSpc>
                        <a:spcBef>
                          <a:spcPts val="365"/>
                        </a:spcBef>
                      </a:pPr>
                      <a:r>
                        <a:rPr sz="900" b="1">
                          <a:latin typeface="Calibri"/>
                          <a:cs typeface="Calibri"/>
                        </a:rPr>
                        <a:t>Why are</a:t>
                      </a:r>
                      <a:r>
                        <a:rPr sz="900" b="1" spc="40">
                          <a:latin typeface="Calibri"/>
                          <a:cs typeface="Calibri"/>
                        </a:rPr>
                        <a:t> </a:t>
                      </a:r>
                      <a:r>
                        <a:rPr sz="900" b="1">
                          <a:latin typeface="Calibri"/>
                          <a:cs typeface="Calibri"/>
                        </a:rPr>
                        <a:t>students</a:t>
                      </a:r>
                      <a:r>
                        <a:rPr sz="900" b="1" spc="-100">
                          <a:latin typeface="Calibri"/>
                          <a:cs typeface="Calibri"/>
                        </a:rPr>
                        <a:t> </a:t>
                      </a:r>
                      <a:r>
                        <a:rPr sz="900" b="1">
                          <a:latin typeface="Calibri"/>
                          <a:cs typeface="Calibri"/>
                        </a:rPr>
                        <a:t>not</a:t>
                      </a:r>
                      <a:r>
                        <a:rPr sz="900" b="1" spc="-20">
                          <a:latin typeface="Calibri"/>
                          <a:cs typeface="Calibri"/>
                        </a:rPr>
                        <a:t> </a:t>
                      </a:r>
                      <a:r>
                        <a:rPr sz="900" b="1">
                          <a:latin typeface="Calibri"/>
                          <a:cs typeface="Calibri"/>
                        </a:rPr>
                        <a:t>showing</a:t>
                      </a:r>
                      <a:r>
                        <a:rPr sz="900" b="1" spc="-70">
                          <a:latin typeface="Calibri"/>
                          <a:cs typeface="Calibri"/>
                        </a:rPr>
                        <a:t> </a:t>
                      </a:r>
                      <a:r>
                        <a:rPr sz="900" b="1">
                          <a:latin typeface="Calibri"/>
                          <a:cs typeface="Calibri"/>
                        </a:rPr>
                        <a:t>mastery</a:t>
                      </a:r>
                      <a:r>
                        <a:rPr sz="900" b="1" spc="10">
                          <a:latin typeface="Calibri"/>
                          <a:cs typeface="Calibri"/>
                        </a:rPr>
                        <a:t> </a:t>
                      </a:r>
                      <a:r>
                        <a:rPr sz="900" b="1">
                          <a:latin typeface="Calibri"/>
                          <a:cs typeface="Calibri"/>
                        </a:rPr>
                        <a:t>on</a:t>
                      </a:r>
                      <a:r>
                        <a:rPr sz="900" b="1" spc="-10">
                          <a:latin typeface="Calibri"/>
                          <a:cs typeface="Calibri"/>
                        </a:rPr>
                        <a:t> </a:t>
                      </a:r>
                      <a:r>
                        <a:rPr sz="900" b="1">
                          <a:latin typeface="Calibri"/>
                          <a:cs typeface="Calibri"/>
                        </a:rPr>
                        <a:t>the</a:t>
                      </a:r>
                      <a:r>
                        <a:rPr sz="900" b="1" spc="45">
                          <a:latin typeface="Calibri"/>
                          <a:cs typeface="Calibri"/>
                        </a:rPr>
                        <a:t> </a:t>
                      </a:r>
                      <a:r>
                        <a:rPr sz="900" b="1" spc="-10">
                          <a:latin typeface="Calibri"/>
                          <a:cs typeface="Calibri"/>
                        </a:rPr>
                        <a:t>writing standards?</a:t>
                      </a:r>
                      <a:endParaRPr sz="900">
                        <a:latin typeface="Calibri"/>
                        <a:cs typeface="Calibri"/>
                      </a:endParaRPr>
                    </a:p>
                    <a:p>
                      <a:pPr marL="121285">
                        <a:lnSpc>
                          <a:spcPct val="100000"/>
                        </a:lnSpc>
                        <a:spcBef>
                          <a:spcPts val="960"/>
                        </a:spcBef>
                      </a:pPr>
                      <a:r>
                        <a:rPr sz="900">
                          <a:latin typeface="Calibri"/>
                          <a:cs typeface="Calibri"/>
                        </a:rPr>
                        <a:t>Because</a:t>
                      </a:r>
                      <a:r>
                        <a:rPr sz="900" spc="30">
                          <a:latin typeface="Calibri"/>
                          <a:cs typeface="Calibri"/>
                        </a:rPr>
                        <a:t> </a:t>
                      </a:r>
                      <a:r>
                        <a:rPr sz="900">
                          <a:latin typeface="Calibri"/>
                          <a:cs typeface="Calibri"/>
                        </a:rPr>
                        <a:t>students</a:t>
                      </a:r>
                      <a:r>
                        <a:rPr sz="900" spc="-45">
                          <a:latin typeface="Calibri"/>
                          <a:cs typeface="Calibri"/>
                        </a:rPr>
                        <a:t> </a:t>
                      </a:r>
                      <a:r>
                        <a:rPr sz="900">
                          <a:latin typeface="Calibri"/>
                          <a:cs typeface="Calibri"/>
                        </a:rPr>
                        <a:t>are</a:t>
                      </a:r>
                      <a:r>
                        <a:rPr sz="900" spc="-55">
                          <a:latin typeface="Calibri"/>
                          <a:cs typeface="Calibri"/>
                        </a:rPr>
                        <a:t> </a:t>
                      </a:r>
                      <a:r>
                        <a:rPr sz="900">
                          <a:latin typeface="Calibri"/>
                          <a:cs typeface="Calibri"/>
                        </a:rPr>
                        <a:t>entering</a:t>
                      </a:r>
                      <a:r>
                        <a:rPr sz="900" spc="-105">
                          <a:latin typeface="Calibri"/>
                          <a:cs typeface="Calibri"/>
                        </a:rPr>
                        <a:t> </a:t>
                      </a:r>
                      <a:r>
                        <a:rPr sz="900">
                          <a:latin typeface="Calibri"/>
                          <a:cs typeface="Calibri"/>
                        </a:rPr>
                        <a:t>high</a:t>
                      </a:r>
                      <a:r>
                        <a:rPr sz="900" spc="-15">
                          <a:latin typeface="Calibri"/>
                          <a:cs typeface="Calibri"/>
                        </a:rPr>
                        <a:t> </a:t>
                      </a:r>
                      <a:r>
                        <a:rPr sz="900">
                          <a:latin typeface="Calibri"/>
                          <a:cs typeface="Calibri"/>
                        </a:rPr>
                        <a:t>school</a:t>
                      </a:r>
                      <a:r>
                        <a:rPr sz="900" spc="-20">
                          <a:latin typeface="Calibri"/>
                          <a:cs typeface="Calibri"/>
                        </a:rPr>
                        <a:t> </a:t>
                      </a:r>
                      <a:r>
                        <a:rPr sz="900">
                          <a:latin typeface="Calibri"/>
                          <a:cs typeface="Calibri"/>
                        </a:rPr>
                        <a:t>with</a:t>
                      </a:r>
                      <a:r>
                        <a:rPr sz="900" spc="85">
                          <a:latin typeface="Calibri"/>
                          <a:cs typeface="Calibri"/>
                        </a:rPr>
                        <a:t> </a:t>
                      </a:r>
                      <a:r>
                        <a:rPr sz="900" spc="-10">
                          <a:latin typeface="Calibri"/>
                          <a:cs typeface="Calibri"/>
                        </a:rPr>
                        <a:t>limited</a:t>
                      </a:r>
                      <a:endParaRPr sz="900">
                        <a:latin typeface="Calibri"/>
                        <a:cs typeface="Calibri"/>
                      </a:endParaRPr>
                    </a:p>
                    <a:p>
                      <a:pPr marL="121285">
                        <a:lnSpc>
                          <a:spcPct val="100000"/>
                        </a:lnSpc>
                      </a:pPr>
                      <a:r>
                        <a:rPr sz="900">
                          <a:latin typeface="Calibri"/>
                          <a:cs typeface="Calibri"/>
                        </a:rPr>
                        <a:t>writing</a:t>
                      </a:r>
                      <a:r>
                        <a:rPr sz="900" spc="-5">
                          <a:latin typeface="Calibri"/>
                          <a:cs typeface="Calibri"/>
                        </a:rPr>
                        <a:t> </a:t>
                      </a:r>
                      <a:r>
                        <a:rPr sz="900" spc="-10">
                          <a:latin typeface="Calibri"/>
                          <a:cs typeface="Calibri"/>
                        </a:rPr>
                        <a:t>skills.</a:t>
                      </a:r>
                      <a:endParaRPr sz="900">
                        <a:latin typeface="Calibri"/>
                        <a:cs typeface="Calibri"/>
                      </a:endParaRPr>
                    </a:p>
                    <a:p>
                      <a:pPr>
                        <a:lnSpc>
                          <a:spcPct val="100000"/>
                        </a:lnSpc>
                      </a:pPr>
                      <a:endParaRPr sz="900">
                        <a:latin typeface="Times New Roman"/>
                        <a:cs typeface="Times New Roman"/>
                      </a:endParaRPr>
                    </a:p>
                    <a:p>
                      <a:pPr marL="159385">
                        <a:lnSpc>
                          <a:spcPct val="100000"/>
                        </a:lnSpc>
                        <a:spcBef>
                          <a:spcPts val="1030"/>
                        </a:spcBef>
                      </a:pPr>
                      <a:r>
                        <a:rPr sz="900" b="1">
                          <a:latin typeface="Calibri"/>
                          <a:cs typeface="Calibri"/>
                        </a:rPr>
                        <a:t>Why are</a:t>
                      </a:r>
                      <a:r>
                        <a:rPr sz="900" b="1" spc="35">
                          <a:latin typeface="Calibri"/>
                          <a:cs typeface="Calibri"/>
                        </a:rPr>
                        <a:t> </a:t>
                      </a:r>
                      <a:r>
                        <a:rPr sz="900" b="1">
                          <a:latin typeface="Calibri"/>
                          <a:cs typeface="Calibri"/>
                        </a:rPr>
                        <a:t>students</a:t>
                      </a:r>
                      <a:r>
                        <a:rPr sz="900" b="1" spc="-105">
                          <a:latin typeface="Calibri"/>
                          <a:cs typeface="Calibri"/>
                        </a:rPr>
                        <a:t> </a:t>
                      </a:r>
                      <a:r>
                        <a:rPr sz="900" b="1">
                          <a:latin typeface="Calibri"/>
                          <a:cs typeface="Calibri"/>
                        </a:rPr>
                        <a:t>entering high</a:t>
                      </a:r>
                      <a:r>
                        <a:rPr sz="900" b="1" spc="-15">
                          <a:latin typeface="Calibri"/>
                          <a:cs typeface="Calibri"/>
                        </a:rPr>
                        <a:t> </a:t>
                      </a:r>
                      <a:r>
                        <a:rPr sz="900" b="1">
                          <a:latin typeface="Calibri"/>
                          <a:cs typeface="Calibri"/>
                        </a:rPr>
                        <a:t>school</a:t>
                      </a:r>
                      <a:r>
                        <a:rPr sz="900" b="1" spc="-30">
                          <a:latin typeface="Calibri"/>
                          <a:cs typeface="Calibri"/>
                        </a:rPr>
                        <a:t> </a:t>
                      </a:r>
                      <a:r>
                        <a:rPr sz="900" b="1">
                          <a:latin typeface="Calibri"/>
                          <a:cs typeface="Calibri"/>
                        </a:rPr>
                        <a:t>with</a:t>
                      </a:r>
                      <a:r>
                        <a:rPr sz="900" b="1" spc="-10">
                          <a:latin typeface="Calibri"/>
                          <a:cs typeface="Calibri"/>
                        </a:rPr>
                        <a:t> limited</a:t>
                      </a:r>
                      <a:endParaRPr sz="900">
                        <a:latin typeface="Calibri"/>
                        <a:cs typeface="Calibri"/>
                      </a:endParaRPr>
                    </a:p>
                    <a:p>
                      <a:pPr marL="121285">
                        <a:lnSpc>
                          <a:spcPct val="100000"/>
                        </a:lnSpc>
                        <a:spcBef>
                          <a:spcPts val="5"/>
                        </a:spcBef>
                      </a:pPr>
                      <a:r>
                        <a:rPr sz="900" b="1">
                          <a:latin typeface="Calibri"/>
                          <a:cs typeface="Calibri"/>
                        </a:rPr>
                        <a:t>writing</a:t>
                      </a:r>
                      <a:r>
                        <a:rPr sz="900" b="1" spc="-60">
                          <a:latin typeface="Calibri"/>
                          <a:cs typeface="Calibri"/>
                        </a:rPr>
                        <a:t> </a:t>
                      </a:r>
                      <a:r>
                        <a:rPr sz="900" b="1" spc="-10">
                          <a:latin typeface="Calibri"/>
                          <a:cs typeface="Calibri"/>
                        </a:rPr>
                        <a:t>skills?</a:t>
                      </a:r>
                      <a:endParaRPr sz="900">
                        <a:latin typeface="Calibri"/>
                        <a:cs typeface="Calibri"/>
                      </a:endParaRPr>
                    </a:p>
                    <a:p>
                      <a:pPr marL="121285" marR="451484">
                        <a:lnSpc>
                          <a:spcPct val="100000"/>
                        </a:lnSpc>
                        <a:spcBef>
                          <a:spcPts val="960"/>
                        </a:spcBef>
                      </a:pPr>
                      <a:r>
                        <a:rPr sz="900">
                          <a:latin typeface="Calibri"/>
                          <a:cs typeface="Calibri"/>
                        </a:rPr>
                        <a:t>Students</a:t>
                      </a:r>
                      <a:r>
                        <a:rPr sz="900" spc="-45">
                          <a:latin typeface="Calibri"/>
                          <a:cs typeface="Calibri"/>
                        </a:rPr>
                        <a:t> </a:t>
                      </a:r>
                      <a:r>
                        <a:rPr sz="900">
                          <a:latin typeface="Calibri"/>
                          <a:cs typeface="Calibri"/>
                        </a:rPr>
                        <a:t>do</a:t>
                      </a:r>
                      <a:r>
                        <a:rPr sz="900" spc="-15">
                          <a:latin typeface="Calibri"/>
                          <a:cs typeface="Calibri"/>
                        </a:rPr>
                        <a:t> </a:t>
                      </a:r>
                      <a:r>
                        <a:rPr sz="900">
                          <a:latin typeface="Calibri"/>
                          <a:cs typeface="Calibri"/>
                        </a:rPr>
                        <a:t>not</a:t>
                      </a:r>
                      <a:r>
                        <a:rPr sz="900" spc="-30">
                          <a:latin typeface="Calibri"/>
                          <a:cs typeface="Calibri"/>
                        </a:rPr>
                        <a:t> </a:t>
                      </a:r>
                      <a:r>
                        <a:rPr sz="900">
                          <a:latin typeface="Calibri"/>
                          <a:cs typeface="Calibri"/>
                        </a:rPr>
                        <a:t>have</a:t>
                      </a:r>
                      <a:r>
                        <a:rPr sz="900" spc="-60">
                          <a:latin typeface="Calibri"/>
                          <a:cs typeface="Calibri"/>
                        </a:rPr>
                        <a:t> </a:t>
                      </a:r>
                      <a:r>
                        <a:rPr sz="900">
                          <a:latin typeface="Calibri"/>
                          <a:cs typeface="Calibri"/>
                        </a:rPr>
                        <a:t>an</a:t>
                      </a:r>
                      <a:r>
                        <a:rPr sz="900" spc="85">
                          <a:latin typeface="Calibri"/>
                          <a:cs typeface="Calibri"/>
                        </a:rPr>
                        <a:t> </a:t>
                      </a:r>
                      <a:r>
                        <a:rPr sz="900">
                          <a:latin typeface="Calibri"/>
                          <a:cs typeface="Calibri"/>
                        </a:rPr>
                        <a:t>extensive</a:t>
                      </a:r>
                      <a:r>
                        <a:rPr sz="900" spc="-60">
                          <a:latin typeface="Calibri"/>
                          <a:cs typeface="Calibri"/>
                        </a:rPr>
                        <a:t> </a:t>
                      </a:r>
                      <a:r>
                        <a:rPr sz="900">
                          <a:latin typeface="Calibri"/>
                          <a:cs typeface="Calibri"/>
                        </a:rPr>
                        <a:t>vocabulary</a:t>
                      </a:r>
                      <a:r>
                        <a:rPr sz="900" spc="-60">
                          <a:latin typeface="Calibri"/>
                          <a:cs typeface="Calibri"/>
                        </a:rPr>
                        <a:t> </a:t>
                      </a:r>
                      <a:r>
                        <a:rPr sz="900">
                          <a:latin typeface="Calibri"/>
                          <a:cs typeface="Calibri"/>
                        </a:rPr>
                        <a:t>or</a:t>
                      </a:r>
                      <a:r>
                        <a:rPr sz="900" spc="-50">
                          <a:latin typeface="Calibri"/>
                          <a:cs typeface="Calibri"/>
                        </a:rPr>
                        <a:t> </a:t>
                      </a:r>
                      <a:r>
                        <a:rPr sz="900" spc="-25">
                          <a:latin typeface="Calibri"/>
                          <a:cs typeface="Calibri"/>
                        </a:rPr>
                        <a:t>the </a:t>
                      </a:r>
                      <a:r>
                        <a:rPr sz="900">
                          <a:latin typeface="Calibri"/>
                          <a:cs typeface="Calibri"/>
                        </a:rPr>
                        <a:t>background</a:t>
                      </a:r>
                      <a:r>
                        <a:rPr sz="900" spc="-30">
                          <a:latin typeface="Calibri"/>
                          <a:cs typeface="Calibri"/>
                        </a:rPr>
                        <a:t> </a:t>
                      </a:r>
                      <a:r>
                        <a:rPr sz="900">
                          <a:latin typeface="Calibri"/>
                          <a:cs typeface="Calibri"/>
                        </a:rPr>
                        <a:t>knowledge</a:t>
                      </a:r>
                      <a:r>
                        <a:rPr sz="900" spc="-55">
                          <a:latin typeface="Calibri"/>
                          <a:cs typeface="Calibri"/>
                        </a:rPr>
                        <a:t> </a:t>
                      </a:r>
                      <a:r>
                        <a:rPr sz="900">
                          <a:latin typeface="Calibri"/>
                          <a:cs typeface="Calibri"/>
                        </a:rPr>
                        <a:t>on</a:t>
                      </a:r>
                      <a:r>
                        <a:rPr sz="900" spc="-20">
                          <a:latin typeface="Calibri"/>
                          <a:cs typeface="Calibri"/>
                        </a:rPr>
                        <a:t> </a:t>
                      </a:r>
                      <a:r>
                        <a:rPr sz="900">
                          <a:latin typeface="Calibri"/>
                          <a:cs typeface="Calibri"/>
                        </a:rPr>
                        <a:t>the</a:t>
                      </a:r>
                      <a:r>
                        <a:rPr sz="900" spc="35">
                          <a:latin typeface="Calibri"/>
                          <a:cs typeface="Calibri"/>
                        </a:rPr>
                        <a:t> </a:t>
                      </a:r>
                      <a:r>
                        <a:rPr sz="900">
                          <a:latin typeface="Calibri"/>
                          <a:cs typeface="Calibri"/>
                        </a:rPr>
                        <a:t>academic</a:t>
                      </a:r>
                      <a:r>
                        <a:rPr sz="900" spc="-10">
                          <a:latin typeface="Calibri"/>
                          <a:cs typeface="Calibri"/>
                        </a:rPr>
                        <a:t> </a:t>
                      </a:r>
                      <a:r>
                        <a:rPr sz="900">
                          <a:latin typeface="Calibri"/>
                          <a:cs typeface="Calibri"/>
                        </a:rPr>
                        <a:t>formal</a:t>
                      </a:r>
                      <a:r>
                        <a:rPr sz="900" spc="-25">
                          <a:latin typeface="Calibri"/>
                          <a:cs typeface="Calibri"/>
                        </a:rPr>
                        <a:t> </a:t>
                      </a:r>
                      <a:r>
                        <a:rPr sz="900" spc="-10">
                          <a:latin typeface="Calibri"/>
                          <a:cs typeface="Calibri"/>
                        </a:rPr>
                        <a:t>writing </a:t>
                      </a:r>
                      <a:r>
                        <a:rPr sz="900">
                          <a:latin typeface="Calibri"/>
                          <a:cs typeface="Calibri"/>
                        </a:rPr>
                        <a:t>they</a:t>
                      </a:r>
                      <a:r>
                        <a:rPr sz="900" spc="-10">
                          <a:latin typeface="Calibri"/>
                          <a:cs typeface="Calibri"/>
                        </a:rPr>
                        <a:t> </a:t>
                      </a:r>
                      <a:r>
                        <a:rPr sz="900">
                          <a:latin typeface="Calibri"/>
                          <a:cs typeface="Calibri"/>
                        </a:rPr>
                        <a:t>are</a:t>
                      </a:r>
                      <a:r>
                        <a:rPr sz="900" spc="-5">
                          <a:latin typeface="Calibri"/>
                          <a:cs typeface="Calibri"/>
                        </a:rPr>
                        <a:t> </a:t>
                      </a:r>
                      <a:r>
                        <a:rPr sz="900">
                          <a:latin typeface="Calibri"/>
                          <a:cs typeface="Calibri"/>
                        </a:rPr>
                        <a:t>required</a:t>
                      </a:r>
                      <a:r>
                        <a:rPr sz="900" spc="-45">
                          <a:latin typeface="Calibri"/>
                          <a:cs typeface="Calibri"/>
                        </a:rPr>
                        <a:t> </a:t>
                      </a:r>
                      <a:r>
                        <a:rPr sz="900">
                          <a:latin typeface="Calibri"/>
                          <a:cs typeface="Calibri"/>
                        </a:rPr>
                        <a:t>to</a:t>
                      </a:r>
                      <a:r>
                        <a:rPr sz="900" spc="-55">
                          <a:latin typeface="Calibri"/>
                          <a:cs typeface="Calibri"/>
                        </a:rPr>
                        <a:t> </a:t>
                      </a:r>
                      <a:r>
                        <a:rPr sz="900">
                          <a:latin typeface="Calibri"/>
                          <a:cs typeface="Calibri"/>
                        </a:rPr>
                        <a:t>write</a:t>
                      </a:r>
                      <a:r>
                        <a:rPr sz="900" spc="-5">
                          <a:latin typeface="Calibri"/>
                          <a:cs typeface="Calibri"/>
                        </a:rPr>
                        <a:t> </a:t>
                      </a:r>
                      <a:r>
                        <a:rPr sz="900">
                          <a:latin typeface="Calibri"/>
                          <a:cs typeface="Calibri"/>
                        </a:rPr>
                        <a:t>in</a:t>
                      </a:r>
                      <a:r>
                        <a:rPr sz="900" spc="40">
                          <a:latin typeface="Calibri"/>
                          <a:cs typeface="Calibri"/>
                        </a:rPr>
                        <a:t> </a:t>
                      </a:r>
                      <a:r>
                        <a:rPr sz="900" spc="-10">
                          <a:latin typeface="Calibri"/>
                          <a:cs typeface="Calibri"/>
                        </a:rPr>
                        <a:t>school.</a:t>
                      </a:r>
                      <a:endParaRPr sz="900">
                        <a:latin typeface="Calibri"/>
                        <a:cs typeface="Calibri"/>
                      </a:endParaRPr>
                    </a:p>
                    <a:p>
                      <a:pPr marL="121285" marR="445134" indent="38100">
                        <a:lnSpc>
                          <a:spcPct val="100000"/>
                        </a:lnSpc>
                        <a:spcBef>
                          <a:spcPts val="960"/>
                        </a:spcBef>
                      </a:pPr>
                      <a:r>
                        <a:rPr sz="900" b="1">
                          <a:latin typeface="Calibri"/>
                          <a:cs typeface="Calibri"/>
                        </a:rPr>
                        <a:t>Why</a:t>
                      </a:r>
                      <a:r>
                        <a:rPr sz="900" b="1" spc="-10">
                          <a:latin typeface="Calibri"/>
                          <a:cs typeface="Calibri"/>
                        </a:rPr>
                        <a:t> </a:t>
                      </a:r>
                      <a:r>
                        <a:rPr sz="900" b="1">
                          <a:latin typeface="Calibri"/>
                          <a:cs typeface="Calibri"/>
                        </a:rPr>
                        <a:t>do</a:t>
                      </a:r>
                      <a:r>
                        <a:rPr sz="900" b="1" spc="-25">
                          <a:latin typeface="Calibri"/>
                          <a:cs typeface="Calibri"/>
                        </a:rPr>
                        <a:t> </a:t>
                      </a:r>
                      <a:r>
                        <a:rPr sz="900" b="1">
                          <a:latin typeface="Calibri"/>
                          <a:cs typeface="Calibri"/>
                        </a:rPr>
                        <a:t>students</a:t>
                      </a:r>
                      <a:r>
                        <a:rPr sz="900" b="1" spc="-35">
                          <a:latin typeface="Calibri"/>
                          <a:cs typeface="Calibri"/>
                        </a:rPr>
                        <a:t> </a:t>
                      </a:r>
                      <a:r>
                        <a:rPr sz="900" b="1">
                          <a:latin typeface="Calibri"/>
                          <a:cs typeface="Calibri"/>
                        </a:rPr>
                        <a:t>not</a:t>
                      </a:r>
                      <a:r>
                        <a:rPr sz="900" b="1" spc="-35">
                          <a:latin typeface="Calibri"/>
                          <a:cs typeface="Calibri"/>
                        </a:rPr>
                        <a:t> </a:t>
                      </a:r>
                      <a:r>
                        <a:rPr sz="900" b="1">
                          <a:latin typeface="Calibri"/>
                          <a:cs typeface="Calibri"/>
                        </a:rPr>
                        <a:t>have</a:t>
                      </a:r>
                      <a:r>
                        <a:rPr sz="900" b="1" spc="-50">
                          <a:latin typeface="Calibri"/>
                          <a:cs typeface="Calibri"/>
                        </a:rPr>
                        <a:t> </a:t>
                      </a:r>
                      <a:r>
                        <a:rPr sz="900" b="1">
                          <a:latin typeface="Calibri"/>
                          <a:cs typeface="Calibri"/>
                        </a:rPr>
                        <a:t>an</a:t>
                      </a:r>
                      <a:r>
                        <a:rPr sz="900" b="1" spc="-25">
                          <a:latin typeface="Calibri"/>
                          <a:cs typeface="Calibri"/>
                        </a:rPr>
                        <a:t> </a:t>
                      </a:r>
                      <a:r>
                        <a:rPr sz="900" b="1">
                          <a:latin typeface="Calibri"/>
                          <a:cs typeface="Calibri"/>
                        </a:rPr>
                        <a:t>extensive</a:t>
                      </a:r>
                      <a:r>
                        <a:rPr sz="900" b="1" spc="25">
                          <a:latin typeface="Calibri"/>
                          <a:cs typeface="Calibri"/>
                        </a:rPr>
                        <a:t> </a:t>
                      </a:r>
                      <a:r>
                        <a:rPr sz="900" b="1">
                          <a:latin typeface="Calibri"/>
                          <a:cs typeface="Calibri"/>
                        </a:rPr>
                        <a:t>vocabulary</a:t>
                      </a:r>
                      <a:r>
                        <a:rPr sz="900" b="1" spc="-5">
                          <a:latin typeface="Calibri"/>
                          <a:cs typeface="Calibri"/>
                        </a:rPr>
                        <a:t> </a:t>
                      </a:r>
                      <a:r>
                        <a:rPr sz="900" b="1" spc="-25">
                          <a:latin typeface="Calibri"/>
                          <a:cs typeface="Calibri"/>
                        </a:rPr>
                        <a:t>or </a:t>
                      </a:r>
                      <a:r>
                        <a:rPr sz="900" b="1">
                          <a:latin typeface="Calibri"/>
                          <a:cs typeface="Calibri"/>
                        </a:rPr>
                        <a:t>background</a:t>
                      </a:r>
                      <a:r>
                        <a:rPr sz="900" b="1" spc="-90">
                          <a:latin typeface="Calibri"/>
                          <a:cs typeface="Calibri"/>
                        </a:rPr>
                        <a:t> </a:t>
                      </a:r>
                      <a:r>
                        <a:rPr sz="900" b="1" spc="-10">
                          <a:latin typeface="Calibri"/>
                          <a:cs typeface="Calibri"/>
                        </a:rPr>
                        <a:t>knowledge?</a:t>
                      </a:r>
                      <a:endParaRPr sz="900">
                        <a:latin typeface="Calibri"/>
                        <a:cs typeface="Calibri"/>
                      </a:endParaRPr>
                    </a:p>
                    <a:p>
                      <a:pPr marL="121285" marR="203835">
                        <a:lnSpc>
                          <a:spcPct val="100000"/>
                        </a:lnSpc>
                        <a:spcBef>
                          <a:spcPts val="965"/>
                        </a:spcBef>
                      </a:pPr>
                      <a:r>
                        <a:rPr sz="900">
                          <a:latin typeface="Calibri"/>
                          <a:cs typeface="Calibri"/>
                        </a:rPr>
                        <a:t>Students</a:t>
                      </a:r>
                      <a:r>
                        <a:rPr sz="900" spc="-60">
                          <a:latin typeface="Calibri"/>
                          <a:cs typeface="Calibri"/>
                        </a:rPr>
                        <a:t> </a:t>
                      </a:r>
                      <a:r>
                        <a:rPr sz="900">
                          <a:latin typeface="Calibri"/>
                          <a:cs typeface="Calibri"/>
                        </a:rPr>
                        <a:t>have</a:t>
                      </a:r>
                      <a:r>
                        <a:rPr sz="900" spc="-65">
                          <a:latin typeface="Calibri"/>
                          <a:cs typeface="Calibri"/>
                        </a:rPr>
                        <a:t> </a:t>
                      </a:r>
                      <a:r>
                        <a:rPr sz="900">
                          <a:latin typeface="Calibri"/>
                          <a:cs typeface="Calibri"/>
                        </a:rPr>
                        <a:t>not</a:t>
                      </a:r>
                      <a:r>
                        <a:rPr sz="900" spc="-35">
                          <a:latin typeface="Calibri"/>
                          <a:cs typeface="Calibri"/>
                        </a:rPr>
                        <a:t> </a:t>
                      </a:r>
                      <a:r>
                        <a:rPr sz="900">
                          <a:latin typeface="Calibri"/>
                          <a:cs typeface="Calibri"/>
                        </a:rPr>
                        <a:t>been</a:t>
                      </a:r>
                      <a:r>
                        <a:rPr sz="900" spc="-20">
                          <a:latin typeface="Calibri"/>
                          <a:cs typeface="Calibri"/>
                        </a:rPr>
                        <a:t> </a:t>
                      </a:r>
                      <a:r>
                        <a:rPr sz="900">
                          <a:latin typeface="Calibri"/>
                          <a:cs typeface="Calibri"/>
                        </a:rPr>
                        <a:t>exposed</a:t>
                      </a:r>
                      <a:r>
                        <a:rPr sz="900" spc="-15">
                          <a:latin typeface="Calibri"/>
                          <a:cs typeface="Calibri"/>
                        </a:rPr>
                        <a:t> </a:t>
                      </a:r>
                      <a:r>
                        <a:rPr sz="900">
                          <a:latin typeface="Calibri"/>
                          <a:cs typeface="Calibri"/>
                        </a:rPr>
                        <a:t>to</a:t>
                      </a:r>
                      <a:r>
                        <a:rPr sz="900" spc="70">
                          <a:latin typeface="Calibri"/>
                          <a:cs typeface="Calibri"/>
                        </a:rPr>
                        <a:t> </a:t>
                      </a:r>
                      <a:r>
                        <a:rPr sz="900">
                          <a:latin typeface="Calibri"/>
                          <a:cs typeface="Calibri"/>
                        </a:rPr>
                        <a:t>precise</a:t>
                      </a:r>
                      <a:r>
                        <a:rPr sz="900" spc="35">
                          <a:latin typeface="Calibri"/>
                          <a:cs typeface="Calibri"/>
                        </a:rPr>
                        <a:t> </a:t>
                      </a:r>
                      <a:r>
                        <a:rPr sz="900">
                          <a:latin typeface="Calibri"/>
                          <a:cs typeface="Calibri"/>
                        </a:rPr>
                        <a:t>vocabulary</a:t>
                      </a:r>
                      <a:r>
                        <a:rPr sz="900" spc="-65">
                          <a:latin typeface="Calibri"/>
                          <a:cs typeface="Calibri"/>
                        </a:rPr>
                        <a:t> </a:t>
                      </a:r>
                      <a:r>
                        <a:rPr sz="900" spc="-25">
                          <a:latin typeface="Calibri"/>
                          <a:cs typeface="Calibri"/>
                        </a:rPr>
                        <a:t>in </a:t>
                      </a:r>
                      <a:r>
                        <a:rPr sz="900">
                          <a:latin typeface="Calibri"/>
                          <a:cs typeface="Calibri"/>
                        </a:rPr>
                        <a:t>academic writing</a:t>
                      </a:r>
                      <a:r>
                        <a:rPr sz="900" spc="-90">
                          <a:latin typeface="Calibri"/>
                          <a:cs typeface="Calibri"/>
                        </a:rPr>
                        <a:t> </a:t>
                      </a:r>
                      <a:r>
                        <a:rPr sz="900">
                          <a:latin typeface="Calibri"/>
                          <a:cs typeface="Calibri"/>
                        </a:rPr>
                        <a:t>before</a:t>
                      </a:r>
                      <a:r>
                        <a:rPr sz="900" spc="45">
                          <a:latin typeface="Calibri"/>
                          <a:cs typeface="Calibri"/>
                        </a:rPr>
                        <a:t> </a:t>
                      </a:r>
                      <a:r>
                        <a:rPr sz="900">
                          <a:latin typeface="Calibri"/>
                          <a:cs typeface="Calibri"/>
                        </a:rPr>
                        <a:t>entering</a:t>
                      </a:r>
                      <a:r>
                        <a:rPr sz="900" spc="-90">
                          <a:latin typeface="Calibri"/>
                          <a:cs typeface="Calibri"/>
                        </a:rPr>
                        <a:t> </a:t>
                      </a:r>
                      <a:r>
                        <a:rPr sz="900">
                          <a:latin typeface="Calibri"/>
                          <a:cs typeface="Calibri"/>
                        </a:rPr>
                        <a:t>high</a:t>
                      </a:r>
                      <a:r>
                        <a:rPr sz="900" spc="95">
                          <a:latin typeface="Calibri"/>
                          <a:cs typeface="Calibri"/>
                        </a:rPr>
                        <a:t> </a:t>
                      </a:r>
                      <a:r>
                        <a:rPr sz="900">
                          <a:latin typeface="Calibri"/>
                          <a:cs typeface="Calibri"/>
                        </a:rPr>
                        <a:t>school.</a:t>
                      </a:r>
                      <a:r>
                        <a:rPr sz="900" spc="-55">
                          <a:latin typeface="Calibri"/>
                          <a:cs typeface="Calibri"/>
                        </a:rPr>
                        <a:t> </a:t>
                      </a:r>
                      <a:r>
                        <a:rPr sz="900">
                          <a:latin typeface="Calibri"/>
                          <a:cs typeface="Calibri"/>
                        </a:rPr>
                        <a:t>Teachers</a:t>
                      </a:r>
                      <a:r>
                        <a:rPr sz="900" spc="-35">
                          <a:latin typeface="Calibri"/>
                          <a:cs typeface="Calibri"/>
                        </a:rPr>
                        <a:t> </a:t>
                      </a:r>
                      <a:r>
                        <a:rPr sz="900" spc="-25">
                          <a:latin typeface="Calibri"/>
                          <a:cs typeface="Calibri"/>
                        </a:rPr>
                        <a:t>do </a:t>
                      </a:r>
                      <a:r>
                        <a:rPr sz="900">
                          <a:latin typeface="Calibri"/>
                          <a:cs typeface="Calibri"/>
                        </a:rPr>
                        <a:t>not</a:t>
                      </a:r>
                      <a:r>
                        <a:rPr sz="900" spc="-10">
                          <a:latin typeface="Calibri"/>
                          <a:cs typeface="Calibri"/>
                        </a:rPr>
                        <a:t> </a:t>
                      </a:r>
                      <a:r>
                        <a:rPr sz="900">
                          <a:latin typeface="Calibri"/>
                          <a:cs typeface="Calibri"/>
                        </a:rPr>
                        <a:t>spend</a:t>
                      </a:r>
                      <a:r>
                        <a:rPr sz="900" spc="20">
                          <a:latin typeface="Calibri"/>
                          <a:cs typeface="Calibri"/>
                        </a:rPr>
                        <a:t> </a:t>
                      </a:r>
                      <a:r>
                        <a:rPr sz="900">
                          <a:latin typeface="Calibri"/>
                          <a:cs typeface="Calibri"/>
                        </a:rPr>
                        <a:t>time</a:t>
                      </a:r>
                      <a:r>
                        <a:rPr sz="900" spc="80">
                          <a:latin typeface="Calibri"/>
                          <a:cs typeface="Calibri"/>
                        </a:rPr>
                        <a:t> </a:t>
                      </a:r>
                      <a:r>
                        <a:rPr sz="900">
                          <a:latin typeface="Calibri"/>
                          <a:cs typeface="Calibri"/>
                        </a:rPr>
                        <a:t>building</a:t>
                      </a:r>
                      <a:r>
                        <a:rPr sz="900" spc="-75">
                          <a:latin typeface="Calibri"/>
                          <a:cs typeface="Calibri"/>
                        </a:rPr>
                        <a:t> </a:t>
                      </a:r>
                      <a:r>
                        <a:rPr sz="900">
                          <a:latin typeface="Calibri"/>
                          <a:cs typeface="Calibri"/>
                        </a:rPr>
                        <a:t>the</a:t>
                      </a:r>
                      <a:r>
                        <a:rPr sz="900" spc="-25">
                          <a:latin typeface="Calibri"/>
                          <a:cs typeface="Calibri"/>
                        </a:rPr>
                        <a:t> </a:t>
                      </a:r>
                      <a:r>
                        <a:rPr sz="900">
                          <a:latin typeface="Calibri"/>
                          <a:cs typeface="Calibri"/>
                        </a:rPr>
                        <a:t>students'</a:t>
                      </a:r>
                      <a:r>
                        <a:rPr sz="900" spc="-65">
                          <a:latin typeface="Calibri"/>
                          <a:cs typeface="Calibri"/>
                        </a:rPr>
                        <a:t> </a:t>
                      </a:r>
                      <a:r>
                        <a:rPr sz="900" spc="-10">
                          <a:latin typeface="Calibri"/>
                          <a:cs typeface="Calibri"/>
                        </a:rPr>
                        <a:t>background </a:t>
                      </a:r>
                      <a:r>
                        <a:rPr sz="900">
                          <a:latin typeface="Calibri"/>
                          <a:cs typeface="Calibri"/>
                        </a:rPr>
                        <a:t>knowledge</a:t>
                      </a:r>
                      <a:r>
                        <a:rPr sz="900" spc="-75">
                          <a:latin typeface="Calibri"/>
                          <a:cs typeface="Calibri"/>
                        </a:rPr>
                        <a:t> </a:t>
                      </a:r>
                      <a:r>
                        <a:rPr sz="900">
                          <a:latin typeface="Calibri"/>
                          <a:cs typeface="Calibri"/>
                        </a:rPr>
                        <a:t>on</a:t>
                      </a:r>
                      <a:r>
                        <a:rPr sz="900" spc="55">
                          <a:latin typeface="Calibri"/>
                          <a:cs typeface="Calibri"/>
                        </a:rPr>
                        <a:t> </a:t>
                      </a:r>
                      <a:r>
                        <a:rPr sz="900">
                          <a:latin typeface="Calibri"/>
                          <a:cs typeface="Calibri"/>
                        </a:rPr>
                        <a:t>formal</a:t>
                      </a:r>
                      <a:r>
                        <a:rPr sz="900" spc="-40">
                          <a:latin typeface="Calibri"/>
                          <a:cs typeface="Calibri"/>
                        </a:rPr>
                        <a:t> </a:t>
                      </a:r>
                      <a:r>
                        <a:rPr sz="900">
                          <a:latin typeface="Calibri"/>
                          <a:cs typeface="Calibri"/>
                        </a:rPr>
                        <a:t>writing</a:t>
                      </a:r>
                      <a:r>
                        <a:rPr sz="900" spc="-25">
                          <a:latin typeface="Calibri"/>
                          <a:cs typeface="Calibri"/>
                        </a:rPr>
                        <a:t> </a:t>
                      </a:r>
                      <a:r>
                        <a:rPr sz="900">
                          <a:latin typeface="Calibri"/>
                          <a:cs typeface="Calibri"/>
                        </a:rPr>
                        <a:t>before</a:t>
                      </a:r>
                      <a:r>
                        <a:rPr sz="900" spc="15">
                          <a:latin typeface="Calibri"/>
                          <a:cs typeface="Calibri"/>
                        </a:rPr>
                        <a:t> </a:t>
                      </a:r>
                      <a:r>
                        <a:rPr sz="900">
                          <a:latin typeface="Calibri"/>
                          <a:cs typeface="Calibri"/>
                        </a:rPr>
                        <a:t>they</a:t>
                      </a:r>
                      <a:r>
                        <a:rPr sz="900" spc="-80">
                          <a:latin typeface="Calibri"/>
                          <a:cs typeface="Calibri"/>
                        </a:rPr>
                        <a:t> </a:t>
                      </a:r>
                      <a:r>
                        <a:rPr sz="900" spc="-10">
                          <a:latin typeface="Calibri"/>
                          <a:cs typeface="Calibri"/>
                        </a:rPr>
                        <a:t>write.</a:t>
                      </a:r>
                      <a:endParaRPr sz="900">
                        <a:latin typeface="Calibri"/>
                        <a:cs typeface="Calibri"/>
                      </a:endParaRPr>
                    </a:p>
                    <a:p>
                      <a:pPr marL="159385">
                        <a:lnSpc>
                          <a:spcPct val="100000"/>
                        </a:lnSpc>
                        <a:spcBef>
                          <a:spcPts val="965"/>
                        </a:spcBef>
                      </a:pPr>
                      <a:r>
                        <a:rPr sz="900" b="1">
                          <a:latin typeface="Calibri"/>
                          <a:cs typeface="Calibri"/>
                        </a:rPr>
                        <a:t>Why have</a:t>
                      </a:r>
                      <a:r>
                        <a:rPr sz="900" b="1" spc="35">
                          <a:latin typeface="Calibri"/>
                          <a:cs typeface="Calibri"/>
                        </a:rPr>
                        <a:t> </a:t>
                      </a:r>
                      <a:r>
                        <a:rPr sz="900" b="1">
                          <a:latin typeface="Calibri"/>
                          <a:cs typeface="Calibri"/>
                        </a:rPr>
                        <a:t>students</a:t>
                      </a:r>
                      <a:r>
                        <a:rPr sz="900" b="1" spc="-110">
                          <a:latin typeface="Calibri"/>
                          <a:cs typeface="Calibri"/>
                        </a:rPr>
                        <a:t> </a:t>
                      </a:r>
                      <a:r>
                        <a:rPr sz="900" b="1">
                          <a:latin typeface="Calibri"/>
                          <a:cs typeface="Calibri"/>
                        </a:rPr>
                        <a:t>not</a:t>
                      </a:r>
                      <a:r>
                        <a:rPr sz="900" b="1" spc="-25">
                          <a:latin typeface="Calibri"/>
                          <a:cs typeface="Calibri"/>
                        </a:rPr>
                        <a:t> </a:t>
                      </a:r>
                      <a:r>
                        <a:rPr sz="900" b="1">
                          <a:latin typeface="Calibri"/>
                          <a:cs typeface="Calibri"/>
                        </a:rPr>
                        <a:t>been</a:t>
                      </a:r>
                      <a:r>
                        <a:rPr sz="900" b="1" spc="-20">
                          <a:latin typeface="Calibri"/>
                          <a:cs typeface="Calibri"/>
                        </a:rPr>
                        <a:t> </a:t>
                      </a:r>
                      <a:r>
                        <a:rPr sz="900" b="1">
                          <a:latin typeface="Calibri"/>
                          <a:cs typeface="Calibri"/>
                        </a:rPr>
                        <a:t>exposed</a:t>
                      </a:r>
                      <a:r>
                        <a:rPr sz="900" b="1" spc="-15">
                          <a:latin typeface="Calibri"/>
                          <a:cs typeface="Calibri"/>
                        </a:rPr>
                        <a:t> </a:t>
                      </a:r>
                      <a:r>
                        <a:rPr sz="900" b="1" spc="-25">
                          <a:latin typeface="Calibri"/>
                          <a:cs typeface="Calibri"/>
                        </a:rPr>
                        <a:t>to</a:t>
                      </a:r>
                      <a:endParaRPr sz="900">
                        <a:latin typeface="Calibri"/>
                        <a:cs typeface="Calibri"/>
                      </a:endParaRPr>
                    </a:p>
                    <a:p>
                      <a:pPr marL="121285">
                        <a:lnSpc>
                          <a:spcPct val="100000"/>
                        </a:lnSpc>
                      </a:pPr>
                      <a:r>
                        <a:rPr sz="900" b="1">
                          <a:latin typeface="Calibri"/>
                          <a:cs typeface="Calibri"/>
                        </a:rPr>
                        <a:t>precise</a:t>
                      </a:r>
                      <a:r>
                        <a:rPr sz="900" b="1" spc="-55">
                          <a:latin typeface="Calibri"/>
                          <a:cs typeface="Calibri"/>
                        </a:rPr>
                        <a:t> </a:t>
                      </a:r>
                      <a:r>
                        <a:rPr sz="900" b="1">
                          <a:latin typeface="Calibri"/>
                          <a:cs typeface="Calibri"/>
                        </a:rPr>
                        <a:t>vocabulary</a:t>
                      </a:r>
                      <a:r>
                        <a:rPr sz="900" b="1" spc="-25">
                          <a:latin typeface="Calibri"/>
                          <a:cs typeface="Calibri"/>
                        </a:rPr>
                        <a:t> </a:t>
                      </a:r>
                      <a:r>
                        <a:rPr sz="900" b="1">
                          <a:latin typeface="Calibri"/>
                          <a:cs typeface="Calibri"/>
                        </a:rPr>
                        <a:t>and</a:t>
                      </a:r>
                      <a:r>
                        <a:rPr sz="900" b="1" spc="-40">
                          <a:latin typeface="Calibri"/>
                          <a:cs typeface="Calibri"/>
                        </a:rPr>
                        <a:t> </a:t>
                      </a:r>
                      <a:r>
                        <a:rPr sz="900" b="1">
                          <a:latin typeface="Calibri"/>
                          <a:cs typeface="Calibri"/>
                        </a:rPr>
                        <a:t>formal</a:t>
                      </a:r>
                      <a:r>
                        <a:rPr sz="900" b="1" spc="20">
                          <a:latin typeface="Calibri"/>
                          <a:cs typeface="Calibri"/>
                        </a:rPr>
                        <a:t> </a:t>
                      </a:r>
                      <a:r>
                        <a:rPr sz="900" b="1" spc="-10">
                          <a:latin typeface="Calibri"/>
                          <a:cs typeface="Calibri"/>
                        </a:rPr>
                        <a:t>writing?</a:t>
                      </a:r>
                      <a:endParaRPr sz="900">
                        <a:latin typeface="Calibri"/>
                        <a:cs typeface="Calibri"/>
                      </a:endParaRPr>
                    </a:p>
                    <a:p>
                      <a:pPr marL="121285">
                        <a:lnSpc>
                          <a:spcPct val="100000"/>
                        </a:lnSpc>
                        <a:spcBef>
                          <a:spcPts val="960"/>
                        </a:spcBef>
                      </a:pPr>
                      <a:r>
                        <a:rPr sz="900">
                          <a:latin typeface="Calibri"/>
                          <a:cs typeface="Calibri"/>
                        </a:rPr>
                        <a:t>Teachers</a:t>
                      </a:r>
                      <a:r>
                        <a:rPr sz="900" spc="-45">
                          <a:latin typeface="Calibri"/>
                          <a:cs typeface="Calibri"/>
                        </a:rPr>
                        <a:t> </a:t>
                      </a:r>
                      <a:r>
                        <a:rPr sz="900">
                          <a:latin typeface="Calibri"/>
                          <a:cs typeface="Calibri"/>
                        </a:rPr>
                        <a:t>must</a:t>
                      </a:r>
                      <a:r>
                        <a:rPr sz="900" spc="60">
                          <a:latin typeface="Calibri"/>
                          <a:cs typeface="Calibri"/>
                        </a:rPr>
                        <a:t> </a:t>
                      </a:r>
                      <a:r>
                        <a:rPr sz="900">
                          <a:latin typeface="Calibri"/>
                          <a:cs typeface="Calibri"/>
                        </a:rPr>
                        <a:t>require</a:t>
                      </a:r>
                      <a:r>
                        <a:rPr sz="900" spc="-60">
                          <a:latin typeface="Calibri"/>
                          <a:cs typeface="Calibri"/>
                        </a:rPr>
                        <a:t> </a:t>
                      </a:r>
                      <a:r>
                        <a:rPr sz="900">
                          <a:latin typeface="Calibri"/>
                          <a:cs typeface="Calibri"/>
                        </a:rPr>
                        <a:t>more</a:t>
                      </a:r>
                      <a:r>
                        <a:rPr sz="900" spc="35">
                          <a:latin typeface="Calibri"/>
                          <a:cs typeface="Calibri"/>
                        </a:rPr>
                        <a:t> </a:t>
                      </a:r>
                      <a:r>
                        <a:rPr sz="900">
                          <a:latin typeface="Calibri"/>
                          <a:cs typeface="Calibri"/>
                        </a:rPr>
                        <a:t>writing</a:t>
                      </a:r>
                      <a:r>
                        <a:rPr sz="900" spc="-10">
                          <a:latin typeface="Calibri"/>
                          <a:cs typeface="Calibri"/>
                        </a:rPr>
                        <a:t> </a:t>
                      </a:r>
                      <a:r>
                        <a:rPr sz="900">
                          <a:latin typeface="Calibri"/>
                          <a:cs typeface="Calibri"/>
                        </a:rPr>
                        <a:t>opportunities</a:t>
                      </a:r>
                      <a:r>
                        <a:rPr sz="900" spc="-40">
                          <a:latin typeface="Calibri"/>
                          <a:cs typeface="Calibri"/>
                        </a:rPr>
                        <a:t> </a:t>
                      </a:r>
                      <a:r>
                        <a:rPr sz="900" spc="-25">
                          <a:latin typeface="Calibri"/>
                          <a:cs typeface="Calibri"/>
                        </a:rPr>
                        <a:t>for</a:t>
                      </a:r>
                      <a:endParaRPr sz="900">
                        <a:latin typeface="Calibri"/>
                        <a:cs typeface="Calibri"/>
                      </a:endParaRPr>
                    </a:p>
                    <a:p>
                      <a:pPr marL="121285">
                        <a:lnSpc>
                          <a:spcPct val="100000"/>
                        </a:lnSpc>
                        <a:spcBef>
                          <a:spcPts val="5"/>
                        </a:spcBef>
                      </a:pPr>
                      <a:r>
                        <a:rPr sz="900">
                          <a:latin typeface="Calibri"/>
                          <a:cs typeface="Calibri"/>
                        </a:rPr>
                        <a:t>students</a:t>
                      </a:r>
                      <a:r>
                        <a:rPr sz="900" spc="-55">
                          <a:latin typeface="Calibri"/>
                          <a:cs typeface="Calibri"/>
                        </a:rPr>
                        <a:t> </a:t>
                      </a:r>
                      <a:r>
                        <a:rPr sz="900">
                          <a:latin typeface="Calibri"/>
                          <a:cs typeface="Calibri"/>
                        </a:rPr>
                        <a:t>to</a:t>
                      </a:r>
                      <a:r>
                        <a:rPr sz="900" spc="-30">
                          <a:latin typeface="Calibri"/>
                          <a:cs typeface="Calibri"/>
                        </a:rPr>
                        <a:t> </a:t>
                      </a:r>
                      <a:r>
                        <a:rPr sz="900">
                          <a:latin typeface="Calibri"/>
                          <a:cs typeface="Calibri"/>
                        </a:rPr>
                        <a:t>receive</a:t>
                      </a:r>
                      <a:r>
                        <a:rPr sz="900" spc="25">
                          <a:latin typeface="Calibri"/>
                          <a:cs typeface="Calibri"/>
                        </a:rPr>
                        <a:t> </a:t>
                      </a:r>
                      <a:r>
                        <a:rPr sz="900" spc="-10">
                          <a:latin typeface="Calibri"/>
                          <a:cs typeface="Calibri"/>
                        </a:rPr>
                        <a:t>feedback</a:t>
                      </a:r>
                      <a:endParaRPr sz="900">
                        <a:latin typeface="Calibri"/>
                        <a:cs typeface="Calibri"/>
                      </a:endParaRPr>
                    </a:p>
                    <a:p>
                      <a:pPr>
                        <a:lnSpc>
                          <a:spcPct val="100000"/>
                        </a:lnSpc>
                      </a:pPr>
                      <a:endParaRPr sz="900">
                        <a:latin typeface="Times New Roman"/>
                        <a:cs typeface="Times New Roman"/>
                      </a:endParaRPr>
                    </a:p>
                    <a:p>
                      <a:pPr marL="159385">
                        <a:lnSpc>
                          <a:spcPct val="100000"/>
                        </a:lnSpc>
                        <a:spcBef>
                          <a:spcPts val="1030"/>
                        </a:spcBef>
                      </a:pPr>
                      <a:r>
                        <a:rPr sz="900" b="1">
                          <a:latin typeface="Calibri"/>
                          <a:cs typeface="Calibri"/>
                        </a:rPr>
                        <a:t>Why</a:t>
                      </a:r>
                      <a:r>
                        <a:rPr sz="900" b="1" spc="5">
                          <a:latin typeface="Calibri"/>
                          <a:cs typeface="Calibri"/>
                        </a:rPr>
                        <a:t> </a:t>
                      </a:r>
                      <a:r>
                        <a:rPr sz="900" b="1">
                          <a:latin typeface="Calibri"/>
                          <a:cs typeface="Calibri"/>
                        </a:rPr>
                        <a:t>do</a:t>
                      </a:r>
                      <a:r>
                        <a:rPr sz="900" b="1" spc="-10">
                          <a:latin typeface="Calibri"/>
                          <a:cs typeface="Calibri"/>
                        </a:rPr>
                        <a:t> </a:t>
                      </a:r>
                      <a:r>
                        <a:rPr sz="900" b="1">
                          <a:latin typeface="Calibri"/>
                          <a:cs typeface="Calibri"/>
                        </a:rPr>
                        <a:t>students</a:t>
                      </a:r>
                      <a:r>
                        <a:rPr sz="900" b="1" spc="-25">
                          <a:latin typeface="Calibri"/>
                          <a:cs typeface="Calibri"/>
                        </a:rPr>
                        <a:t> </a:t>
                      </a:r>
                      <a:r>
                        <a:rPr sz="900" b="1">
                          <a:latin typeface="Calibri"/>
                          <a:cs typeface="Calibri"/>
                        </a:rPr>
                        <a:t>need</a:t>
                      </a:r>
                      <a:r>
                        <a:rPr sz="900" b="1" spc="-10">
                          <a:latin typeface="Calibri"/>
                          <a:cs typeface="Calibri"/>
                        </a:rPr>
                        <a:t> feedback?</a:t>
                      </a:r>
                      <a:endParaRPr sz="900">
                        <a:latin typeface="Calibri"/>
                        <a:cs typeface="Calibri"/>
                      </a:endParaRPr>
                    </a:p>
                    <a:p>
                      <a:pPr>
                        <a:lnSpc>
                          <a:spcPct val="100000"/>
                        </a:lnSpc>
                        <a:spcBef>
                          <a:spcPts val="45"/>
                        </a:spcBef>
                      </a:pPr>
                      <a:endParaRPr sz="800">
                        <a:latin typeface="Times New Roman"/>
                        <a:cs typeface="Times New Roman"/>
                      </a:endParaRPr>
                    </a:p>
                    <a:p>
                      <a:pPr marL="121285">
                        <a:lnSpc>
                          <a:spcPct val="100000"/>
                        </a:lnSpc>
                      </a:pPr>
                      <a:r>
                        <a:rPr sz="900">
                          <a:latin typeface="Calibri"/>
                          <a:cs typeface="Calibri"/>
                        </a:rPr>
                        <a:t>Students</a:t>
                      </a:r>
                      <a:r>
                        <a:rPr sz="900" spc="-60">
                          <a:latin typeface="Calibri"/>
                          <a:cs typeface="Calibri"/>
                        </a:rPr>
                        <a:t> </a:t>
                      </a:r>
                      <a:r>
                        <a:rPr sz="900" spc="-10">
                          <a:latin typeface="Calibri"/>
                          <a:cs typeface="Calibri"/>
                        </a:rPr>
                        <a:t>can</a:t>
                      </a:r>
                      <a:r>
                        <a:rPr sz="900" spc="-30">
                          <a:latin typeface="Calibri"/>
                          <a:cs typeface="Calibri"/>
                        </a:rPr>
                        <a:t> </a:t>
                      </a:r>
                      <a:r>
                        <a:rPr sz="900">
                          <a:latin typeface="Calibri"/>
                          <a:cs typeface="Calibri"/>
                        </a:rPr>
                        <a:t>learn</a:t>
                      </a:r>
                      <a:r>
                        <a:rPr sz="900" spc="-25">
                          <a:latin typeface="Calibri"/>
                          <a:cs typeface="Calibri"/>
                        </a:rPr>
                        <a:t> </a:t>
                      </a:r>
                      <a:r>
                        <a:rPr sz="900">
                          <a:latin typeface="Calibri"/>
                          <a:cs typeface="Calibri"/>
                        </a:rPr>
                        <a:t>from</a:t>
                      </a:r>
                      <a:r>
                        <a:rPr sz="900" spc="110">
                          <a:latin typeface="Calibri"/>
                          <a:cs typeface="Calibri"/>
                        </a:rPr>
                        <a:t> </a:t>
                      </a:r>
                      <a:r>
                        <a:rPr sz="900">
                          <a:latin typeface="Calibri"/>
                          <a:cs typeface="Calibri"/>
                        </a:rPr>
                        <a:t>their</a:t>
                      </a:r>
                      <a:r>
                        <a:rPr sz="900" spc="-70">
                          <a:latin typeface="Calibri"/>
                          <a:cs typeface="Calibri"/>
                        </a:rPr>
                        <a:t> </a:t>
                      </a:r>
                      <a:r>
                        <a:rPr sz="900">
                          <a:latin typeface="Calibri"/>
                          <a:cs typeface="Calibri"/>
                        </a:rPr>
                        <a:t>mistakes</a:t>
                      </a:r>
                      <a:r>
                        <a:rPr sz="900" spc="-50">
                          <a:latin typeface="Calibri"/>
                          <a:cs typeface="Calibri"/>
                        </a:rPr>
                        <a:t> </a:t>
                      </a:r>
                      <a:r>
                        <a:rPr sz="900">
                          <a:latin typeface="Calibri"/>
                          <a:cs typeface="Calibri"/>
                        </a:rPr>
                        <a:t>to</a:t>
                      </a:r>
                      <a:r>
                        <a:rPr sz="900" spc="55">
                          <a:latin typeface="Calibri"/>
                          <a:cs typeface="Calibri"/>
                        </a:rPr>
                        <a:t> </a:t>
                      </a:r>
                      <a:r>
                        <a:rPr sz="900">
                          <a:latin typeface="Calibri"/>
                          <a:cs typeface="Calibri"/>
                        </a:rPr>
                        <a:t>become</a:t>
                      </a:r>
                      <a:r>
                        <a:rPr sz="900" spc="30">
                          <a:latin typeface="Calibri"/>
                          <a:cs typeface="Calibri"/>
                        </a:rPr>
                        <a:t> </a:t>
                      </a:r>
                      <a:r>
                        <a:rPr sz="900" spc="-20">
                          <a:latin typeface="Calibri"/>
                          <a:cs typeface="Calibri"/>
                        </a:rPr>
                        <a:t>more</a:t>
                      </a:r>
                      <a:endParaRPr sz="900">
                        <a:latin typeface="Calibri"/>
                        <a:cs typeface="Calibri"/>
                      </a:endParaRPr>
                    </a:p>
                    <a:p>
                      <a:pPr marL="121285">
                        <a:lnSpc>
                          <a:spcPct val="100000"/>
                        </a:lnSpc>
                      </a:pPr>
                      <a:r>
                        <a:rPr sz="900">
                          <a:latin typeface="Calibri"/>
                          <a:cs typeface="Calibri"/>
                        </a:rPr>
                        <a:t>comfortable</a:t>
                      </a:r>
                      <a:r>
                        <a:rPr sz="900" spc="-85">
                          <a:latin typeface="Calibri"/>
                          <a:cs typeface="Calibri"/>
                        </a:rPr>
                        <a:t> </a:t>
                      </a:r>
                      <a:r>
                        <a:rPr sz="900">
                          <a:latin typeface="Calibri"/>
                          <a:cs typeface="Calibri"/>
                        </a:rPr>
                        <a:t>with</a:t>
                      </a:r>
                      <a:r>
                        <a:rPr sz="900" spc="-25">
                          <a:latin typeface="Calibri"/>
                          <a:cs typeface="Calibri"/>
                        </a:rPr>
                        <a:t> </a:t>
                      </a:r>
                      <a:r>
                        <a:rPr sz="900">
                          <a:latin typeface="Calibri"/>
                          <a:cs typeface="Calibri"/>
                        </a:rPr>
                        <a:t>skill</a:t>
                      </a:r>
                      <a:r>
                        <a:rPr sz="900" spc="55">
                          <a:latin typeface="Calibri"/>
                          <a:cs typeface="Calibri"/>
                        </a:rPr>
                        <a:t> </a:t>
                      </a:r>
                      <a:r>
                        <a:rPr sz="900">
                          <a:latin typeface="Calibri"/>
                          <a:cs typeface="Calibri"/>
                        </a:rPr>
                        <a:t>of</a:t>
                      </a:r>
                      <a:r>
                        <a:rPr sz="900" spc="5">
                          <a:latin typeface="Calibri"/>
                          <a:cs typeface="Calibri"/>
                        </a:rPr>
                        <a:t> </a:t>
                      </a:r>
                      <a:r>
                        <a:rPr sz="900">
                          <a:latin typeface="Calibri"/>
                          <a:cs typeface="Calibri"/>
                        </a:rPr>
                        <a:t>formal</a:t>
                      </a:r>
                      <a:r>
                        <a:rPr sz="900" spc="-35">
                          <a:latin typeface="Calibri"/>
                          <a:cs typeface="Calibri"/>
                        </a:rPr>
                        <a:t> </a:t>
                      </a:r>
                      <a:r>
                        <a:rPr sz="900">
                          <a:latin typeface="Calibri"/>
                          <a:cs typeface="Calibri"/>
                        </a:rPr>
                        <a:t>and</a:t>
                      </a:r>
                      <a:r>
                        <a:rPr sz="900" spc="-30">
                          <a:latin typeface="Calibri"/>
                          <a:cs typeface="Calibri"/>
                        </a:rPr>
                        <a:t> </a:t>
                      </a:r>
                      <a:r>
                        <a:rPr sz="900">
                          <a:latin typeface="Calibri"/>
                          <a:cs typeface="Calibri"/>
                        </a:rPr>
                        <a:t>academic</a:t>
                      </a:r>
                      <a:r>
                        <a:rPr sz="900" spc="-20">
                          <a:latin typeface="Calibri"/>
                          <a:cs typeface="Calibri"/>
                        </a:rPr>
                        <a:t> </a:t>
                      </a:r>
                      <a:r>
                        <a:rPr sz="900" spc="-10">
                          <a:latin typeface="Calibri"/>
                          <a:cs typeface="Calibri"/>
                        </a:rPr>
                        <a:t>vocabulary</a:t>
                      </a:r>
                      <a:endParaRPr sz="900">
                        <a:latin typeface="Calibri"/>
                        <a:cs typeface="Calibri"/>
                      </a:endParaRPr>
                    </a:p>
                  </a:txBody>
                  <a:tcPr marL="0" marR="0" marT="28972" marB="0">
                    <a:lnT w="12700">
                      <a:solidFill>
                        <a:srgbClr val="A4A4A4"/>
                      </a:solidFill>
                      <a:prstDash val="solid"/>
                    </a:lnT>
                  </a:tcPr>
                </a:tc>
                <a:tc>
                  <a:txBody>
                    <a:bodyPr/>
                    <a:lstStyle/>
                    <a:p>
                      <a:pPr marL="175895">
                        <a:lnSpc>
                          <a:spcPct val="100000"/>
                        </a:lnSpc>
                        <a:spcBef>
                          <a:spcPts val="475"/>
                        </a:spcBef>
                      </a:pPr>
                      <a:r>
                        <a:rPr sz="900" b="1">
                          <a:latin typeface="Calibri"/>
                          <a:cs typeface="Calibri"/>
                        </a:rPr>
                        <a:t>Why</a:t>
                      </a:r>
                      <a:r>
                        <a:rPr sz="900" b="1" spc="-5">
                          <a:latin typeface="Calibri"/>
                          <a:cs typeface="Calibri"/>
                        </a:rPr>
                        <a:t> </a:t>
                      </a:r>
                      <a:r>
                        <a:rPr sz="900" b="1">
                          <a:latin typeface="Calibri"/>
                          <a:cs typeface="Calibri"/>
                        </a:rPr>
                        <a:t>are</a:t>
                      </a:r>
                      <a:r>
                        <a:rPr sz="900" b="1" spc="30">
                          <a:latin typeface="Calibri"/>
                          <a:cs typeface="Calibri"/>
                        </a:rPr>
                        <a:t> </a:t>
                      </a:r>
                      <a:r>
                        <a:rPr sz="900" b="1">
                          <a:latin typeface="Calibri"/>
                          <a:cs typeface="Calibri"/>
                        </a:rPr>
                        <a:t>more</a:t>
                      </a:r>
                      <a:r>
                        <a:rPr sz="900" b="1" spc="30">
                          <a:latin typeface="Calibri"/>
                          <a:cs typeface="Calibri"/>
                        </a:rPr>
                        <a:t> </a:t>
                      </a:r>
                      <a:r>
                        <a:rPr sz="900" b="1">
                          <a:latin typeface="Calibri"/>
                          <a:cs typeface="Calibri"/>
                        </a:rPr>
                        <a:t>students</a:t>
                      </a:r>
                      <a:r>
                        <a:rPr sz="900" b="1" spc="-105">
                          <a:latin typeface="Calibri"/>
                          <a:cs typeface="Calibri"/>
                        </a:rPr>
                        <a:t> </a:t>
                      </a:r>
                      <a:r>
                        <a:rPr sz="900" b="1">
                          <a:latin typeface="Calibri"/>
                          <a:cs typeface="Calibri"/>
                        </a:rPr>
                        <a:t>not</a:t>
                      </a:r>
                      <a:r>
                        <a:rPr sz="900" b="1" spc="-30">
                          <a:latin typeface="Calibri"/>
                          <a:cs typeface="Calibri"/>
                        </a:rPr>
                        <a:t> </a:t>
                      </a:r>
                      <a:r>
                        <a:rPr sz="900" b="1">
                          <a:latin typeface="Calibri"/>
                          <a:cs typeface="Calibri"/>
                        </a:rPr>
                        <a:t>successfully passing</a:t>
                      </a:r>
                      <a:r>
                        <a:rPr sz="900" b="1" spc="-75">
                          <a:latin typeface="Calibri"/>
                          <a:cs typeface="Calibri"/>
                        </a:rPr>
                        <a:t> </a:t>
                      </a:r>
                      <a:r>
                        <a:rPr sz="900" b="1" spc="-25">
                          <a:latin typeface="Calibri"/>
                          <a:cs typeface="Calibri"/>
                        </a:rPr>
                        <a:t>the</a:t>
                      </a:r>
                      <a:endParaRPr sz="900">
                        <a:latin typeface="Calibri"/>
                        <a:cs typeface="Calibri"/>
                      </a:endParaRPr>
                    </a:p>
                    <a:p>
                      <a:pPr marL="137795">
                        <a:lnSpc>
                          <a:spcPct val="100000"/>
                        </a:lnSpc>
                        <a:spcBef>
                          <a:spcPts val="5"/>
                        </a:spcBef>
                      </a:pPr>
                      <a:r>
                        <a:rPr sz="900" b="1">
                          <a:latin typeface="Calibri"/>
                          <a:cs typeface="Calibri"/>
                        </a:rPr>
                        <a:t>Algebra</a:t>
                      </a:r>
                      <a:r>
                        <a:rPr sz="900" b="1" spc="-5">
                          <a:latin typeface="Calibri"/>
                          <a:cs typeface="Calibri"/>
                        </a:rPr>
                        <a:t> </a:t>
                      </a:r>
                      <a:r>
                        <a:rPr sz="900" b="1">
                          <a:latin typeface="Calibri"/>
                          <a:cs typeface="Calibri"/>
                        </a:rPr>
                        <a:t>I</a:t>
                      </a:r>
                      <a:r>
                        <a:rPr sz="900" b="1" spc="-80">
                          <a:latin typeface="Calibri"/>
                          <a:cs typeface="Calibri"/>
                        </a:rPr>
                        <a:t> </a:t>
                      </a:r>
                      <a:r>
                        <a:rPr sz="900" b="1" spc="-20">
                          <a:latin typeface="Calibri"/>
                          <a:cs typeface="Calibri"/>
                        </a:rPr>
                        <a:t>EOC?</a:t>
                      </a:r>
                      <a:endParaRPr sz="900">
                        <a:latin typeface="Calibri"/>
                        <a:cs typeface="Calibri"/>
                      </a:endParaRPr>
                    </a:p>
                    <a:p>
                      <a:pPr marL="137795">
                        <a:lnSpc>
                          <a:spcPct val="100000"/>
                        </a:lnSpc>
                        <a:spcBef>
                          <a:spcPts val="960"/>
                        </a:spcBef>
                      </a:pPr>
                      <a:r>
                        <a:rPr sz="900">
                          <a:latin typeface="Calibri"/>
                          <a:cs typeface="Calibri"/>
                        </a:rPr>
                        <a:t>Students</a:t>
                      </a:r>
                      <a:r>
                        <a:rPr sz="900" spc="-40">
                          <a:latin typeface="Calibri"/>
                          <a:cs typeface="Calibri"/>
                        </a:rPr>
                        <a:t> </a:t>
                      </a:r>
                      <a:r>
                        <a:rPr sz="900">
                          <a:latin typeface="Calibri"/>
                          <a:cs typeface="Calibri"/>
                        </a:rPr>
                        <a:t>lack</a:t>
                      </a:r>
                      <a:r>
                        <a:rPr sz="900" spc="45">
                          <a:latin typeface="Calibri"/>
                          <a:cs typeface="Calibri"/>
                        </a:rPr>
                        <a:t> </a:t>
                      </a:r>
                      <a:r>
                        <a:rPr sz="900">
                          <a:latin typeface="Calibri"/>
                          <a:cs typeface="Calibri"/>
                        </a:rPr>
                        <a:t>prerequisite</a:t>
                      </a:r>
                      <a:r>
                        <a:rPr sz="900" spc="-40">
                          <a:latin typeface="Calibri"/>
                          <a:cs typeface="Calibri"/>
                        </a:rPr>
                        <a:t> </a:t>
                      </a:r>
                      <a:r>
                        <a:rPr sz="900">
                          <a:latin typeface="Calibri"/>
                          <a:cs typeface="Calibri"/>
                        </a:rPr>
                        <a:t>skills</a:t>
                      </a:r>
                      <a:r>
                        <a:rPr sz="900" spc="-30">
                          <a:latin typeface="Calibri"/>
                          <a:cs typeface="Calibri"/>
                        </a:rPr>
                        <a:t> </a:t>
                      </a:r>
                      <a:r>
                        <a:rPr sz="900">
                          <a:latin typeface="Calibri"/>
                          <a:cs typeface="Calibri"/>
                        </a:rPr>
                        <a:t>and</a:t>
                      </a:r>
                      <a:r>
                        <a:rPr sz="900" spc="10">
                          <a:latin typeface="Calibri"/>
                          <a:cs typeface="Calibri"/>
                        </a:rPr>
                        <a:t> </a:t>
                      </a:r>
                      <a:r>
                        <a:rPr sz="900" spc="-10">
                          <a:latin typeface="Calibri"/>
                          <a:cs typeface="Calibri"/>
                        </a:rPr>
                        <a:t>mathematical</a:t>
                      </a:r>
                      <a:endParaRPr sz="900">
                        <a:latin typeface="Calibri"/>
                        <a:cs typeface="Calibri"/>
                      </a:endParaRPr>
                    </a:p>
                    <a:p>
                      <a:pPr marL="137795">
                        <a:lnSpc>
                          <a:spcPct val="100000"/>
                        </a:lnSpc>
                      </a:pPr>
                      <a:r>
                        <a:rPr sz="900">
                          <a:latin typeface="Calibri"/>
                          <a:cs typeface="Calibri"/>
                        </a:rPr>
                        <a:t>background</a:t>
                      </a:r>
                      <a:r>
                        <a:rPr sz="900" spc="-35">
                          <a:latin typeface="Calibri"/>
                          <a:cs typeface="Calibri"/>
                        </a:rPr>
                        <a:t> </a:t>
                      </a:r>
                      <a:r>
                        <a:rPr sz="900">
                          <a:latin typeface="Calibri"/>
                          <a:cs typeface="Calibri"/>
                        </a:rPr>
                        <a:t>to</a:t>
                      </a:r>
                      <a:r>
                        <a:rPr sz="900" spc="-30">
                          <a:latin typeface="Calibri"/>
                          <a:cs typeface="Calibri"/>
                        </a:rPr>
                        <a:t> </a:t>
                      </a:r>
                      <a:r>
                        <a:rPr sz="900">
                          <a:latin typeface="Calibri"/>
                          <a:cs typeface="Calibri"/>
                        </a:rPr>
                        <a:t>demonstrate</a:t>
                      </a:r>
                      <a:r>
                        <a:rPr sz="900" spc="-55">
                          <a:latin typeface="Calibri"/>
                          <a:cs typeface="Calibri"/>
                        </a:rPr>
                        <a:t> </a:t>
                      </a:r>
                      <a:r>
                        <a:rPr sz="900">
                          <a:latin typeface="Calibri"/>
                          <a:cs typeface="Calibri"/>
                        </a:rPr>
                        <a:t>mastery</a:t>
                      </a:r>
                      <a:r>
                        <a:rPr sz="900" spc="-70">
                          <a:latin typeface="Calibri"/>
                          <a:cs typeface="Calibri"/>
                        </a:rPr>
                        <a:t> </a:t>
                      </a:r>
                      <a:r>
                        <a:rPr sz="900">
                          <a:latin typeface="Calibri"/>
                          <a:cs typeface="Calibri"/>
                        </a:rPr>
                        <a:t>on</a:t>
                      </a:r>
                      <a:r>
                        <a:rPr sz="900" spc="-25">
                          <a:latin typeface="Calibri"/>
                          <a:cs typeface="Calibri"/>
                        </a:rPr>
                        <a:t> </a:t>
                      </a:r>
                      <a:r>
                        <a:rPr sz="900">
                          <a:latin typeface="Calibri"/>
                          <a:cs typeface="Calibri"/>
                        </a:rPr>
                        <a:t>Alg.</a:t>
                      </a:r>
                      <a:r>
                        <a:rPr sz="900" spc="20">
                          <a:latin typeface="Calibri"/>
                          <a:cs typeface="Calibri"/>
                        </a:rPr>
                        <a:t> </a:t>
                      </a:r>
                      <a:r>
                        <a:rPr sz="900">
                          <a:latin typeface="Calibri"/>
                          <a:cs typeface="Calibri"/>
                        </a:rPr>
                        <a:t>I</a:t>
                      </a:r>
                      <a:r>
                        <a:rPr sz="900" spc="25">
                          <a:latin typeface="Calibri"/>
                          <a:cs typeface="Calibri"/>
                        </a:rPr>
                        <a:t> </a:t>
                      </a:r>
                      <a:r>
                        <a:rPr sz="900" spc="-10">
                          <a:latin typeface="Calibri"/>
                          <a:cs typeface="Calibri"/>
                        </a:rPr>
                        <a:t>Standards</a:t>
                      </a:r>
                      <a:endParaRPr sz="900">
                        <a:latin typeface="Calibri"/>
                        <a:cs typeface="Calibri"/>
                      </a:endParaRPr>
                    </a:p>
                    <a:p>
                      <a:pPr>
                        <a:lnSpc>
                          <a:spcPct val="100000"/>
                        </a:lnSpc>
                      </a:pPr>
                      <a:endParaRPr sz="900">
                        <a:latin typeface="Times New Roman"/>
                        <a:cs typeface="Times New Roman"/>
                      </a:endParaRPr>
                    </a:p>
                    <a:p>
                      <a:pPr marL="175895">
                        <a:lnSpc>
                          <a:spcPct val="100000"/>
                        </a:lnSpc>
                        <a:spcBef>
                          <a:spcPts val="1210"/>
                        </a:spcBef>
                      </a:pPr>
                      <a:r>
                        <a:rPr sz="900" b="1">
                          <a:latin typeface="Calibri"/>
                          <a:cs typeface="Calibri"/>
                        </a:rPr>
                        <a:t>Why</a:t>
                      </a:r>
                      <a:r>
                        <a:rPr sz="900" b="1" spc="10">
                          <a:latin typeface="Calibri"/>
                          <a:cs typeface="Calibri"/>
                        </a:rPr>
                        <a:t> </a:t>
                      </a:r>
                      <a:r>
                        <a:rPr sz="900" b="1">
                          <a:latin typeface="Calibri"/>
                          <a:cs typeface="Calibri"/>
                        </a:rPr>
                        <a:t>are</a:t>
                      </a:r>
                      <a:r>
                        <a:rPr sz="900" b="1" spc="40">
                          <a:latin typeface="Calibri"/>
                          <a:cs typeface="Calibri"/>
                        </a:rPr>
                        <a:t> </a:t>
                      </a:r>
                      <a:r>
                        <a:rPr sz="900" b="1">
                          <a:latin typeface="Calibri"/>
                          <a:cs typeface="Calibri"/>
                        </a:rPr>
                        <a:t>students</a:t>
                      </a:r>
                      <a:r>
                        <a:rPr sz="900" b="1" spc="-95">
                          <a:latin typeface="Calibri"/>
                          <a:cs typeface="Calibri"/>
                        </a:rPr>
                        <a:t> </a:t>
                      </a:r>
                      <a:r>
                        <a:rPr sz="900" b="1">
                          <a:latin typeface="Calibri"/>
                          <a:cs typeface="Calibri"/>
                        </a:rPr>
                        <a:t>lacking</a:t>
                      </a:r>
                      <a:r>
                        <a:rPr sz="900" b="1" spc="-70">
                          <a:latin typeface="Calibri"/>
                          <a:cs typeface="Calibri"/>
                        </a:rPr>
                        <a:t> </a:t>
                      </a:r>
                      <a:r>
                        <a:rPr sz="900" b="1">
                          <a:latin typeface="Calibri"/>
                          <a:cs typeface="Calibri"/>
                        </a:rPr>
                        <a:t>prerequisite</a:t>
                      </a:r>
                      <a:r>
                        <a:rPr sz="900" b="1" spc="-30">
                          <a:latin typeface="Calibri"/>
                          <a:cs typeface="Calibri"/>
                        </a:rPr>
                        <a:t> </a:t>
                      </a:r>
                      <a:r>
                        <a:rPr sz="900" b="1">
                          <a:latin typeface="Calibri"/>
                          <a:cs typeface="Calibri"/>
                        </a:rPr>
                        <a:t>skills</a:t>
                      </a:r>
                      <a:r>
                        <a:rPr sz="900" b="1" spc="-25">
                          <a:latin typeface="Calibri"/>
                          <a:cs typeface="Calibri"/>
                        </a:rPr>
                        <a:t> </a:t>
                      </a:r>
                      <a:r>
                        <a:rPr sz="900" b="1">
                          <a:latin typeface="Calibri"/>
                          <a:cs typeface="Calibri"/>
                        </a:rPr>
                        <a:t>needed</a:t>
                      </a:r>
                      <a:r>
                        <a:rPr sz="900" b="1" spc="-90">
                          <a:latin typeface="Calibri"/>
                          <a:cs typeface="Calibri"/>
                        </a:rPr>
                        <a:t> </a:t>
                      </a:r>
                      <a:r>
                        <a:rPr sz="900" b="1">
                          <a:latin typeface="Calibri"/>
                          <a:cs typeface="Calibri"/>
                        </a:rPr>
                        <a:t>to </a:t>
                      </a:r>
                      <a:r>
                        <a:rPr sz="900" b="1" spc="-25">
                          <a:latin typeface="Calibri"/>
                          <a:cs typeface="Calibri"/>
                        </a:rPr>
                        <a:t>be</a:t>
                      </a:r>
                      <a:endParaRPr sz="900">
                        <a:latin typeface="Calibri"/>
                        <a:cs typeface="Calibri"/>
                      </a:endParaRPr>
                    </a:p>
                    <a:p>
                      <a:pPr marL="137795">
                        <a:lnSpc>
                          <a:spcPct val="100000"/>
                        </a:lnSpc>
                      </a:pPr>
                      <a:r>
                        <a:rPr sz="900" b="1" spc="-10">
                          <a:latin typeface="Calibri"/>
                          <a:cs typeface="Calibri"/>
                        </a:rPr>
                        <a:t>successful?</a:t>
                      </a:r>
                      <a:endParaRPr sz="900">
                        <a:latin typeface="Calibri"/>
                        <a:cs typeface="Calibri"/>
                      </a:endParaRPr>
                    </a:p>
                    <a:p>
                      <a:pPr marL="137795" marR="424180">
                        <a:lnSpc>
                          <a:spcPct val="100000"/>
                        </a:lnSpc>
                        <a:spcBef>
                          <a:spcPts val="960"/>
                        </a:spcBef>
                      </a:pPr>
                      <a:r>
                        <a:rPr sz="900">
                          <a:latin typeface="Calibri"/>
                          <a:cs typeface="Calibri"/>
                        </a:rPr>
                        <a:t>Teachers</a:t>
                      </a:r>
                      <a:r>
                        <a:rPr sz="900" spc="-70">
                          <a:latin typeface="Calibri"/>
                          <a:cs typeface="Calibri"/>
                        </a:rPr>
                        <a:t> </a:t>
                      </a:r>
                      <a:r>
                        <a:rPr sz="900">
                          <a:latin typeface="Calibri"/>
                          <a:cs typeface="Calibri"/>
                        </a:rPr>
                        <a:t>are</a:t>
                      </a:r>
                      <a:r>
                        <a:rPr sz="900" spc="20">
                          <a:latin typeface="Calibri"/>
                          <a:cs typeface="Calibri"/>
                        </a:rPr>
                        <a:t> </a:t>
                      </a:r>
                      <a:r>
                        <a:rPr sz="900">
                          <a:latin typeface="Calibri"/>
                          <a:cs typeface="Calibri"/>
                        </a:rPr>
                        <a:t>not</a:t>
                      </a:r>
                      <a:r>
                        <a:rPr sz="900" spc="40">
                          <a:latin typeface="Calibri"/>
                          <a:cs typeface="Calibri"/>
                        </a:rPr>
                        <a:t> </a:t>
                      </a:r>
                      <a:r>
                        <a:rPr sz="900">
                          <a:latin typeface="Calibri"/>
                          <a:cs typeface="Calibri"/>
                        </a:rPr>
                        <a:t>engaging</a:t>
                      </a:r>
                      <a:r>
                        <a:rPr sz="900" spc="-110">
                          <a:latin typeface="Calibri"/>
                          <a:cs typeface="Calibri"/>
                        </a:rPr>
                        <a:t> </a:t>
                      </a:r>
                      <a:r>
                        <a:rPr sz="900">
                          <a:latin typeface="Calibri"/>
                          <a:cs typeface="Calibri"/>
                        </a:rPr>
                        <a:t>in</a:t>
                      </a:r>
                      <a:r>
                        <a:rPr sz="900" spc="60">
                          <a:latin typeface="Calibri"/>
                          <a:cs typeface="Calibri"/>
                        </a:rPr>
                        <a:t> </a:t>
                      </a:r>
                      <a:r>
                        <a:rPr sz="900">
                          <a:latin typeface="Calibri"/>
                          <a:cs typeface="Calibri"/>
                        </a:rPr>
                        <a:t>consistent</a:t>
                      </a:r>
                      <a:r>
                        <a:rPr sz="900" spc="-45">
                          <a:latin typeface="Calibri"/>
                          <a:cs typeface="Calibri"/>
                        </a:rPr>
                        <a:t> </a:t>
                      </a:r>
                      <a:r>
                        <a:rPr sz="900">
                          <a:latin typeface="Calibri"/>
                          <a:cs typeface="Calibri"/>
                        </a:rPr>
                        <a:t>use</a:t>
                      </a:r>
                      <a:r>
                        <a:rPr sz="900" spc="-65">
                          <a:latin typeface="Calibri"/>
                          <a:cs typeface="Calibri"/>
                        </a:rPr>
                        <a:t> </a:t>
                      </a:r>
                      <a:r>
                        <a:rPr sz="900">
                          <a:latin typeface="Calibri"/>
                          <a:cs typeface="Calibri"/>
                        </a:rPr>
                        <a:t>of</a:t>
                      </a:r>
                      <a:r>
                        <a:rPr sz="900" spc="10">
                          <a:latin typeface="Calibri"/>
                          <a:cs typeface="Calibri"/>
                        </a:rPr>
                        <a:t> </a:t>
                      </a:r>
                      <a:r>
                        <a:rPr sz="900" spc="-10">
                          <a:latin typeface="Calibri"/>
                          <a:cs typeface="Calibri"/>
                        </a:rPr>
                        <a:t>teaching </a:t>
                      </a:r>
                      <a:r>
                        <a:rPr sz="900">
                          <a:latin typeface="Calibri"/>
                          <a:cs typeface="Calibri"/>
                        </a:rPr>
                        <a:t>strategies</a:t>
                      </a:r>
                      <a:r>
                        <a:rPr sz="900" spc="385">
                          <a:latin typeface="Calibri"/>
                          <a:cs typeface="Calibri"/>
                        </a:rPr>
                        <a:t> </a:t>
                      </a:r>
                      <a:r>
                        <a:rPr sz="900">
                          <a:latin typeface="Calibri"/>
                          <a:cs typeface="Calibri"/>
                        </a:rPr>
                        <a:t>(spiral</a:t>
                      </a:r>
                      <a:r>
                        <a:rPr sz="900" spc="-35">
                          <a:latin typeface="Calibri"/>
                          <a:cs typeface="Calibri"/>
                        </a:rPr>
                        <a:t> </a:t>
                      </a:r>
                      <a:r>
                        <a:rPr sz="900">
                          <a:latin typeface="Calibri"/>
                          <a:cs typeface="Calibri"/>
                        </a:rPr>
                        <a:t>teaching)</a:t>
                      </a:r>
                      <a:r>
                        <a:rPr sz="900" spc="-75">
                          <a:latin typeface="Calibri"/>
                          <a:cs typeface="Calibri"/>
                        </a:rPr>
                        <a:t> </a:t>
                      </a:r>
                      <a:r>
                        <a:rPr sz="900">
                          <a:latin typeface="Calibri"/>
                          <a:cs typeface="Calibri"/>
                        </a:rPr>
                        <a:t>which</a:t>
                      </a:r>
                      <a:r>
                        <a:rPr sz="900" spc="-35">
                          <a:latin typeface="Calibri"/>
                          <a:cs typeface="Calibri"/>
                        </a:rPr>
                        <a:t> </a:t>
                      </a:r>
                      <a:r>
                        <a:rPr sz="900">
                          <a:latin typeface="Calibri"/>
                          <a:cs typeface="Calibri"/>
                        </a:rPr>
                        <a:t>allow</a:t>
                      </a:r>
                      <a:r>
                        <a:rPr sz="900" spc="-100">
                          <a:latin typeface="Calibri"/>
                          <a:cs typeface="Calibri"/>
                        </a:rPr>
                        <a:t> </a:t>
                      </a:r>
                      <a:r>
                        <a:rPr sz="900">
                          <a:latin typeface="Calibri"/>
                          <a:cs typeface="Calibri"/>
                        </a:rPr>
                        <a:t>for</a:t>
                      </a:r>
                      <a:r>
                        <a:rPr sz="900" spc="110">
                          <a:latin typeface="Calibri"/>
                          <a:cs typeface="Calibri"/>
                        </a:rPr>
                        <a:t> </a:t>
                      </a:r>
                      <a:r>
                        <a:rPr sz="900" spc="-10">
                          <a:latin typeface="Calibri"/>
                          <a:cs typeface="Calibri"/>
                        </a:rPr>
                        <a:t>ongoing </a:t>
                      </a:r>
                      <a:r>
                        <a:rPr sz="900">
                          <a:latin typeface="Calibri"/>
                          <a:cs typeface="Calibri"/>
                        </a:rPr>
                        <a:t>remediation</a:t>
                      </a:r>
                      <a:r>
                        <a:rPr sz="900" spc="25">
                          <a:latin typeface="Calibri"/>
                          <a:cs typeface="Calibri"/>
                        </a:rPr>
                        <a:t> </a:t>
                      </a:r>
                      <a:r>
                        <a:rPr sz="900">
                          <a:latin typeface="Calibri"/>
                          <a:cs typeface="Calibri"/>
                        </a:rPr>
                        <a:t>of</a:t>
                      </a:r>
                      <a:r>
                        <a:rPr sz="900" spc="-40">
                          <a:latin typeface="Calibri"/>
                          <a:cs typeface="Calibri"/>
                        </a:rPr>
                        <a:t> </a:t>
                      </a:r>
                      <a:r>
                        <a:rPr sz="900">
                          <a:latin typeface="Calibri"/>
                          <a:cs typeface="Calibri"/>
                        </a:rPr>
                        <a:t>previously</a:t>
                      </a:r>
                      <a:r>
                        <a:rPr sz="900" spc="-30">
                          <a:latin typeface="Calibri"/>
                          <a:cs typeface="Calibri"/>
                        </a:rPr>
                        <a:t> </a:t>
                      </a:r>
                      <a:r>
                        <a:rPr sz="900">
                          <a:latin typeface="Calibri"/>
                          <a:cs typeface="Calibri"/>
                        </a:rPr>
                        <a:t>taught</a:t>
                      </a:r>
                      <a:r>
                        <a:rPr sz="900" spc="65">
                          <a:latin typeface="Calibri"/>
                          <a:cs typeface="Calibri"/>
                        </a:rPr>
                        <a:t> </a:t>
                      </a:r>
                      <a:r>
                        <a:rPr sz="900" spc="-10">
                          <a:latin typeface="Calibri"/>
                          <a:cs typeface="Calibri"/>
                        </a:rPr>
                        <a:t>skills.</a:t>
                      </a:r>
                      <a:endParaRPr sz="900">
                        <a:latin typeface="Calibri"/>
                        <a:cs typeface="Calibri"/>
                      </a:endParaRPr>
                    </a:p>
                    <a:p>
                      <a:pPr marL="175895">
                        <a:lnSpc>
                          <a:spcPct val="100000"/>
                        </a:lnSpc>
                        <a:spcBef>
                          <a:spcPts val="1135"/>
                        </a:spcBef>
                      </a:pPr>
                      <a:r>
                        <a:rPr sz="900" b="1">
                          <a:latin typeface="Calibri"/>
                          <a:cs typeface="Calibri"/>
                        </a:rPr>
                        <a:t>Why</a:t>
                      </a:r>
                      <a:r>
                        <a:rPr sz="900" b="1" spc="-5">
                          <a:latin typeface="Calibri"/>
                          <a:cs typeface="Calibri"/>
                        </a:rPr>
                        <a:t> </a:t>
                      </a:r>
                      <a:r>
                        <a:rPr sz="900" b="1">
                          <a:latin typeface="Calibri"/>
                          <a:cs typeface="Calibri"/>
                        </a:rPr>
                        <a:t>are</a:t>
                      </a:r>
                      <a:r>
                        <a:rPr sz="900" b="1" spc="35">
                          <a:latin typeface="Calibri"/>
                          <a:cs typeface="Calibri"/>
                        </a:rPr>
                        <a:t> </a:t>
                      </a:r>
                      <a:r>
                        <a:rPr sz="900" b="1">
                          <a:latin typeface="Calibri"/>
                          <a:cs typeface="Calibri"/>
                        </a:rPr>
                        <a:t>teachers</a:t>
                      </a:r>
                      <a:r>
                        <a:rPr sz="900" b="1" spc="-30">
                          <a:latin typeface="Calibri"/>
                          <a:cs typeface="Calibri"/>
                        </a:rPr>
                        <a:t> </a:t>
                      </a:r>
                      <a:r>
                        <a:rPr sz="900" b="1">
                          <a:latin typeface="Calibri"/>
                          <a:cs typeface="Calibri"/>
                        </a:rPr>
                        <a:t>not</a:t>
                      </a:r>
                      <a:r>
                        <a:rPr sz="900" b="1" spc="-30">
                          <a:latin typeface="Calibri"/>
                          <a:cs typeface="Calibri"/>
                        </a:rPr>
                        <a:t> </a:t>
                      </a:r>
                      <a:r>
                        <a:rPr sz="900" b="1">
                          <a:latin typeface="Calibri"/>
                          <a:cs typeface="Calibri"/>
                        </a:rPr>
                        <a:t>consistently</a:t>
                      </a:r>
                      <a:r>
                        <a:rPr sz="900" b="1" spc="-70">
                          <a:latin typeface="Calibri"/>
                          <a:cs typeface="Calibri"/>
                        </a:rPr>
                        <a:t> </a:t>
                      </a:r>
                      <a:r>
                        <a:rPr sz="900" b="1">
                          <a:latin typeface="Calibri"/>
                          <a:cs typeface="Calibri"/>
                        </a:rPr>
                        <a:t>using</a:t>
                      </a:r>
                      <a:r>
                        <a:rPr sz="900" b="1" spc="5">
                          <a:latin typeface="Calibri"/>
                          <a:cs typeface="Calibri"/>
                        </a:rPr>
                        <a:t> </a:t>
                      </a:r>
                      <a:r>
                        <a:rPr sz="900" b="1">
                          <a:latin typeface="Calibri"/>
                          <a:cs typeface="Calibri"/>
                        </a:rPr>
                        <a:t>the</a:t>
                      </a:r>
                      <a:r>
                        <a:rPr sz="900" b="1" spc="-40">
                          <a:latin typeface="Calibri"/>
                          <a:cs typeface="Calibri"/>
                        </a:rPr>
                        <a:t> </a:t>
                      </a:r>
                      <a:r>
                        <a:rPr sz="900" b="1">
                          <a:latin typeface="Calibri"/>
                          <a:cs typeface="Calibri"/>
                        </a:rPr>
                        <a:t>best</a:t>
                      </a:r>
                      <a:r>
                        <a:rPr sz="900" b="1" spc="-30">
                          <a:latin typeface="Calibri"/>
                          <a:cs typeface="Calibri"/>
                        </a:rPr>
                        <a:t> </a:t>
                      </a:r>
                      <a:r>
                        <a:rPr sz="900" b="1" spc="-10">
                          <a:latin typeface="Calibri"/>
                          <a:cs typeface="Calibri"/>
                        </a:rPr>
                        <a:t>practice</a:t>
                      </a:r>
                      <a:endParaRPr sz="900">
                        <a:latin typeface="Calibri"/>
                        <a:cs typeface="Calibri"/>
                      </a:endParaRPr>
                    </a:p>
                    <a:p>
                      <a:pPr marL="137795">
                        <a:lnSpc>
                          <a:spcPct val="100000"/>
                        </a:lnSpc>
                        <a:spcBef>
                          <a:spcPts val="5"/>
                        </a:spcBef>
                      </a:pPr>
                      <a:r>
                        <a:rPr sz="900" b="1">
                          <a:latin typeface="Calibri"/>
                          <a:cs typeface="Calibri"/>
                        </a:rPr>
                        <a:t>of</a:t>
                      </a:r>
                      <a:r>
                        <a:rPr sz="900" b="1" spc="-10">
                          <a:latin typeface="Calibri"/>
                          <a:cs typeface="Calibri"/>
                        </a:rPr>
                        <a:t> </a:t>
                      </a:r>
                      <a:r>
                        <a:rPr sz="900" b="1">
                          <a:latin typeface="Calibri"/>
                          <a:cs typeface="Calibri"/>
                        </a:rPr>
                        <a:t>spiral</a:t>
                      </a:r>
                      <a:r>
                        <a:rPr sz="900" b="1" spc="-110">
                          <a:latin typeface="Calibri"/>
                          <a:cs typeface="Calibri"/>
                        </a:rPr>
                        <a:t> </a:t>
                      </a:r>
                      <a:r>
                        <a:rPr sz="900" b="1">
                          <a:latin typeface="Calibri"/>
                          <a:cs typeface="Calibri"/>
                        </a:rPr>
                        <a:t>teaching</a:t>
                      </a:r>
                      <a:r>
                        <a:rPr sz="900" b="1" spc="-10">
                          <a:latin typeface="Calibri"/>
                          <a:cs typeface="Calibri"/>
                        </a:rPr>
                        <a:t> </a:t>
                      </a:r>
                      <a:r>
                        <a:rPr sz="900" b="1">
                          <a:latin typeface="Calibri"/>
                          <a:cs typeface="Calibri"/>
                        </a:rPr>
                        <a:t>to</a:t>
                      </a:r>
                      <a:r>
                        <a:rPr sz="900" b="1" spc="-20">
                          <a:latin typeface="Calibri"/>
                          <a:cs typeface="Calibri"/>
                        </a:rPr>
                        <a:t> </a:t>
                      </a:r>
                      <a:r>
                        <a:rPr sz="900" b="1">
                          <a:latin typeface="Calibri"/>
                          <a:cs typeface="Calibri"/>
                        </a:rPr>
                        <a:t>reinforce</a:t>
                      </a:r>
                      <a:r>
                        <a:rPr sz="900" b="1" spc="20">
                          <a:latin typeface="Calibri"/>
                          <a:cs typeface="Calibri"/>
                        </a:rPr>
                        <a:t> </a:t>
                      </a:r>
                      <a:r>
                        <a:rPr sz="900" b="1">
                          <a:latin typeface="Calibri"/>
                          <a:cs typeface="Calibri"/>
                        </a:rPr>
                        <a:t>previously</a:t>
                      </a:r>
                      <a:r>
                        <a:rPr sz="900" b="1" spc="-75">
                          <a:latin typeface="Calibri"/>
                          <a:cs typeface="Calibri"/>
                        </a:rPr>
                        <a:t> </a:t>
                      </a:r>
                      <a:r>
                        <a:rPr sz="900" b="1">
                          <a:latin typeface="Calibri"/>
                          <a:cs typeface="Calibri"/>
                        </a:rPr>
                        <a:t>learned</a:t>
                      </a:r>
                      <a:r>
                        <a:rPr sz="900" b="1" spc="-25">
                          <a:latin typeface="Calibri"/>
                          <a:cs typeface="Calibri"/>
                        </a:rPr>
                        <a:t> </a:t>
                      </a:r>
                      <a:r>
                        <a:rPr sz="900" b="1" spc="-10">
                          <a:latin typeface="Calibri"/>
                          <a:cs typeface="Calibri"/>
                        </a:rPr>
                        <a:t>skills?</a:t>
                      </a:r>
                      <a:endParaRPr sz="900">
                        <a:latin typeface="Calibri"/>
                        <a:cs typeface="Calibri"/>
                      </a:endParaRPr>
                    </a:p>
                    <a:p>
                      <a:pPr marL="137795" marR="332105">
                        <a:lnSpc>
                          <a:spcPct val="100000"/>
                        </a:lnSpc>
                        <a:spcBef>
                          <a:spcPts val="960"/>
                        </a:spcBef>
                      </a:pPr>
                      <a:r>
                        <a:rPr sz="900">
                          <a:latin typeface="Calibri"/>
                          <a:cs typeface="Calibri"/>
                        </a:rPr>
                        <a:t>Teachers</a:t>
                      </a:r>
                      <a:r>
                        <a:rPr sz="900" spc="-85">
                          <a:latin typeface="Calibri"/>
                          <a:cs typeface="Calibri"/>
                        </a:rPr>
                        <a:t> </a:t>
                      </a:r>
                      <a:r>
                        <a:rPr sz="900">
                          <a:latin typeface="Calibri"/>
                          <a:cs typeface="Calibri"/>
                        </a:rPr>
                        <a:t>may</a:t>
                      </a:r>
                      <a:r>
                        <a:rPr sz="900" spc="-5">
                          <a:latin typeface="Calibri"/>
                          <a:cs typeface="Calibri"/>
                        </a:rPr>
                        <a:t> </a:t>
                      </a:r>
                      <a:r>
                        <a:rPr sz="900">
                          <a:latin typeface="Calibri"/>
                          <a:cs typeface="Calibri"/>
                        </a:rPr>
                        <a:t>lack</a:t>
                      </a:r>
                      <a:r>
                        <a:rPr sz="900" spc="70">
                          <a:latin typeface="Calibri"/>
                          <a:cs typeface="Calibri"/>
                        </a:rPr>
                        <a:t> </a:t>
                      </a:r>
                      <a:r>
                        <a:rPr sz="900">
                          <a:latin typeface="Calibri"/>
                          <a:cs typeface="Calibri"/>
                        </a:rPr>
                        <a:t>the</a:t>
                      </a:r>
                      <a:r>
                        <a:rPr sz="900" spc="-75">
                          <a:latin typeface="Calibri"/>
                          <a:cs typeface="Calibri"/>
                        </a:rPr>
                        <a:t> </a:t>
                      </a:r>
                      <a:r>
                        <a:rPr sz="900">
                          <a:latin typeface="Calibri"/>
                          <a:cs typeface="Calibri"/>
                        </a:rPr>
                        <a:t>capacity</a:t>
                      </a:r>
                      <a:r>
                        <a:rPr sz="900" spc="-10">
                          <a:latin typeface="Calibri"/>
                          <a:cs typeface="Calibri"/>
                        </a:rPr>
                        <a:t> </a:t>
                      </a:r>
                      <a:r>
                        <a:rPr sz="900">
                          <a:latin typeface="Calibri"/>
                          <a:cs typeface="Calibri"/>
                        </a:rPr>
                        <a:t>to</a:t>
                      </a:r>
                      <a:r>
                        <a:rPr sz="900" spc="-50">
                          <a:latin typeface="Calibri"/>
                          <a:cs typeface="Calibri"/>
                        </a:rPr>
                        <a:t> </a:t>
                      </a:r>
                      <a:r>
                        <a:rPr sz="900">
                          <a:latin typeface="Calibri"/>
                          <a:cs typeface="Calibri"/>
                        </a:rPr>
                        <a:t>engage</a:t>
                      </a:r>
                      <a:r>
                        <a:rPr sz="900" spc="85">
                          <a:latin typeface="Calibri"/>
                          <a:cs typeface="Calibri"/>
                        </a:rPr>
                        <a:t> </a:t>
                      </a:r>
                      <a:r>
                        <a:rPr sz="900">
                          <a:latin typeface="Calibri"/>
                          <a:cs typeface="Calibri"/>
                        </a:rPr>
                        <a:t>in</a:t>
                      </a:r>
                      <a:r>
                        <a:rPr sz="900" spc="-45">
                          <a:latin typeface="Calibri"/>
                          <a:cs typeface="Calibri"/>
                        </a:rPr>
                        <a:t> </a:t>
                      </a:r>
                      <a:r>
                        <a:rPr sz="900">
                          <a:latin typeface="Calibri"/>
                          <a:cs typeface="Calibri"/>
                        </a:rPr>
                        <a:t>this</a:t>
                      </a:r>
                      <a:r>
                        <a:rPr sz="900" spc="-70">
                          <a:latin typeface="Calibri"/>
                          <a:cs typeface="Calibri"/>
                        </a:rPr>
                        <a:t> </a:t>
                      </a:r>
                      <a:r>
                        <a:rPr sz="900" spc="-10">
                          <a:latin typeface="Calibri"/>
                          <a:cs typeface="Calibri"/>
                        </a:rPr>
                        <a:t>strategy </a:t>
                      </a:r>
                      <a:r>
                        <a:rPr sz="900">
                          <a:latin typeface="Calibri"/>
                          <a:cs typeface="Calibri"/>
                        </a:rPr>
                        <a:t>with</a:t>
                      </a:r>
                      <a:r>
                        <a:rPr sz="900" spc="55">
                          <a:latin typeface="Calibri"/>
                          <a:cs typeface="Calibri"/>
                        </a:rPr>
                        <a:t> </a:t>
                      </a:r>
                      <a:r>
                        <a:rPr sz="900">
                          <a:latin typeface="Calibri"/>
                          <a:cs typeface="Calibri"/>
                        </a:rPr>
                        <a:t>fidelity</a:t>
                      </a:r>
                      <a:r>
                        <a:rPr sz="900" spc="-75">
                          <a:latin typeface="Calibri"/>
                          <a:cs typeface="Calibri"/>
                        </a:rPr>
                        <a:t> </a:t>
                      </a:r>
                      <a:r>
                        <a:rPr sz="900">
                          <a:latin typeface="Calibri"/>
                          <a:cs typeface="Calibri"/>
                        </a:rPr>
                        <a:t>and</a:t>
                      </a:r>
                      <a:r>
                        <a:rPr sz="900" spc="-30">
                          <a:latin typeface="Calibri"/>
                          <a:cs typeface="Calibri"/>
                        </a:rPr>
                        <a:t> </a:t>
                      </a:r>
                      <a:r>
                        <a:rPr sz="900">
                          <a:latin typeface="Calibri"/>
                          <a:cs typeface="Calibri"/>
                        </a:rPr>
                        <a:t>must</a:t>
                      </a:r>
                      <a:r>
                        <a:rPr sz="900" spc="-50">
                          <a:latin typeface="Calibri"/>
                          <a:cs typeface="Calibri"/>
                        </a:rPr>
                        <a:t> </a:t>
                      </a:r>
                      <a:r>
                        <a:rPr sz="900">
                          <a:latin typeface="Calibri"/>
                          <a:cs typeface="Calibri"/>
                        </a:rPr>
                        <a:t>be</a:t>
                      </a:r>
                      <a:r>
                        <a:rPr sz="900" spc="20">
                          <a:latin typeface="Calibri"/>
                          <a:cs typeface="Calibri"/>
                        </a:rPr>
                        <a:t> </a:t>
                      </a:r>
                      <a:r>
                        <a:rPr sz="900">
                          <a:latin typeface="Calibri"/>
                          <a:cs typeface="Calibri"/>
                        </a:rPr>
                        <a:t>coached</a:t>
                      </a:r>
                      <a:r>
                        <a:rPr sz="900" spc="-30">
                          <a:latin typeface="Calibri"/>
                          <a:cs typeface="Calibri"/>
                        </a:rPr>
                        <a:t> </a:t>
                      </a:r>
                      <a:r>
                        <a:rPr sz="900">
                          <a:latin typeface="Calibri"/>
                          <a:cs typeface="Calibri"/>
                        </a:rPr>
                        <a:t>up</a:t>
                      </a:r>
                      <a:r>
                        <a:rPr sz="900" spc="60">
                          <a:latin typeface="Calibri"/>
                          <a:cs typeface="Calibri"/>
                        </a:rPr>
                        <a:t> </a:t>
                      </a:r>
                      <a:r>
                        <a:rPr sz="900">
                          <a:latin typeface="Calibri"/>
                          <a:cs typeface="Calibri"/>
                        </a:rPr>
                        <a:t>and</a:t>
                      </a:r>
                      <a:r>
                        <a:rPr sz="900" spc="-30">
                          <a:latin typeface="Calibri"/>
                          <a:cs typeface="Calibri"/>
                        </a:rPr>
                        <a:t> </a:t>
                      </a:r>
                      <a:r>
                        <a:rPr sz="900">
                          <a:latin typeface="Calibri"/>
                          <a:cs typeface="Calibri"/>
                        </a:rPr>
                        <a:t>monitored</a:t>
                      </a:r>
                      <a:r>
                        <a:rPr sz="900" spc="-30">
                          <a:latin typeface="Calibri"/>
                          <a:cs typeface="Calibri"/>
                        </a:rPr>
                        <a:t> </a:t>
                      </a:r>
                      <a:r>
                        <a:rPr sz="900" spc="-25">
                          <a:latin typeface="Calibri"/>
                          <a:cs typeface="Calibri"/>
                        </a:rPr>
                        <a:t>to </a:t>
                      </a:r>
                      <a:r>
                        <a:rPr sz="900">
                          <a:latin typeface="Calibri"/>
                          <a:cs typeface="Calibri"/>
                        </a:rPr>
                        <a:t>increase</a:t>
                      </a:r>
                      <a:r>
                        <a:rPr sz="900" spc="-90">
                          <a:latin typeface="Calibri"/>
                          <a:cs typeface="Calibri"/>
                        </a:rPr>
                        <a:t> </a:t>
                      </a:r>
                      <a:r>
                        <a:rPr sz="900">
                          <a:latin typeface="Calibri"/>
                          <a:cs typeface="Calibri"/>
                        </a:rPr>
                        <a:t>its</a:t>
                      </a:r>
                      <a:r>
                        <a:rPr sz="900" spc="30">
                          <a:latin typeface="Calibri"/>
                          <a:cs typeface="Calibri"/>
                        </a:rPr>
                        <a:t> </a:t>
                      </a:r>
                      <a:r>
                        <a:rPr sz="900" spc="-20">
                          <a:latin typeface="Calibri"/>
                          <a:cs typeface="Calibri"/>
                        </a:rPr>
                        <a:t>use.</a:t>
                      </a:r>
                      <a:endParaRPr sz="900">
                        <a:latin typeface="Calibri"/>
                        <a:cs typeface="Calibri"/>
                      </a:endParaRPr>
                    </a:p>
                    <a:p>
                      <a:pPr marL="137795" marR="513080" algn="just">
                        <a:lnSpc>
                          <a:spcPct val="100000"/>
                        </a:lnSpc>
                        <a:spcBef>
                          <a:spcPts val="1135"/>
                        </a:spcBef>
                      </a:pPr>
                      <a:r>
                        <a:rPr sz="900" b="1">
                          <a:latin typeface="Calibri"/>
                          <a:cs typeface="Calibri"/>
                        </a:rPr>
                        <a:t>Why</a:t>
                      </a:r>
                      <a:r>
                        <a:rPr sz="900" b="1" spc="-20">
                          <a:latin typeface="Calibri"/>
                          <a:cs typeface="Calibri"/>
                        </a:rPr>
                        <a:t> </a:t>
                      </a:r>
                      <a:r>
                        <a:rPr sz="900" b="1">
                          <a:latin typeface="Calibri"/>
                          <a:cs typeface="Calibri"/>
                        </a:rPr>
                        <a:t>are</a:t>
                      </a:r>
                      <a:r>
                        <a:rPr sz="900" b="1" spc="-35">
                          <a:latin typeface="Calibri"/>
                          <a:cs typeface="Calibri"/>
                        </a:rPr>
                        <a:t> </a:t>
                      </a:r>
                      <a:r>
                        <a:rPr sz="900" b="1">
                          <a:latin typeface="Calibri"/>
                          <a:cs typeface="Calibri"/>
                        </a:rPr>
                        <a:t>teachers</a:t>
                      </a:r>
                      <a:r>
                        <a:rPr sz="900" b="1" spc="45">
                          <a:latin typeface="Calibri"/>
                          <a:cs typeface="Calibri"/>
                        </a:rPr>
                        <a:t> </a:t>
                      </a:r>
                      <a:r>
                        <a:rPr sz="900" b="1">
                          <a:latin typeface="Calibri"/>
                          <a:cs typeface="Calibri"/>
                        </a:rPr>
                        <a:t>not</a:t>
                      </a:r>
                      <a:r>
                        <a:rPr sz="900" b="1" spc="-25">
                          <a:latin typeface="Calibri"/>
                          <a:cs typeface="Calibri"/>
                        </a:rPr>
                        <a:t> </a:t>
                      </a:r>
                      <a:r>
                        <a:rPr sz="900" b="1">
                          <a:latin typeface="Calibri"/>
                          <a:cs typeface="Calibri"/>
                        </a:rPr>
                        <a:t>provided</a:t>
                      </a:r>
                      <a:r>
                        <a:rPr sz="900" b="1" spc="-20">
                          <a:latin typeface="Calibri"/>
                          <a:cs typeface="Calibri"/>
                        </a:rPr>
                        <a:t> </a:t>
                      </a:r>
                      <a:r>
                        <a:rPr sz="900" b="1" spc="-10">
                          <a:latin typeface="Calibri"/>
                          <a:cs typeface="Calibri"/>
                        </a:rPr>
                        <a:t>with</a:t>
                      </a:r>
                      <a:r>
                        <a:rPr sz="900" b="1" spc="-75">
                          <a:latin typeface="Calibri"/>
                          <a:cs typeface="Calibri"/>
                        </a:rPr>
                        <a:t> </a:t>
                      </a:r>
                      <a:r>
                        <a:rPr sz="900" b="1">
                          <a:latin typeface="Calibri"/>
                          <a:cs typeface="Calibri"/>
                        </a:rPr>
                        <a:t>the</a:t>
                      </a:r>
                      <a:r>
                        <a:rPr sz="900" b="1" spc="40">
                          <a:latin typeface="Calibri"/>
                          <a:cs typeface="Calibri"/>
                        </a:rPr>
                        <a:t> </a:t>
                      </a:r>
                      <a:r>
                        <a:rPr sz="900" b="1" spc="-10">
                          <a:latin typeface="Calibri"/>
                          <a:cs typeface="Calibri"/>
                        </a:rPr>
                        <a:t>professional </a:t>
                      </a:r>
                      <a:r>
                        <a:rPr sz="900" b="1">
                          <a:latin typeface="Calibri"/>
                          <a:cs typeface="Calibri"/>
                        </a:rPr>
                        <a:t>learning</a:t>
                      </a:r>
                      <a:r>
                        <a:rPr sz="900" b="1" spc="-75">
                          <a:latin typeface="Calibri"/>
                          <a:cs typeface="Calibri"/>
                        </a:rPr>
                        <a:t> </a:t>
                      </a:r>
                      <a:r>
                        <a:rPr sz="900" b="1" spc="-10">
                          <a:latin typeface="Calibri"/>
                          <a:cs typeface="Calibri"/>
                        </a:rPr>
                        <a:t>needed</a:t>
                      </a:r>
                      <a:r>
                        <a:rPr sz="900" b="1" spc="-75">
                          <a:latin typeface="Calibri"/>
                          <a:cs typeface="Calibri"/>
                        </a:rPr>
                        <a:t> </a:t>
                      </a:r>
                      <a:r>
                        <a:rPr sz="900" b="1">
                          <a:latin typeface="Calibri"/>
                          <a:cs typeface="Calibri"/>
                        </a:rPr>
                        <a:t>to</a:t>
                      </a:r>
                      <a:r>
                        <a:rPr sz="900" b="1" spc="85">
                          <a:latin typeface="Calibri"/>
                          <a:cs typeface="Calibri"/>
                        </a:rPr>
                        <a:t> </a:t>
                      </a:r>
                      <a:r>
                        <a:rPr sz="900" b="1">
                          <a:latin typeface="Calibri"/>
                          <a:cs typeface="Calibri"/>
                        </a:rPr>
                        <a:t>build</a:t>
                      </a:r>
                      <a:r>
                        <a:rPr sz="900" b="1" spc="-85">
                          <a:latin typeface="Calibri"/>
                          <a:cs typeface="Calibri"/>
                        </a:rPr>
                        <a:t> </a:t>
                      </a:r>
                      <a:r>
                        <a:rPr sz="900" b="1">
                          <a:latin typeface="Calibri"/>
                          <a:cs typeface="Calibri"/>
                        </a:rPr>
                        <a:t>their</a:t>
                      </a:r>
                      <a:r>
                        <a:rPr sz="900" b="1" spc="-30">
                          <a:latin typeface="Calibri"/>
                          <a:cs typeface="Calibri"/>
                        </a:rPr>
                        <a:t> </a:t>
                      </a:r>
                      <a:r>
                        <a:rPr sz="900" b="1">
                          <a:latin typeface="Calibri"/>
                          <a:cs typeface="Calibri"/>
                        </a:rPr>
                        <a:t>capacity</a:t>
                      </a:r>
                      <a:r>
                        <a:rPr sz="900" b="1" spc="25">
                          <a:latin typeface="Calibri"/>
                          <a:cs typeface="Calibri"/>
                        </a:rPr>
                        <a:t> </a:t>
                      </a:r>
                      <a:r>
                        <a:rPr sz="900" b="1">
                          <a:latin typeface="Calibri"/>
                          <a:cs typeface="Calibri"/>
                        </a:rPr>
                        <a:t>in</a:t>
                      </a:r>
                      <a:r>
                        <a:rPr sz="900" b="1" spc="-5">
                          <a:latin typeface="Calibri"/>
                          <a:cs typeface="Calibri"/>
                        </a:rPr>
                        <a:t> </a:t>
                      </a:r>
                      <a:r>
                        <a:rPr sz="900" b="1">
                          <a:latin typeface="Calibri"/>
                          <a:cs typeface="Calibri"/>
                        </a:rPr>
                        <a:t>utilizing</a:t>
                      </a:r>
                      <a:r>
                        <a:rPr sz="900" b="1" spc="-60">
                          <a:latin typeface="Calibri"/>
                          <a:cs typeface="Calibri"/>
                        </a:rPr>
                        <a:t> </a:t>
                      </a:r>
                      <a:r>
                        <a:rPr sz="900" b="1" spc="-25">
                          <a:latin typeface="Calibri"/>
                          <a:cs typeface="Calibri"/>
                        </a:rPr>
                        <a:t>the </a:t>
                      </a:r>
                      <a:r>
                        <a:rPr sz="900" b="1">
                          <a:latin typeface="Calibri"/>
                          <a:cs typeface="Calibri"/>
                        </a:rPr>
                        <a:t>strategy</a:t>
                      </a:r>
                      <a:r>
                        <a:rPr sz="900" b="1" spc="-15">
                          <a:latin typeface="Calibri"/>
                          <a:cs typeface="Calibri"/>
                        </a:rPr>
                        <a:t> </a:t>
                      </a:r>
                      <a:r>
                        <a:rPr sz="900" b="1">
                          <a:latin typeface="Calibri"/>
                          <a:cs typeface="Calibri"/>
                        </a:rPr>
                        <a:t>of</a:t>
                      </a:r>
                      <a:r>
                        <a:rPr sz="900" b="1" spc="5">
                          <a:latin typeface="Calibri"/>
                          <a:cs typeface="Calibri"/>
                        </a:rPr>
                        <a:t> </a:t>
                      </a:r>
                      <a:r>
                        <a:rPr sz="900" b="1">
                          <a:latin typeface="Calibri"/>
                          <a:cs typeface="Calibri"/>
                        </a:rPr>
                        <a:t>spiral</a:t>
                      </a:r>
                      <a:r>
                        <a:rPr sz="900" b="1" spc="-35">
                          <a:latin typeface="Calibri"/>
                          <a:cs typeface="Calibri"/>
                        </a:rPr>
                        <a:t> </a:t>
                      </a:r>
                      <a:r>
                        <a:rPr sz="900" b="1" spc="-10">
                          <a:latin typeface="Calibri"/>
                          <a:cs typeface="Calibri"/>
                        </a:rPr>
                        <a:t>teaching?</a:t>
                      </a:r>
                      <a:endParaRPr sz="900">
                        <a:latin typeface="Calibri"/>
                        <a:cs typeface="Calibri"/>
                      </a:endParaRPr>
                    </a:p>
                    <a:p>
                      <a:pPr marL="137795" marR="132080">
                        <a:lnSpc>
                          <a:spcPct val="100000"/>
                        </a:lnSpc>
                        <a:spcBef>
                          <a:spcPts val="960"/>
                        </a:spcBef>
                      </a:pPr>
                      <a:r>
                        <a:rPr sz="900">
                          <a:latin typeface="Calibri"/>
                          <a:cs typeface="Calibri"/>
                        </a:rPr>
                        <a:t>Intentionality</a:t>
                      </a:r>
                      <a:r>
                        <a:rPr sz="900" spc="-70">
                          <a:latin typeface="Calibri"/>
                          <a:cs typeface="Calibri"/>
                        </a:rPr>
                        <a:t> </a:t>
                      </a:r>
                      <a:r>
                        <a:rPr sz="900">
                          <a:latin typeface="Calibri"/>
                          <a:cs typeface="Calibri"/>
                        </a:rPr>
                        <a:t>has</a:t>
                      </a:r>
                      <a:r>
                        <a:rPr sz="900" spc="-55">
                          <a:latin typeface="Calibri"/>
                          <a:cs typeface="Calibri"/>
                        </a:rPr>
                        <a:t> </a:t>
                      </a:r>
                      <a:r>
                        <a:rPr sz="900">
                          <a:latin typeface="Calibri"/>
                          <a:cs typeface="Calibri"/>
                        </a:rPr>
                        <a:t>not</a:t>
                      </a:r>
                      <a:r>
                        <a:rPr sz="900" spc="-40">
                          <a:latin typeface="Calibri"/>
                          <a:cs typeface="Calibri"/>
                        </a:rPr>
                        <a:t> </a:t>
                      </a:r>
                      <a:r>
                        <a:rPr sz="900">
                          <a:latin typeface="Calibri"/>
                          <a:cs typeface="Calibri"/>
                        </a:rPr>
                        <a:t>been</a:t>
                      </a:r>
                      <a:r>
                        <a:rPr sz="900" spc="-20">
                          <a:latin typeface="Calibri"/>
                          <a:cs typeface="Calibri"/>
                        </a:rPr>
                        <a:t> </a:t>
                      </a:r>
                      <a:r>
                        <a:rPr sz="900">
                          <a:latin typeface="Calibri"/>
                          <a:cs typeface="Calibri"/>
                        </a:rPr>
                        <a:t>given</a:t>
                      </a:r>
                      <a:r>
                        <a:rPr sz="900" spc="75">
                          <a:latin typeface="Calibri"/>
                          <a:cs typeface="Calibri"/>
                        </a:rPr>
                        <a:t> </a:t>
                      </a:r>
                      <a:r>
                        <a:rPr sz="900">
                          <a:latin typeface="Calibri"/>
                          <a:cs typeface="Calibri"/>
                        </a:rPr>
                        <a:t>in</a:t>
                      </a:r>
                      <a:r>
                        <a:rPr sz="900" spc="70">
                          <a:latin typeface="Calibri"/>
                          <a:cs typeface="Calibri"/>
                        </a:rPr>
                        <a:t> </a:t>
                      </a:r>
                      <a:r>
                        <a:rPr sz="900">
                          <a:latin typeface="Calibri"/>
                          <a:cs typeface="Calibri"/>
                        </a:rPr>
                        <a:t>ensuring</a:t>
                      </a:r>
                      <a:r>
                        <a:rPr sz="900" spc="-105">
                          <a:latin typeface="Calibri"/>
                          <a:cs typeface="Calibri"/>
                        </a:rPr>
                        <a:t> </a:t>
                      </a:r>
                      <a:r>
                        <a:rPr sz="900" spc="-20">
                          <a:latin typeface="Calibri"/>
                          <a:cs typeface="Calibri"/>
                        </a:rPr>
                        <a:t>that </a:t>
                      </a:r>
                      <a:r>
                        <a:rPr sz="900">
                          <a:latin typeface="Calibri"/>
                          <a:cs typeface="Calibri"/>
                        </a:rPr>
                        <a:t>Instructional</a:t>
                      </a:r>
                      <a:r>
                        <a:rPr sz="900" spc="-114">
                          <a:latin typeface="Calibri"/>
                          <a:cs typeface="Calibri"/>
                        </a:rPr>
                        <a:t> </a:t>
                      </a:r>
                      <a:r>
                        <a:rPr sz="900">
                          <a:latin typeface="Calibri"/>
                          <a:cs typeface="Calibri"/>
                        </a:rPr>
                        <a:t>coaching</a:t>
                      </a:r>
                      <a:r>
                        <a:rPr sz="900" spc="-95">
                          <a:latin typeface="Calibri"/>
                          <a:cs typeface="Calibri"/>
                        </a:rPr>
                        <a:t> </a:t>
                      </a:r>
                      <a:r>
                        <a:rPr sz="900">
                          <a:latin typeface="Calibri"/>
                          <a:cs typeface="Calibri"/>
                        </a:rPr>
                        <a:t>is</a:t>
                      </a:r>
                      <a:r>
                        <a:rPr sz="900" spc="-30">
                          <a:latin typeface="Calibri"/>
                          <a:cs typeface="Calibri"/>
                        </a:rPr>
                        <a:t> </a:t>
                      </a:r>
                      <a:r>
                        <a:rPr sz="900">
                          <a:latin typeface="Calibri"/>
                          <a:cs typeface="Calibri"/>
                        </a:rPr>
                        <a:t>provided</a:t>
                      </a:r>
                      <a:r>
                        <a:rPr sz="900" spc="10">
                          <a:latin typeface="Calibri"/>
                          <a:cs typeface="Calibri"/>
                        </a:rPr>
                        <a:t> </a:t>
                      </a:r>
                      <a:r>
                        <a:rPr sz="900">
                          <a:latin typeface="Calibri"/>
                          <a:cs typeface="Calibri"/>
                        </a:rPr>
                        <a:t>in the</a:t>
                      </a:r>
                      <a:r>
                        <a:rPr sz="900" spc="60">
                          <a:latin typeface="Calibri"/>
                          <a:cs typeface="Calibri"/>
                        </a:rPr>
                        <a:t> </a:t>
                      </a:r>
                      <a:r>
                        <a:rPr sz="900">
                          <a:latin typeface="Calibri"/>
                          <a:cs typeface="Calibri"/>
                        </a:rPr>
                        <a:t>specific</a:t>
                      </a:r>
                      <a:r>
                        <a:rPr sz="900" spc="5">
                          <a:latin typeface="Calibri"/>
                          <a:cs typeface="Calibri"/>
                        </a:rPr>
                        <a:t> </a:t>
                      </a:r>
                      <a:r>
                        <a:rPr sz="900">
                          <a:latin typeface="Calibri"/>
                          <a:cs typeface="Calibri"/>
                        </a:rPr>
                        <a:t>strategy</a:t>
                      </a:r>
                      <a:r>
                        <a:rPr sz="900" spc="50">
                          <a:latin typeface="Calibri"/>
                          <a:cs typeface="Calibri"/>
                        </a:rPr>
                        <a:t> </a:t>
                      </a:r>
                      <a:r>
                        <a:rPr sz="900" spc="-25">
                          <a:latin typeface="Calibri"/>
                          <a:cs typeface="Calibri"/>
                        </a:rPr>
                        <a:t>of </a:t>
                      </a:r>
                      <a:r>
                        <a:rPr sz="900">
                          <a:latin typeface="Calibri"/>
                          <a:cs typeface="Calibri"/>
                        </a:rPr>
                        <a:t>spiral</a:t>
                      </a:r>
                      <a:r>
                        <a:rPr sz="900" spc="10">
                          <a:latin typeface="Calibri"/>
                          <a:cs typeface="Calibri"/>
                        </a:rPr>
                        <a:t> </a:t>
                      </a:r>
                      <a:r>
                        <a:rPr sz="900" spc="-10">
                          <a:latin typeface="Calibri"/>
                          <a:cs typeface="Calibri"/>
                        </a:rPr>
                        <a:t>teaching.</a:t>
                      </a:r>
                      <a:endParaRPr sz="900">
                        <a:latin typeface="Calibri"/>
                        <a:cs typeface="Calibri"/>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20"/>
                        </a:spcBef>
                      </a:pPr>
                      <a:endParaRPr sz="1200">
                        <a:latin typeface="Times New Roman"/>
                        <a:cs typeface="Times New Roman"/>
                      </a:endParaRPr>
                    </a:p>
                    <a:p>
                      <a:pPr marR="9525" algn="ctr">
                        <a:lnSpc>
                          <a:spcPct val="100000"/>
                        </a:lnSpc>
                      </a:pPr>
                      <a:r>
                        <a:rPr sz="1000" b="1">
                          <a:solidFill>
                            <a:srgbClr val="FFFFFF"/>
                          </a:solidFill>
                          <a:latin typeface="Calibri"/>
                          <a:cs typeface="Calibri"/>
                        </a:rPr>
                        <a:t>Root</a:t>
                      </a:r>
                      <a:r>
                        <a:rPr sz="1000" b="1" spc="65">
                          <a:solidFill>
                            <a:srgbClr val="FFFFFF"/>
                          </a:solidFill>
                          <a:latin typeface="Calibri"/>
                          <a:cs typeface="Calibri"/>
                        </a:rPr>
                        <a:t> </a:t>
                      </a:r>
                      <a:r>
                        <a:rPr sz="1000" b="1" spc="-10">
                          <a:solidFill>
                            <a:srgbClr val="FFFFFF"/>
                          </a:solidFill>
                          <a:latin typeface="Calibri"/>
                          <a:cs typeface="Calibri"/>
                        </a:rPr>
                        <a:t>Cause</a:t>
                      </a:r>
                      <a:endParaRPr sz="1000">
                        <a:latin typeface="Calibri"/>
                        <a:cs typeface="Calibri"/>
                      </a:endParaRPr>
                    </a:p>
                  </a:txBody>
                  <a:tcPr marL="0" marR="0" marT="37703" marB="0">
                    <a:lnT w="12700">
                      <a:solidFill>
                        <a:srgbClr val="A4A4A4"/>
                      </a:solidFill>
                      <a:prstDash val="solid"/>
                    </a:lnT>
                  </a:tcPr>
                </a:tc>
                <a:tc>
                  <a:txBody>
                    <a:bodyPr/>
                    <a:lstStyle/>
                    <a:p>
                      <a:pPr marL="163195">
                        <a:lnSpc>
                          <a:spcPct val="100000"/>
                        </a:lnSpc>
                        <a:spcBef>
                          <a:spcPts val="475"/>
                        </a:spcBef>
                      </a:pPr>
                      <a:r>
                        <a:rPr sz="900" b="1">
                          <a:latin typeface="Calibri"/>
                          <a:cs typeface="Calibri"/>
                        </a:rPr>
                        <a:t>Why</a:t>
                      </a:r>
                      <a:r>
                        <a:rPr sz="900" b="1" spc="5">
                          <a:latin typeface="Calibri"/>
                          <a:cs typeface="Calibri"/>
                        </a:rPr>
                        <a:t> </a:t>
                      </a:r>
                      <a:r>
                        <a:rPr sz="900" b="1">
                          <a:latin typeface="Calibri"/>
                          <a:cs typeface="Calibri"/>
                        </a:rPr>
                        <a:t>are</a:t>
                      </a:r>
                      <a:r>
                        <a:rPr sz="900" b="1" spc="35">
                          <a:latin typeface="Calibri"/>
                          <a:cs typeface="Calibri"/>
                        </a:rPr>
                        <a:t> </a:t>
                      </a:r>
                      <a:r>
                        <a:rPr sz="900" b="1">
                          <a:latin typeface="Calibri"/>
                          <a:cs typeface="Calibri"/>
                        </a:rPr>
                        <a:t>wraparound</a:t>
                      </a:r>
                      <a:r>
                        <a:rPr sz="900" b="1" spc="-90">
                          <a:latin typeface="Calibri"/>
                          <a:cs typeface="Calibri"/>
                        </a:rPr>
                        <a:t> </a:t>
                      </a:r>
                      <a:r>
                        <a:rPr sz="900" b="1">
                          <a:latin typeface="Calibri"/>
                          <a:cs typeface="Calibri"/>
                        </a:rPr>
                        <a:t>services</a:t>
                      </a:r>
                      <a:r>
                        <a:rPr sz="900" b="1" spc="45">
                          <a:latin typeface="Calibri"/>
                          <a:cs typeface="Calibri"/>
                        </a:rPr>
                        <a:t> </a:t>
                      </a:r>
                      <a:r>
                        <a:rPr sz="900" b="1">
                          <a:latin typeface="Calibri"/>
                          <a:cs typeface="Calibri"/>
                        </a:rPr>
                        <a:t>and</a:t>
                      </a:r>
                      <a:r>
                        <a:rPr sz="900" b="1" spc="-15">
                          <a:latin typeface="Calibri"/>
                          <a:cs typeface="Calibri"/>
                        </a:rPr>
                        <a:t> </a:t>
                      </a:r>
                      <a:r>
                        <a:rPr sz="900" b="1">
                          <a:latin typeface="Calibri"/>
                          <a:cs typeface="Calibri"/>
                        </a:rPr>
                        <a:t>student</a:t>
                      </a:r>
                      <a:r>
                        <a:rPr sz="900" b="1" spc="-100">
                          <a:latin typeface="Calibri"/>
                          <a:cs typeface="Calibri"/>
                        </a:rPr>
                        <a:t> </a:t>
                      </a:r>
                      <a:r>
                        <a:rPr sz="900" b="1">
                          <a:latin typeface="Calibri"/>
                          <a:cs typeface="Calibri"/>
                        </a:rPr>
                        <a:t>supports</a:t>
                      </a:r>
                      <a:r>
                        <a:rPr sz="900" b="1" spc="-25">
                          <a:latin typeface="Calibri"/>
                          <a:cs typeface="Calibri"/>
                        </a:rPr>
                        <a:t> not</a:t>
                      </a:r>
                      <a:endParaRPr sz="900">
                        <a:latin typeface="Calibri"/>
                        <a:cs typeface="Calibri"/>
                      </a:endParaRPr>
                    </a:p>
                    <a:p>
                      <a:pPr marL="125095">
                        <a:lnSpc>
                          <a:spcPct val="100000"/>
                        </a:lnSpc>
                        <a:spcBef>
                          <a:spcPts val="5"/>
                        </a:spcBef>
                      </a:pPr>
                      <a:r>
                        <a:rPr sz="900" b="1">
                          <a:latin typeface="Calibri"/>
                          <a:cs typeface="Calibri"/>
                        </a:rPr>
                        <a:t>being</a:t>
                      </a:r>
                      <a:r>
                        <a:rPr sz="900" b="1" spc="-65">
                          <a:latin typeface="Calibri"/>
                          <a:cs typeface="Calibri"/>
                        </a:rPr>
                        <a:t> </a:t>
                      </a:r>
                      <a:r>
                        <a:rPr sz="900" b="1">
                          <a:latin typeface="Calibri"/>
                          <a:cs typeface="Calibri"/>
                        </a:rPr>
                        <a:t>used</a:t>
                      </a:r>
                      <a:r>
                        <a:rPr sz="900" b="1" spc="-5">
                          <a:latin typeface="Calibri"/>
                          <a:cs typeface="Calibri"/>
                        </a:rPr>
                        <a:t> </a:t>
                      </a:r>
                      <a:r>
                        <a:rPr sz="900" b="1">
                          <a:latin typeface="Calibri"/>
                          <a:cs typeface="Calibri"/>
                        </a:rPr>
                        <a:t>consistently</a:t>
                      </a:r>
                      <a:r>
                        <a:rPr sz="900" b="1" spc="-55">
                          <a:latin typeface="Calibri"/>
                          <a:cs typeface="Calibri"/>
                        </a:rPr>
                        <a:t> </a:t>
                      </a:r>
                      <a:r>
                        <a:rPr sz="900" b="1">
                          <a:latin typeface="Calibri"/>
                          <a:cs typeface="Calibri"/>
                        </a:rPr>
                        <a:t>by</a:t>
                      </a:r>
                      <a:r>
                        <a:rPr sz="900" b="1" spc="20">
                          <a:latin typeface="Calibri"/>
                          <a:cs typeface="Calibri"/>
                        </a:rPr>
                        <a:t> </a:t>
                      </a:r>
                      <a:r>
                        <a:rPr sz="900" b="1">
                          <a:latin typeface="Calibri"/>
                          <a:cs typeface="Calibri"/>
                        </a:rPr>
                        <a:t>our</a:t>
                      </a:r>
                      <a:r>
                        <a:rPr sz="900" b="1" spc="-30">
                          <a:latin typeface="Calibri"/>
                          <a:cs typeface="Calibri"/>
                        </a:rPr>
                        <a:t> </a:t>
                      </a:r>
                      <a:r>
                        <a:rPr sz="900" b="1" spc="-10">
                          <a:latin typeface="Calibri"/>
                          <a:cs typeface="Calibri"/>
                        </a:rPr>
                        <a:t>students?</a:t>
                      </a:r>
                      <a:endParaRPr sz="900">
                        <a:latin typeface="Calibri"/>
                        <a:cs typeface="Calibri"/>
                      </a:endParaRPr>
                    </a:p>
                    <a:p>
                      <a:pPr marL="125095">
                        <a:lnSpc>
                          <a:spcPct val="100000"/>
                        </a:lnSpc>
                        <a:spcBef>
                          <a:spcPts val="960"/>
                        </a:spcBef>
                      </a:pPr>
                      <a:r>
                        <a:rPr sz="900">
                          <a:latin typeface="Calibri"/>
                          <a:cs typeface="Calibri"/>
                        </a:rPr>
                        <a:t>Students</a:t>
                      </a:r>
                      <a:r>
                        <a:rPr sz="900" spc="-70">
                          <a:latin typeface="Calibri"/>
                          <a:cs typeface="Calibri"/>
                        </a:rPr>
                        <a:t> </a:t>
                      </a:r>
                      <a:r>
                        <a:rPr sz="900">
                          <a:latin typeface="Calibri"/>
                          <a:cs typeface="Calibri"/>
                        </a:rPr>
                        <a:t>are</a:t>
                      </a:r>
                      <a:r>
                        <a:rPr sz="900" spc="-70">
                          <a:latin typeface="Calibri"/>
                          <a:cs typeface="Calibri"/>
                        </a:rPr>
                        <a:t> </a:t>
                      </a:r>
                      <a:r>
                        <a:rPr sz="900">
                          <a:latin typeface="Calibri"/>
                          <a:cs typeface="Calibri"/>
                        </a:rPr>
                        <a:t>not</a:t>
                      </a:r>
                      <a:r>
                        <a:rPr sz="900" spc="-45">
                          <a:latin typeface="Calibri"/>
                          <a:cs typeface="Calibri"/>
                        </a:rPr>
                        <a:t> </a:t>
                      </a:r>
                      <a:r>
                        <a:rPr sz="900">
                          <a:latin typeface="Calibri"/>
                          <a:cs typeface="Calibri"/>
                        </a:rPr>
                        <a:t>aware</a:t>
                      </a:r>
                      <a:r>
                        <a:rPr sz="900" spc="20">
                          <a:latin typeface="Calibri"/>
                          <a:cs typeface="Calibri"/>
                        </a:rPr>
                        <a:t> </a:t>
                      </a:r>
                      <a:r>
                        <a:rPr sz="900">
                          <a:latin typeface="Calibri"/>
                          <a:cs typeface="Calibri"/>
                        </a:rPr>
                        <a:t>of</a:t>
                      </a:r>
                      <a:r>
                        <a:rPr sz="900" spc="5">
                          <a:latin typeface="Calibri"/>
                          <a:cs typeface="Calibri"/>
                        </a:rPr>
                        <a:t> </a:t>
                      </a:r>
                      <a:r>
                        <a:rPr sz="900">
                          <a:latin typeface="Calibri"/>
                          <a:cs typeface="Calibri"/>
                        </a:rPr>
                        <a:t>services</a:t>
                      </a:r>
                      <a:r>
                        <a:rPr sz="900" spc="120">
                          <a:latin typeface="Calibri"/>
                          <a:cs typeface="Calibri"/>
                        </a:rPr>
                        <a:t> </a:t>
                      </a:r>
                      <a:r>
                        <a:rPr sz="900">
                          <a:latin typeface="Calibri"/>
                          <a:cs typeface="Calibri"/>
                        </a:rPr>
                        <a:t>available</a:t>
                      </a:r>
                      <a:r>
                        <a:rPr sz="900" spc="-70">
                          <a:latin typeface="Calibri"/>
                          <a:cs typeface="Calibri"/>
                        </a:rPr>
                        <a:t> </a:t>
                      </a:r>
                      <a:r>
                        <a:rPr sz="900">
                          <a:latin typeface="Calibri"/>
                          <a:cs typeface="Calibri"/>
                        </a:rPr>
                        <a:t>to</a:t>
                      </a:r>
                      <a:r>
                        <a:rPr sz="900" spc="-30">
                          <a:latin typeface="Calibri"/>
                          <a:cs typeface="Calibri"/>
                        </a:rPr>
                        <a:t> </a:t>
                      </a:r>
                      <a:r>
                        <a:rPr sz="900" spc="-10">
                          <a:latin typeface="Calibri"/>
                          <a:cs typeface="Calibri"/>
                        </a:rPr>
                        <a:t>them.</a:t>
                      </a:r>
                      <a:endParaRPr sz="900">
                        <a:latin typeface="Calibri"/>
                        <a:cs typeface="Calibri"/>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163195">
                        <a:lnSpc>
                          <a:spcPct val="100000"/>
                        </a:lnSpc>
                        <a:spcBef>
                          <a:spcPts val="1285"/>
                        </a:spcBef>
                      </a:pPr>
                      <a:r>
                        <a:rPr sz="900" b="1">
                          <a:latin typeface="Calibri"/>
                          <a:cs typeface="Calibri"/>
                        </a:rPr>
                        <a:t>Why</a:t>
                      </a:r>
                      <a:r>
                        <a:rPr sz="900" b="1" spc="-15">
                          <a:latin typeface="Calibri"/>
                          <a:cs typeface="Calibri"/>
                        </a:rPr>
                        <a:t> </a:t>
                      </a:r>
                      <a:r>
                        <a:rPr sz="900" b="1">
                          <a:latin typeface="Calibri"/>
                          <a:cs typeface="Calibri"/>
                        </a:rPr>
                        <a:t>do</a:t>
                      </a:r>
                      <a:r>
                        <a:rPr sz="900" b="1" spc="-20">
                          <a:latin typeface="Calibri"/>
                          <a:cs typeface="Calibri"/>
                        </a:rPr>
                        <a:t> </a:t>
                      </a:r>
                      <a:r>
                        <a:rPr sz="900" b="1">
                          <a:latin typeface="Calibri"/>
                          <a:cs typeface="Calibri"/>
                        </a:rPr>
                        <a:t>students</a:t>
                      </a:r>
                      <a:r>
                        <a:rPr sz="900" b="1" spc="-35">
                          <a:latin typeface="Calibri"/>
                          <a:cs typeface="Calibri"/>
                        </a:rPr>
                        <a:t> </a:t>
                      </a:r>
                      <a:r>
                        <a:rPr sz="900" b="1">
                          <a:latin typeface="Calibri"/>
                          <a:cs typeface="Calibri"/>
                        </a:rPr>
                        <a:t>not</a:t>
                      </a:r>
                      <a:r>
                        <a:rPr sz="900" b="1" spc="-30">
                          <a:latin typeface="Calibri"/>
                          <a:cs typeface="Calibri"/>
                        </a:rPr>
                        <a:t> </a:t>
                      </a:r>
                      <a:r>
                        <a:rPr sz="900" b="1">
                          <a:latin typeface="Calibri"/>
                          <a:cs typeface="Calibri"/>
                        </a:rPr>
                        <a:t>know</a:t>
                      </a:r>
                      <a:r>
                        <a:rPr sz="900" b="1" spc="-110">
                          <a:latin typeface="Calibri"/>
                          <a:cs typeface="Calibri"/>
                        </a:rPr>
                        <a:t> </a:t>
                      </a:r>
                      <a:r>
                        <a:rPr sz="900" b="1">
                          <a:latin typeface="Calibri"/>
                          <a:cs typeface="Calibri"/>
                        </a:rPr>
                        <a:t>the</a:t>
                      </a:r>
                      <a:r>
                        <a:rPr sz="900" b="1" spc="-45">
                          <a:latin typeface="Calibri"/>
                          <a:cs typeface="Calibri"/>
                        </a:rPr>
                        <a:t> </a:t>
                      </a:r>
                      <a:r>
                        <a:rPr sz="900" b="1">
                          <a:latin typeface="Calibri"/>
                          <a:cs typeface="Calibri"/>
                        </a:rPr>
                        <a:t>myriad</a:t>
                      </a:r>
                      <a:r>
                        <a:rPr sz="900" b="1" spc="50">
                          <a:latin typeface="Calibri"/>
                          <a:cs typeface="Calibri"/>
                        </a:rPr>
                        <a:t> </a:t>
                      </a:r>
                      <a:r>
                        <a:rPr sz="900" b="1">
                          <a:latin typeface="Calibri"/>
                          <a:cs typeface="Calibri"/>
                        </a:rPr>
                        <a:t>of</a:t>
                      </a:r>
                      <a:r>
                        <a:rPr sz="900" b="1" spc="15">
                          <a:latin typeface="Calibri"/>
                          <a:cs typeface="Calibri"/>
                        </a:rPr>
                        <a:t> </a:t>
                      </a:r>
                      <a:r>
                        <a:rPr sz="900" b="1">
                          <a:latin typeface="Calibri"/>
                          <a:cs typeface="Calibri"/>
                        </a:rPr>
                        <a:t>services</a:t>
                      </a:r>
                      <a:r>
                        <a:rPr sz="900" b="1" spc="40">
                          <a:latin typeface="Calibri"/>
                          <a:cs typeface="Calibri"/>
                        </a:rPr>
                        <a:t> </a:t>
                      </a:r>
                      <a:r>
                        <a:rPr sz="900" b="1" spc="-10">
                          <a:latin typeface="Calibri"/>
                          <a:cs typeface="Calibri"/>
                        </a:rPr>
                        <a:t>being</a:t>
                      </a:r>
                      <a:endParaRPr sz="900">
                        <a:latin typeface="Calibri"/>
                        <a:cs typeface="Calibri"/>
                      </a:endParaRPr>
                    </a:p>
                    <a:p>
                      <a:pPr marL="125095">
                        <a:lnSpc>
                          <a:spcPct val="100000"/>
                        </a:lnSpc>
                      </a:pPr>
                      <a:r>
                        <a:rPr sz="900" b="1" spc="-10">
                          <a:latin typeface="Calibri"/>
                          <a:cs typeface="Calibri"/>
                        </a:rPr>
                        <a:t>offered?</a:t>
                      </a:r>
                      <a:endParaRPr sz="900">
                        <a:latin typeface="Calibri"/>
                        <a:cs typeface="Calibri"/>
                      </a:endParaRPr>
                    </a:p>
                    <a:p>
                      <a:pPr marL="125095" marR="419734">
                        <a:lnSpc>
                          <a:spcPct val="100000"/>
                        </a:lnSpc>
                        <a:spcBef>
                          <a:spcPts val="960"/>
                        </a:spcBef>
                      </a:pPr>
                      <a:r>
                        <a:rPr sz="900">
                          <a:latin typeface="Calibri"/>
                          <a:cs typeface="Calibri"/>
                        </a:rPr>
                        <a:t>Advertising</a:t>
                      </a:r>
                      <a:r>
                        <a:rPr sz="900" spc="-70">
                          <a:latin typeface="Calibri"/>
                          <a:cs typeface="Calibri"/>
                        </a:rPr>
                        <a:t> </a:t>
                      </a:r>
                      <a:r>
                        <a:rPr sz="900">
                          <a:latin typeface="Calibri"/>
                          <a:cs typeface="Calibri"/>
                        </a:rPr>
                        <a:t>and</a:t>
                      </a:r>
                      <a:r>
                        <a:rPr sz="900" spc="35">
                          <a:latin typeface="Calibri"/>
                          <a:cs typeface="Calibri"/>
                        </a:rPr>
                        <a:t> </a:t>
                      </a:r>
                      <a:r>
                        <a:rPr sz="900">
                          <a:latin typeface="Calibri"/>
                          <a:cs typeface="Calibri"/>
                        </a:rPr>
                        <a:t>communicating</a:t>
                      </a:r>
                      <a:r>
                        <a:rPr sz="900" spc="-65">
                          <a:latin typeface="Calibri"/>
                          <a:cs typeface="Calibri"/>
                        </a:rPr>
                        <a:t> </a:t>
                      </a:r>
                      <a:r>
                        <a:rPr sz="900">
                          <a:latin typeface="Calibri"/>
                          <a:cs typeface="Calibri"/>
                        </a:rPr>
                        <a:t>with</a:t>
                      </a:r>
                      <a:r>
                        <a:rPr sz="900" spc="35">
                          <a:latin typeface="Calibri"/>
                          <a:cs typeface="Calibri"/>
                        </a:rPr>
                        <a:t> </a:t>
                      </a:r>
                      <a:r>
                        <a:rPr sz="900">
                          <a:latin typeface="Calibri"/>
                          <a:cs typeface="Calibri"/>
                        </a:rPr>
                        <a:t>parents and</a:t>
                      </a:r>
                      <a:r>
                        <a:rPr sz="900" spc="35">
                          <a:latin typeface="Calibri"/>
                          <a:cs typeface="Calibri"/>
                        </a:rPr>
                        <a:t> </a:t>
                      </a:r>
                      <a:r>
                        <a:rPr sz="900" spc="-25">
                          <a:latin typeface="Calibri"/>
                          <a:cs typeface="Calibri"/>
                        </a:rPr>
                        <a:t>the </a:t>
                      </a:r>
                      <a:r>
                        <a:rPr sz="900">
                          <a:latin typeface="Calibri"/>
                          <a:cs typeface="Calibri"/>
                        </a:rPr>
                        <a:t>surrounding</a:t>
                      </a:r>
                      <a:r>
                        <a:rPr sz="900" spc="-100">
                          <a:latin typeface="Calibri"/>
                          <a:cs typeface="Calibri"/>
                        </a:rPr>
                        <a:t> </a:t>
                      </a:r>
                      <a:r>
                        <a:rPr sz="900">
                          <a:latin typeface="Calibri"/>
                          <a:cs typeface="Calibri"/>
                        </a:rPr>
                        <a:t>community</a:t>
                      </a:r>
                      <a:r>
                        <a:rPr sz="900" spc="-65">
                          <a:latin typeface="Calibri"/>
                          <a:cs typeface="Calibri"/>
                        </a:rPr>
                        <a:t> </a:t>
                      </a:r>
                      <a:r>
                        <a:rPr sz="900">
                          <a:latin typeface="Calibri"/>
                          <a:cs typeface="Calibri"/>
                        </a:rPr>
                        <a:t>of</a:t>
                      </a:r>
                      <a:r>
                        <a:rPr sz="900" spc="-65">
                          <a:latin typeface="Calibri"/>
                          <a:cs typeface="Calibri"/>
                        </a:rPr>
                        <a:t> </a:t>
                      </a:r>
                      <a:r>
                        <a:rPr sz="900">
                          <a:latin typeface="Calibri"/>
                          <a:cs typeface="Calibri"/>
                        </a:rPr>
                        <a:t>services</a:t>
                      </a:r>
                      <a:r>
                        <a:rPr sz="900" spc="155">
                          <a:latin typeface="Calibri"/>
                          <a:cs typeface="Calibri"/>
                        </a:rPr>
                        <a:t> </a:t>
                      </a:r>
                      <a:r>
                        <a:rPr sz="900">
                          <a:latin typeface="Calibri"/>
                          <a:cs typeface="Calibri"/>
                        </a:rPr>
                        <a:t>offered</a:t>
                      </a:r>
                      <a:r>
                        <a:rPr sz="900" spc="-5">
                          <a:latin typeface="Calibri"/>
                          <a:cs typeface="Calibri"/>
                        </a:rPr>
                        <a:t> </a:t>
                      </a:r>
                      <a:r>
                        <a:rPr sz="900">
                          <a:latin typeface="Calibri"/>
                          <a:cs typeface="Calibri"/>
                        </a:rPr>
                        <a:t>through</a:t>
                      </a:r>
                      <a:r>
                        <a:rPr sz="900" spc="-10">
                          <a:latin typeface="Calibri"/>
                          <a:cs typeface="Calibri"/>
                        </a:rPr>
                        <a:t> </a:t>
                      </a:r>
                      <a:r>
                        <a:rPr sz="900" spc="-25">
                          <a:latin typeface="Calibri"/>
                          <a:cs typeface="Calibri"/>
                        </a:rPr>
                        <a:t>the </a:t>
                      </a:r>
                      <a:r>
                        <a:rPr sz="900">
                          <a:latin typeface="Calibri"/>
                          <a:cs typeface="Calibri"/>
                        </a:rPr>
                        <a:t>parent</a:t>
                      </a:r>
                      <a:r>
                        <a:rPr sz="900" spc="-60">
                          <a:latin typeface="Calibri"/>
                          <a:cs typeface="Calibri"/>
                        </a:rPr>
                        <a:t> </a:t>
                      </a:r>
                      <a:r>
                        <a:rPr sz="900">
                          <a:latin typeface="Calibri"/>
                          <a:cs typeface="Calibri"/>
                        </a:rPr>
                        <a:t>resource</a:t>
                      </a:r>
                      <a:r>
                        <a:rPr sz="900" spc="-80">
                          <a:latin typeface="Calibri"/>
                          <a:cs typeface="Calibri"/>
                        </a:rPr>
                        <a:t> </a:t>
                      </a:r>
                      <a:r>
                        <a:rPr sz="900">
                          <a:latin typeface="Calibri"/>
                          <a:cs typeface="Calibri"/>
                        </a:rPr>
                        <a:t>center</a:t>
                      </a:r>
                      <a:r>
                        <a:rPr sz="900" spc="95">
                          <a:latin typeface="Calibri"/>
                          <a:cs typeface="Calibri"/>
                        </a:rPr>
                        <a:t> </a:t>
                      </a:r>
                      <a:r>
                        <a:rPr sz="900">
                          <a:latin typeface="Calibri"/>
                          <a:cs typeface="Calibri"/>
                        </a:rPr>
                        <a:t>is</a:t>
                      </a:r>
                      <a:r>
                        <a:rPr sz="900" spc="20">
                          <a:latin typeface="Calibri"/>
                          <a:cs typeface="Calibri"/>
                        </a:rPr>
                        <a:t> </a:t>
                      </a:r>
                      <a:r>
                        <a:rPr sz="900">
                          <a:latin typeface="Calibri"/>
                          <a:cs typeface="Calibri"/>
                        </a:rPr>
                        <a:t>not</a:t>
                      </a:r>
                      <a:r>
                        <a:rPr sz="900" spc="-55">
                          <a:latin typeface="Calibri"/>
                          <a:cs typeface="Calibri"/>
                        </a:rPr>
                        <a:t> </a:t>
                      </a:r>
                      <a:r>
                        <a:rPr sz="900" spc="-10">
                          <a:latin typeface="Calibri"/>
                          <a:cs typeface="Calibri"/>
                        </a:rPr>
                        <a:t>sufficient</a:t>
                      </a:r>
                      <a:endParaRPr sz="900">
                        <a:latin typeface="Calibri"/>
                        <a:cs typeface="Calibri"/>
                      </a:endParaRPr>
                    </a:p>
                    <a:p>
                      <a:pPr marL="125095" marR="617855">
                        <a:lnSpc>
                          <a:spcPct val="100000"/>
                        </a:lnSpc>
                        <a:spcBef>
                          <a:spcPts val="1135"/>
                        </a:spcBef>
                      </a:pPr>
                      <a:r>
                        <a:rPr sz="900" b="1">
                          <a:latin typeface="Calibri"/>
                          <a:cs typeface="Calibri"/>
                        </a:rPr>
                        <a:t>Why</a:t>
                      </a:r>
                      <a:r>
                        <a:rPr sz="900" b="1" spc="5">
                          <a:latin typeface="Calibri"/>
                          <a:cs typeface="Calibri"/>
                        </a:rPr>
                        <a:t> </a:t>
                      </a:r>
                      <a:r>
                        <a:rPr sz="900" b="1">
                          <a:latin typeface="Calibri"/>
                          <a:cs typeface="Calibri"/>
                        </a:rPr>
                        <a:t>is</a:t>
                      </a:r>
                      <a:r>
                        <a:rPr sz="900" b="1" spc="-30">
                          <a:latin typeface="Calibri"/>
                          <a:cs typeface="Calibri"/>
                        </a:rPr>
                        <a:t> </a:t>
                      </a:r>
                      <a:r>
                        <a:rPr sz="900" b="1">
                          <a:latin typeface="Calibri"/>
                          <a:cs typeface="Calibri"/>
                        </a:rPr>
                        <a:t>the</a:t>
                      </a:r>
                      <a:r>
                        <a:rPr sz="900" b="1" spc="-40">
                          <a:latin typeface="Calibri"/>
                          <a:cs typeface="Calibri"/>
                        </a:rPr>
                        <a:t> </a:t>
                      </a:r>
                      <a:r>
                        <a:rPr sz="900" b="1">
                          <a:latin typeface="Calibri"/>
                          <a:cs typeface="Calibri"/>
                        </a:rPr>
                        <a:t>communication</a:t>
                      </a:r>
                      <a:r>
                        <a:rPr sz="900" b="1" spc="-15">
                          <a:latin typeface="Calibri"/>
                          <a:cs typeface="Calibri"/>
                        </a:rPr>
                        <a:t> </a:t>
                      </a:r>
                      <a:r>
                        <a:rPr sz="900" b="1">
                          <a:latin typeface="Calibri"/>
                          <a:cs typeface="Calibri"/>
                        </a:rPr>
                        <a:t>and</a:t>
                      </a:r>
                      <a:r>
                        <a:rPr sz="900" b="1" spc="-10">
                          <a:latin typeface="Calibri"/>
                          <a:cs typeface="Calibri"/>
                        </a:rPr>
                        <a:t> advertising</a:t>
                      </a:r>
                      <a:r>
                        <a:rPr sz="900" b="1" spc="-75">
                          <a:latin typeface="Calibri"/>
                          <a:cs typeface="Calibri"/>
                        </a:rPr>
                        <a:t> </a:t>
                      </a:r>
                      <a:r>
                        <a:rPr sz="900" b="1">
                          <a:latin typeface="Calibri"/>
                          <a:cs typeface="Calibri"/>
                        </a:rPr>
                        <a:t>from</a:t>
                      </a:r>
                      <a:r>
                        <a:rPr sz="900" b="1" spc="105">
                          <a:latin typeface="Calibri"/>
                          <a:cs typeface="Calibri"/>
                        </a:rPr>
                        <a:t> </a:t>
                      </a:r>
                      <a:r>
                        <a:rPr sz="900" b="1" spc="-25">
                          <a:latin typeface="Calibri"/>
                          <a:cs typeface="Calibri"/>
                        </a:rPr>
                        <a:t>the </a:t>
                      </a:r>
                      <a:r>
                        <a:rPr sz="900" b="1">
                          <a:latin typeface="Calibri"/>
                          <a:cs typeface="Calibri"/>
                        </a:rPr>
                        <a:t>parent</a:t>
                      </a:r>
                      <a:r>
                        <a:rPr sz="900" b="1" spc="-50">
                          <a:latin typeface="Calibri"/>
                          <a:cs typeface="Calibri"/>
                        </a:rPr>
                        <a:t> </a:t>
                      </a:r>
                      <a:r>
                        <a:rPr sz="900" b="1">
                          <a:latin typeface="Calibri"/>
                          <a:cs typeface="Calibri"/>
                        </a:rPr>
                        <a:t>resource</a:t>
                      </a:r>
                      <a:r>
                        <a:rPr sz="900" b="1" spc="-55">
                          <a:latin typeface="Calibri"/>
                          <a:cs typeface="Calibri"/>
                        </a:rPr>
                        <a:t> </a:t>
                      </a:r>
                      <a:r>
                        <a:rPr sz="900" b="1">
                          <a:latin typeface="Calibri"/>
                          <a:cs typeface="Calibri"/>
                        </a:rPr>
                        <a:t>center</a:t>
                      </a:r>
                      <a:r>
                        <a:rPr sz="900" b="1" spc="10">
                          <a:latin typeface="Calibri"/>
                          <a:cs typeface="Calibri"/>
                        </a:rPr>
                        <a:t> </a:t>
                      </a:r>
                      <a:r>
                        <a:rPr sz="900" b="1">
                          <a:latin typeface="Calibri"/>
                          <a:cs typeface="Calibri"/>
                        </a:rPr>
                        <a:t>insufficient</a:t>
                      </a:r>
                      <a:r>
                        <a:rPr sz="900" b="1" spc="-50">
                          <a:latin typeface="Calibri"/>
                          <a:cs typeface="Calibri"/>
                        </a:rPr>
                        <a:t> </a:t>
                      </a:r>
                      <a:r>
                        <a:rPr sz="900" b="1">
                          <a:latin typeface="Calibri"/>
                          <a:cs typeface="Calibri"/>
                        </a:rPr>
                        <a:t>in</a:t>
                      </a:r>
                      <a:r>
                        <a:rPr sz="900" b="1" spc="-35">
                          <a:latin typeface="Calibri"/>
                          <a:cs typeface="Calibri"/>
                        </a:rPr>
                        <a:t> </a:t>
                      </a:r>
                      <a:r>
                        <a:rPr sz="900" b="1" spc="-10">
                          <a:latin typeface="Calibri"/>
                          <a:cs typeface="Calibri"/>
                        </a:rPr>
                        <a:t>increasing participation?</a:t>
                      </a:r>
                      <a:endParaRPr sz="900">
                        <a:latin typeface="Calibri"/>
                        <a:cs typeface="Calibri"/>
                      </a:endParaRPr>
                    </a:p>
                    <a:p>
                      <a:pPr marL="125095">
                        <a:lnSpc>
                          <a:spcPct val="100000"/>
                        </a:lnSpc>
                        <a:spcBef>
                          <a:spcPts val="965"/>
                        </a:spcBef>
                      </a:pPr>
                      <a:r>
                        <a:rPr sz="900">
                          <a:latin typeface="Calibri"/>
                          <a:cs typeface="Calibri"/>
                        </a:rPr>
                        <a:t>The parent</a:t>
                      </a:r>
                      <a:r>
                        <a:rPr sz="900" spc="-60">
                          <a:latin typeface="Calibri"/>
                          <a:cs typeface="Calibri"/>
                        </a:rPr>
                        <a:t> </a:t>
                      </a:r>
                      <a:r>
                        <a:rPr sz="900">
                          <a:latin typeface="Calibri"/>
                          <a:cs typeface="Calibri"/>
                        </a:rPr>
                        <a:t>center</a:t>
                      </a:r>
                      <a:r>
                        <a:rPr sz="900" spc="-80">
                          <a:latin typeface="Calibri"/>
                          <a:cs typeface="Calibri"/>
                        </a:rPr>
                        <a:t> </a:t>
                      </a:r>
                      <a:r>
                        <a:rPr sz="900">
                          <a:latin typeface="Calibri"/>
                          <a:cs typeface="Calibri"/>
                        </a:rPr>
                        <a:t>is</a:t>
                      </a:r>
                      <a:r>
                        <a:rPr sz="900" spc="15">
                          <a:latin typeface="Calibri"/>
                          <a:cs typeface="Calibri"/>
                        </a:rPr>
                        <a:t> </a:t>
                      </a:r>
                      <a:r>
                        <a:rPr sz="900">
                          <a:latin typeface="Calibri"/>
                          <a:cs typeface="Calibri"/>
                        </a:rPr>
                        <a:t>often</a:t>
                      </a:r>
                      <a:r>
                        <a:rPr sz="900" spc="45">
                          <a:latin typeface="Calibri"/>
                          <a:cs typeface="Calibri"/>
                        </a:rPr>
                        <a:t> </a:t>
                      </a:r>
                      <a:r>
                        <a:rPr sz="900" spc="-10">
                          <a:latin typeface="Calibri"/>
                          <a:cs typeface="Calibri"/>
                        </a:rPr>
                        <a:t>closed</a:t>
                      </a:r>
                      <a:endParaRPr sz="900">
                        <a:latin typeface="Calibri"/>
                        <a:cs typeface="Calibri"/>
                      </a:endParaRPr>
                    </a:p>
                    <a:p>
                      <a:pPr>
                        <a:lnSpc>
                          <a:spcPct val="100000"/>
                        </a:lnSpc>
                      </a:pPr>
                      <a:endParaRPr sz="900">
                        <a:latin typeface="Times New Roman"/>
                        <a:cs typeface="Times New Roman"/>
                      </a:endParaRPr>
                    </a:p>
                    <a:p>
                      <a:pPr marL="125095">
                        <a:lnSpc>
                          <a:spcPct val="100000"/>
                        </a:lnSpc>
                        <a:spcBef>
                          <a:spcPts val="1035"/>
                        </a:spcBef>
                      </a:pPr>
                      <a:r>
                        <a:rPr sz="900" b="1">
                          <a:latin typeface="Calibri"/>
                          <a:cs typeface="Calibri"/>
                        </a:rPr>
                        <a:t>Why</a:t>
                      </a:r>
                      <a:r>
                        <a:rPr sz="900" b="1" spc="-20">
                          <a:latin typeface="Calibri"/>
                          <a:cs typeface="Calibri"/>
                        </a:rPr>
                        <a:t> </a:t>
                      </a:r>
                      <a:r>
                        <a:rPr sz="900" b="1">
                          <a:latin typeface="Calibri"/>
                          <a:cs typeface="Calibri"/>
                        </a:rPr>
                        <a:t>is</a:t>
                      </a:r>
                      <a:r>
                        <a:rPr sz="900" b="1" spc="-45">
                          <a:latin typeface="Calibri"/>
                          <a:cs typeface="Calibri"/>
                        </a:rPr>
                        <a:t> </a:t>
                      </a:r>
                      <a:r>
                        <a:rPr sz="900" b="1">
                          <a:latin typeface="Calibri"/>
                          <a:cs typeface="Calibri"/>
                        </a:rPr>
                        <a:t>the</a:t>
                      </a:r>
                      <a:r>
                        <a:rPr sz="900" b="1" spc="-55">
                          <a:latin typeface="Calibri"/>
                          <a:cs typeface="Calibri"/>
                        </a:rPr>
                        <a:t> </a:t>
                      </a:r>
                      <a:r>
                        <a:rPr sz="900" b="1">
                          <a:latin typeface="Calibri"/>
                          <a:cs typeface="Calibri"/>
                        </a:rPr>
                        <a:t>parent</a:t>
                      </a:r>
                      <a:r>
                        <a:rPr sz="900" b="1" spc="-35">
                          <a:latin typeface="Calibri"/>
                          <a:cs typeface="Calibri"/>
                        </a:rPr>
                        <a:t> </a:t>
                      </a:r>
                      <a:r>
                        <a:rPr sz="900" b="1">
                          <a:latin typeface="Calibri"/>
                          <a:cs typeface="Calibri"/>
                        </a:rPr>
                        <a:t>resource</a:t>
                      </a:r>
                      <a:r>
                        <a:rPr sz="900" b="1" spc="20">
                          <a:latin typeface="Calibri"/>
                          <a:cs typeface="Calibri"/>
                        </a:rPr>
                        <a:t> </a:t>
                      </a:r>
                      <a:r>
                        <a:rPr sz="900" b="1">
                          <a:latin typeface="Calibri"/>
                          <a:cs typeface="Calibri"/>
                        </a:rPr>
                        <a:t>center</a:t>
                      </a:r>
                      <a:r>
                        <a:rPr sz="900" b="1" spc="-55">
                          <a:latin typeface="Calibri"/>
                          <a:cs typeface="Calibri"/>
                        </a:rPr>
                        <a:t> </a:t>
                      </a:r>
                      <a:r>
                        <a:rPr sz="900" b="1">
                          <a:latin typeface="Calibri"/>
                          <a:cs typeface="Calibri"/>
                        </a:rPr>
                        <a:t>often</a:t>
                      </a:r>
                      <a:r>
                        <a:rPr sz="900" b="1" spc="50">
                          <a:latin typeface="Calibri"/>
                          <a:cs typeface="Calibri"/>
                        </a:rPr>
                        <a:t> </a:t>
                      </a:r>
                      <a:r>
                        <a:rPr sz="900" b="1" spc="-10">
                          <a:latin typeface="Calibri"/>
                          <a:cs typeface="Calibri"/>
                        </a:rPr>
                        <a:t>closed?</a:t>
                      </a:r>
                      <a:endParaRPr sz="900">
                        <a:latin typeface="Calibri"/>
                        <a:cs typeface="Calibri"/>
                      </a:endParaRPr>
                    </a:p>
                    <a:p>
                      <a:pPr>
                        <a:lnSpc>
                          <a:spcPct val="100000"/>
                        </a:lnSpc>
                        <a:spcBef>
                          <a:spcPts val="15"/>
                        </a:spcBef>
                      </a:pPr>
                      <a:endParaRPr sz="800">
                        <a:latin typeface="Times New Roman"/>
                        <a:cs typeface="Times New Roman"/>
                      </a:endParaRPr>
                    </a:p>
                    <a:p>
                      <a:pPr marL="125095" marR="270510">
                        <a:lnSpc>
                          <a:spcPct val="100000"/>
                        </a:lnSpc>
                      </a:pPr>
                      <a:r>
                        <a:rPr sz="900">
                          <a:latin typeface="Calibri"/>
                          <a:cs typeface="Calibri"/>
                        </a:rPr>
                        <a:t>Accountability</a:t>
                      </a:r>
                      <a:r>
                        <a:rPr sz="900" spc="-80">
                          <a:latin typeface="Calibri"/>
                          <a:cs typeface="Calibri"/>
                        </a:rPr>
                        <a:t> </a:t>
                      </a:r>
                      <a:r>
                        <a:rPr sz="900">
                          <a:latin typeface="Calibri"/>
                          <a:cs typeface="Calibri"/>
                        </a:rPr>
                        <a:t>measures</a:t>
                      </a:r>
                      <a:r>
                        <a:rPr sz="900" spc="-55">
                          <a:latin typeface="Calibri"/>
                          <a:cs typeface="Calibri"/>
                        </a:rPr>
                        <a:t> </a:t>
                      </a:r>
                      <a:r>
                        <a:rPr sz="900">
                          <a:latin typeface="Calibri"/>
                          <a:cs typeface="Calibri"/>
                        </a:rPr>
                        <a:t>must</a:t>
                      </a:r>
                      <a:r>
                        <a:rPr sz="900" spc="-45">
                          <a:latin typeface="Calibri"/>
                          <a:cs typeface="Calibri"/>
                        </a:rPr>
                        <a:t> </a:t>
                      </a:r>
                      <a:r>
                        <a:rPr sz="900">
                          <a:latin typeface="Calibri"/>
                          <a:cs typeface="Calibri"/>
                        </a:rPr>
                        <a:t>be</a:t>
                      </a:r>
                      <a:r>
                        <a:rPr sz="900" spc="-70">
                          <a:latin typeface="Calibri"/>
                          <a:cs typeface="Calibri"/>
                        </a:rPr>
                        <a:t> </a:t>
                      </a:r>
                      <a:r>
                        <a:rPr sz="900">
                          <a:latin typeface="Calibri"/>
                          <a:cs typeface="Calibri"/>
                        </a:rPr>
                        <a:t>put</a:t>
                      </a:r>
                      <a:r>
                        <a:rPr sz="900" spc="40">
                          <a:latin typeface="Calibri"/>
                          <a:cs typeface="Calibri"/>
                        </a:rPr>
                        <a:t> </a:t>
                      </a:r>
                      <a:r>
                        <a:rPr sz="900">
                          <a:latin typeface="Calibri"/>
                          <a:cs typeface="Calibri"/>
                        </a:rPr>
                        <a:t>in</a:t>
                      </a:r>
                      <a:r>
                        <a:rPr sz="900" spc="-30">
                          <a:latin typeface="Calibri"/>
                          <a:cs typeface="Calibri"/>
                        </a:rPr>
                        <a:t> </a:t>
                      </a:r>
                      <a:r>
                        <a:rPr sz="900">
                          <a:latin typeface="Calibri"/>
                          <a:cs typeface="Calibri"/>
                        </a:rPr>
                        <a:t>place</a:t>
                      </a:r>
                      <a:r>
                        <a:rPr sz="900" spc="20">
                          <a:latin typeface="Calibri"/>
                          <a:cs typeface="Calibri"/>
                        </a:rPr>
                        <a:t> </a:t>
                      </a:r>
                      <a:r>
                        <a:rPr sz="900">
                          <a:latin typeface="Calibri"/>
                          <a:cs typeface="Calibri"/>
                        </a:rPr>
                        <a:t>for</a:t>
                      </a:r>
                      <a:r>
                        <a:rPr sz="900" spc="20">
                          <a:latin typeface="Calibri"/>
                          <a:cs typeface="Calibri"/>
                        </a:rPr>
                        <a:t> </a:t>
                      </a:r>
                      <a:r>
                        <a:rPr sz="900" spc="-25">
                          <a:latin typeface="Calibri"/>
                          <a:cs typeface="Calibri"/>
                        </a:rPr>
                        <a:t>the </a:t>
                      </a:r>
                      <a:r>
                        <a:rPr sz="900">
                          <a:latin typeface="Calibri"/>
                          <a:cs typeface="Calibri"/>
                        </a:rPr>
                        <a:t>parent</a:t>
                      </a:r>
                      <a:r>
                        <a:rPr sz="900" spc="-45">
                          <a:latin typeface="Calibri"/>
                          <a:cs typeface="Calibri"/>
                        </a:rPr>
                        <a:t> </a:t>
                      </a:r>
                      <a:r>
                        <a:rPr sz="900">
                          <a:latin typeface="Calibri"/>
                          <a:cs typeface="Calibri"/>
                        </a:rPr>
                        <a:t>liaison</a:t>
                      </a:r>
                      <a:r>
                        <a:rPr sz="900" spc="-20">
                          <a:latin typeface="Calibri"/>
                          <a:cs typeface="Calibri"/>
                        </a:rPr>
                        <a:t> </a:t>
                      </a:r>
                      <a:r>
                        <a:rPr sz="900">
                          <a:latin typeface="Calibri"/>
                          <a:cs typeface="Calibri"/>
                        </a:rPr>
                        <a:t>and</a:t>
                      </a:r>
                      <a:r>
                        <a:rPr sz="900" spc="-25">
                          <a:latin typeface="Calibri"/>
                          <a:cs typeface="Calibri"/>
                        </a:rPr>
                        <a:t> </a:t>
                      </a:r>
                      <a:r>
                        <a:rPr sz="900">
                          <a:latin typeface="Calibri"/>
                          <a:cs typeface="Calibri"/>
                        </a:rPr>
                        <a:t>other</a:t>
                      </a:r>
                      <a:r>
                        <a:rPr sz="900" spc="-65">
                          <a:latin typeface="Calibri"/>
                          <a:cs typeface="Calibri"/>
                        </a:rPr>
                        <a:t> </a:t>
                      </a:r>
                      <a:r>
                        <a:rPr sz="900" spc="-10">
                          <a:latin typeface="Calibri"/>
                          <a:cs typeface="Calibri"/>
                        </a:rPr>
                        <a:t>core</a:t>
                      </a:r>
                      <a:r>
                        <a:rPr sz="900" spc="-65">
                          <a:latin typeface="Calibri"/>
                          <a:cs typeface="Calibri"/>
                        </a:rPr>
                        <a:t> </a:t>
                      </a:r>
                      <a:r>
                        <a:rPr sz="900">
                          <a:latin typeface="Calibri"/>
                          <a:cs typeface="Calibri"/>
                        </a:rPr>
                        <a:t>staff</a:t>
                      </a:r>
                      <a:r>
                        <a:rPr sz="900" spc="10">
                          <a:latin typeface="Calibri"/>
                          <a:cs typeface="Calibri"/>
                        </a:rPr>
                        <a:t> </a:t>
                      </a:r>
                      <a:r>
                        <a:rPr sz="900">
                          <a:latin typeface="Calibri"/>
                          <a:cs typeface="Calibri"/>
                        </a:rPr>
                        <a:t>members</a:t>
                      </a:r>
                      <a:r>
                        <a:rPr sz="900" spc="45">
                          <a:latin typeface="Calibri"/>
                          <a:cs typeface="Calibri"/>
                        </a:rPr>
                        <a:t> </a:t>
                      </a:r>
                      <a:r>
                        <a:rPr sz="900">
                          <a:latin typeface="Calibri"/>
                          <a:cs typeface="Calibri"/>
                        </a:rPr>
                        <a:t>who</a:t>
                      </a:r>
                      <a:r>
                        <a:rPr sz="900" spc="65">
                          <a:latin typeface="Calibri"/>
                          <a:cs typeface="Calibri"/>
                        </a:rPr>
                        <a:t> </a:t>
                      </a:r>
                      <a:r>
                        <a:rPr sz="900" spc="-10">
                          <a:latin typeface="Calibri"/>
                          <a:cs typeface="Calibri"/>
                        </a:rPr>
                        <a:t>support </a:t>
                      </a:r>
                      <a:r>
                        <a:rPr sz="900">
                          <a:latin typeface="Calibri"/>
                          <a:cs typeface="Calibri"/>
                        </a:rPr>
                        <a:t>wrap</a:t>
                      </a:r>
                      <a:r>
                        <a:rPr sz="900" spc="55">
                          <a:latin typeface="Calibri"/>
                          <a:cs typeface="Calibri"/>
                        </a:rPr>
                        <a:t> </a:t>
                      </a:r>
                      <a:r>
                        <a:rPr sz="900">
                          <a:latin typeface="Calibri"/>
                          <a:cs typeface="Calibri"/>
                        </a:rPr>
                        <a:t>around</a:t>
                      </a:r>
                      <a:r>
                        <a:rPr sz="900" spc="-25">
                          <a:latin typeface="Calibri"/>
                          <a:cs typeface="Calibri"/>
                        </a:rPr>
                        <a:t> </a:t>
                      </a:r>
                      <a:r>
                        <a:rPr sz="900">
                          <a:latin typeface="Calibri"/>
                          <a:cs typeface="Calibri"/>
                        </a:rPr>
                        <a:t>services</a:t>
                      </a:r>
                      <a:r>
                        <a:rPr sz="900" spc="-50">
                          <a:latin typeface="Calibri"/>
                          <a:cs typeface="Calibri"/>
                        </a:rPr>
                        <a:t> </a:t>
                      </a:r>
                      <a:r>
                        <a:rPr sz="900">
                          <a:latin typeface="Calibri"/>
                          <a:cs typeface="Calibri"/>
                        </a:rPr>
                        <a:t>to</a:t>
                      </a:r>
                      <a:r>
                        <a:rPr sz="900" spc="60">
                          <a:latin typeface="Calibri"/>
                          <a:cs typeface="Calibri"/>
                        </a:rPr>
                        <a:t> </a:t>
                      </a:r>
                      <a:r>
                        <a:rPr sz="900">
                          <a:latin typeface="Calibri"/>
                          <a:cs typeface="Calibri"/>
                        </a:rPr>
                        <a:t>ensure</a:t>
                      </a:r>
                      <a:r>
                        <a:rPr sz="900" spc="-65">
                          <a:latin typeface="Calibri"/>
                          <a:cs typeface="Calibri"/>
                        </a:rPr>
                        <a:t> </a:t>
                      </a:r>
                      <a:r>
                        <a:rPr sz="900">
                          <a:latin typeface="Calibri"/>
                          <a:cs typeface="Calibri"/>
                        </a:rPr>
                        <a:t>parent</a:t>
                      </a:r>
                      <a:r>
                        <a:rPr sz="900" spc="-45">
                          <a:latin typeface="Calibri"/>
                          <a:cs typeface="Calibri"/>
                        </a:rPr>
                        <a:t> </a:t>
                      </a:r>
                      <a:r>
                        <a:rPr sz="900">
                          <a:latin typeface="Calibri"/>
                          <a:cs typeface="Calibri"/>
                        </a:rPr>
                        <a:t>and</a:t>
                      </a:r>
                      <a:r>
                        <a:rPr sz="900" spc="-20">
                          <a:latin typeface="Calibri"/>
                          <a:cs typeface="Calibri"/>
                        </a:rPr>
                        <a:t> </a:t>
                      </a:r>
                      <a:r>
                        <a:rPr sz="900" spc="-10">
                          <a:latin typeface="Calibri"/>
                          <a:cs typeface="Calibri"/>
                        </a:rPr>
                        <a:t>community accessibility.</a:t>
                      </a:r>
                      <a:endParaRPr sz="900">
                        <a:latin typeface="Calibri"/>
                        <a:cs typeface="Calibri"/>
                      </a:endParaRPr>
                    </a:p>
                    <a:p>
                      <a:pPr marL="125095">
                        <a:lnSpc>
                          <a:spcPct val="100000"/>
                        </a:lnSpc>
                        <a:spcBef>
                          <a:spcPts val="965"/>
                        </a:spcBef>
                      </a:pPr>
                      <a:r>
                        <a:rPr sz="900" spc="-20">
                          <a:latin typeface="Calibri"/>
                          <a:cs typeface="Calibri"/>
                        </a:rPr>
                        <a:t>Why?</a:t>
                      </a:r>
                      <a:endParaRPr sz="900">
                        <a:latin typeface="Calibri"/>
                        <a:cs typeface="Calibri"/>
                      </a:endParaRPr>
                    </a:p>
                  </a:txBody>
                  <a:tcPr marL="0" marR="0" marT="37703" marB="0">
                    <a:lnT w="12700">
                      <a:solidFill>
                        <a:srgbClr val="A4A4A4"/>
                      </a:solidFill>
                      <a:prstDash val="solid"/>
                    </a:lnT>
                  </a:tcPr>
                </a:tc>
                <a:extLst>
                  <a:ext uri="{0D108BD9-81ED-4DB2-BD59-A6C34878D82A}">
                    <a16:rowId xmlns:a16="http://schemas.microsoft.com/office/drawing/2014/main" val="10000"/>
                  </a:ext>
                </a:extLst>
              </a:tr>
              <a:tr h="785813">
                <a:tc>
                  <a:txBody>
                    <a:bodyPr/>
                    <a:lstStyle/>
                    <a:p>
                      <a:pPr>
                        <a:lnSpc>
                          <a:spcPct val="100000"/>
                        </a:lnSpc>
                      </a:pPr>
                      <a:endParaRPr sz="900">
                        <a:latin typeface="Times New Roman"/>
                        <a:cs typeface="Times New Roman"/>
                      </a:endParaRPr>
                    </a:p>
                    <a:p>
                      <a:pPr>
                        <a:lnSpc>
                          <a:spcPct val="100000"/>
                        </a:lnSpc>
                        <a:spcBef>
                          <a:spcPts val="30"/>
                        </a:spcBef>
                      </a:pPr>
                      <a:endParaRPr sz="900">
                        <a:latin typeface="Times New Roman"/>
                        <a:cs typeface="Times New Roman"/>
                      </a:endParaRPr>
                    </a:p>
                    <a:p>
                      <a:pPr marL="49530">
                        <a:lnSpc>
                          <a:spcPct val="100000"/>
                        </a:lnSpc>
                      </a:pPr>
                      <a:r>
                        <a:rPr sz="900">
                          <a:latin typeface="Calibri"/>
                          <a:cs typeface="Calibri"/>
                        </a:rPr>
                        <a:t>Limited</a:t>
                      </a:r>
                      <a:r>
                        <a:rPr sz="900" spc="-20">
                          <a:latin typeface="Calibri"/>
                          <a:cs typeface="Calibri"/>
                        </a:rPr>
                        <a:t> </a:t>
                      </a:r>
                      <a:r>
                        <a:rPr sz="900">
                          <a:latin typeface="Calibri"/>
                          <a:cs typeface="Calibri"/>
                        </a:rPr>
                        <a:t>opportunities</a:t>
                      </a:r>
                      <a:r>
                        <a:rPr sz="900" spc="-15">
                          <a:latin typeface="Calibri"/>
                          <a:cs typeface="Calibri"/>
                        </a:rPr>
                        <a:t> </a:t>
                      </a:r>
                      <a:r>
                        <a:rPr sz="900">
                          <a:latin typeface="Calibri"/>
                          <a:cs typeface="Calibri"/>
                        </a:rPr>
                        <a:t>for</a:t>
                      </a:r>
                      <a:r>
                        <a:rPr sz="900" spc="-80">
                          <a:latin typeface="Calibri"/>
                          <a:cs typeface="Calibri"/>
                        </a:rPr>
                        <a:t> </a:t>
                      </a:r>
                      <a:r>
                        <a:rPr sz="900">
                          <a:latin typeface="Calibri"/>
                          <a:cs typeface="Calibri"/>
                        </a:rPr>
                        <a:t>students</a:t>
                      </a:r>
                      <a:r>
                        <a:rPr sz="900" spc="-75">
                          <a:latin typeface="Calibri"/>
                          <a:cs typeface="Calibri"/>
                        </a:rPr>
                        <a:t> </a:t>
                      </a:r>
                      <a:r>
                        <a:rPr sz="900">
                          <a:latin typeface="Calibri"/>
                          <a:cs typeface="Calibri"/>
                        </a:rPr>
                        <a:t>to</a:t>
                      </a:r>
                      <a:r>
                        <a:rPr sz="900" spc="-55">
                          <a:latin typeface="Calibri"/>
                          <a:cs typeface="Calibri"/>
                        </a:rPr>
                        <a:t> </a:t>
                      </a:r>
                      <a:r>
                        <a:rPr sz="900">
                          <a:latin typeface="Calibri"/>
                          <a:cs typeface="Calibri"/>
                        </a:rPr>
                        <a:t>engage</a:t>
                      </a:r>
                      <a:r>
                        <a:rPr sz="900" spc="-15">
                          <a:latin typeface="Calibri"/>
                          <a:cs typeface="Calibri"/>
                        </a:rPr>
                        <a:t> </a:t>
                      </a:r>
                      <a:r>
                        <a:rPr sz="900">
                          <a:latin typeface="Calibri"/>
                          <a:cs typeface="Calibri"/>
                        </a:rPr>
                        <a:t>in</a:t>
                      </a:r>
                      <a:r>
                        <a:rPr sz="900" spc="-55">
                          <a:latin typeface="Calibri"/>
                          <a:cs typeface="Calibri"/>
                        </a:rPr>
                        <a:t> </a:t>
                      </a:r>
                      <a:r>
                        <a:rPr sz="900">
                          <a:latin typeface="Calibri"/>
                          <a:cs typeface="Calibri"/>
                        </a:rPr>
                        <a:t>literacy</a:t>
                      </a:r>
                      <a:r>
                        <a:rPr sz="900" spc="-30">
                          <a:latin typeface="Calibri"/>
                          <a:cs typeface="Calibri"/>
                        </a:rPr>
                        <a:t> </a:t>
                      </a:r>
                      <a:r>
                        <a:rPr sz="900" spc="-10">
                          <a:latin typeface="Calibri"/>
                          <a:cs typeface="Calibri"/>
                        </a:rPr>
                        <a:t>focused</a:t>
                      </a:r>
                      <a:endParaRPr sz="900">
                        <a:latin typeface="Calibri"/>
                        <a:cs typeface="Calibri"/>
                      </a:endParaRPr>
                    </a:p>
                    <a:p>
                      <a:pPr marL="49530">
                        <a:lnSpc>
                          <a:spcPct val="100000"/>
                        </a:lnSpc>
                        <a:spcBef>
                          <a:spcPts val="45"/>
                        </a:spcBef>
                      </a:pPr>
                      <a:r>
                        <a:rPr sz="900">
                          <a:latin typeface="Calibri"/>
                          <a:cs typeface="Calibri"/>
                        </a:rPr>
                        <a:t>on </a:t>
                      </a:r>
                      <a:r>
                        <a:rPr sz="900" spc="-10">
                          <a:latin typeface="Calibri"/>
                          <a:cs typeface="Calibri"/>
                        </a:rPr>
                        <a:t>academic</a:t>
                      </a:r>
                      <a:r>
                        <a:rPr sz="900">
                          <a:latin typeface="Calibri"/>
                          <a:cs typeface="Calibri"/>
                        </a:rPr>
                        <a:t> vocabulary</a:t>
                      </a:r>
                      <a:r>
                        <a:rPr sz="900" spc="-45">
                          <a:latin typeface="Calibri"/>
                          <a:cs typeface="Calibri"/>
                        </a:rPr>
                        <a:t> </a:t>
                      </a:r>
                      <a:r>
                        <a:rPr sz="900">
                          <a:latin typeface="Calibri"/>
                          <a:cs typeface="Calibri"/>
                        </a:rPr>
                        <a:t>and</a:t>
                      </a:r>
                      <a:r>
                        <a:rPr sz="900" spc="-80">
                          <a:latin typeface="Calibri"/>
                          <a:cs typeface="Calibri"/>
                        </a:rPr>
                        <a:t> </a:t>
                      </a:r>
                      <a:r>
                        <a:rPr sz="900">
                          <a:latin typeface="Calibri"/>
                          <a:cs typeface="Calibri"/>
                        </a:rPr>
                        <a:t>formal</a:t>
                      </a:r>
                      <a:r>
                        <a:rPr sz="900" spc="-105">
                          <a:latin typeface="Calibri"/>
                          <a:cs typeface="Calibri"/>
                        </a:rPr>
                        <a:t> </a:t>
                      </a:r>
                      <a:r>
                        <a:rPr sz="900" spc="-10">
                          <a:latin typeface="Calibri"/>
                          <a:cs typeface="Calibri"/>
                        </a:rPr>
                        <a:t>writing.</a:t>
                      </a:r>
                      <a:endParaRPr sz="900">
                        <a:latin typeface="Calibri"/>
                        <a:cs typeface="Calibri"/>
                      </a:endParaRPr>
                    </a:p>
                  </a:txBody>
                  <a:tcPr marL="0" marR="0" marT="0" marB="0">
                    <a:lnR w="12700">
                      <a:solidFill>
                        <a:srgbClr val="FFFFFF"/>
                      </a:solidFill>
                      <a:prstDash val="solid"/>
                    </a:lnR>
                    <a:lnB w="19050">
                      <a:solidFill>
                        <a:srgbClr val="FFFFFF"/>
                      </a:solidFill>
                      <a:prstDash val="solid"/>
                    </a:lnB>
                    <a:solidFill>
                      <a:srgbClr val="009999">
                        <a:alpha val="39999"/>
                      </a:srgbClr>
                    </a:solidFill>
                  </a:tcPr>
                </a:tc>
                <a:tc>
                  <a:txBody>
                    <a:bodyPr/>
                    <a:lstStyle/>
                    <a:p>
                      <a:pPr>
                        <a:lnSpc>
                          <a:spcPct val="100000"/>
                        </a:lnSpc>
                        <a:spcBef>
                          <a:spcPts val="45"/>
                        </a:spcBef>
                      </a:pPr>
                      <a:endParaRPr sz="1300">
                        <a:latin typeface="Times New Roman"/>
                        <a:cs typeface="Times New Roman"/>
                      </a:endParaRPr>
                    </a:p>
                    <a:p>
                      <a:pPr marL="64135" marR="81915">
                        <a:lnSpc>
                          <a:spcPct val="100499"/>
                        </a:lnSpc>
                      </a:pPr>
                      <a:r>
                        <a:rPr sz="900" spc="-10">
                          <a:latin typeface="Calibri"/>
                          <a:cs typeface="Calibri"/>
                        </a:rPr>
                        <a:t>Techers</a:t>
                      </a:r>
                      <a:r>
                        <a:rPr sz="900" spc="-60">
                          <a:latin typeface="Calibri"/>
                          <a:cs typeface="Calibri"/>
                        </a:rPr>
                        <a:t> </a:t>
                      </a:r>
                      <a:r>
                        <a:rPr sz="900">
                          <a:latin typeface="Calibri"/>
                          <a:cs typeface="Calibri"/>
                        </a:rPr>
                        <a:t>are</a:t>
                      </a:r>
                      <a:r>
                        <a:rPr sz="900" spc="-60">
                          <a:latin typeface="Calibri"/>
                          <a:cs typeface="Calibri"/>
                        </a:rPr>
                        <a:t> </a:t>
                      </a:r>
                      <a:r>
                        <a:rPr sz="900">
                          <a:latin typeface="Calibri"/>
                          <a:cs typeface="Calibri"/>
                        </a:rPr>
                        <a:t>not</a:t>
                      </a:r>
                      <a:r>
                        <a:rPr sz="900" spc="20">
                          <a:latin typeface="Calibri"/>
                          <a:cs typeface="Calibri"/>
                        </a:rPr>
                        <a:t> </a:t>
                      </a:r>
                      <a:r>
                        <a:rPr sz="900">
                          <a:latin typeface="Calibri"/>
                          <a:cs typeface="Calibri"/>
                        </a:rPr>
                        <a:t>trained</a:t>
                      </a:r>
                      <a:r>
                        <a:rPr sz="900" spc="-30">
                          <a:latin typeface="Calibri"/>
                          <a:cs typeface="Calibri"/>
                        </a:rPr>
                        <a:t> </a:t>
                      </a:r>
                      <a:r>
                        <a:rPr sz="900">
                          <a:latin typeface="Calibri"/>
                          <a:cs typeface="Calibri"/>
                        </a:rPr>
                        <a:t>and</a:t>
                      </a:r>
                      <a:r>
                        <a:rPr sz="900" spc="285">
                          <a:latin typeface="Calibri"/>
                          <a:cs typeface="Calibri"/>
                        </a:rPr>
                        <a:t> </a:t>
                      </a:r>
                      <a:r>
                        <a:rPr sz="900">
                          <a:latin typeface="Calibri"/>
                          <a:cs typeface="Calibri"/>
                        </a:rPr>
                        <a:t>monitored</a:t>
                      </a:r>
                      <a:r>
                        <a:rPr sz="900" spc="-20">
                          <a:latin typeface="Calibri"/>
                          <a:cs typeface="Calibri"/>
                        </a:rPr>
                        <a:t> </a:t>
                      </a:r>
                      <a:r>
                        <a:rPr sz="900">
                          <a:latin typeface="Calibri"/>
                          <a:cs typeface="Calibri"/>
                        </a:rPr>
                        <a:t>in</a:t>
                      </a:r>
                      <a:r>
                        <a:rPr sz="900" spc="-20">
                          <a:latin typeface="Calibri"/>
                          <a:cs typeface="Calibri"/>
                        </a:rPr>
                        <a:t> </a:t>
                      </a:r>
                      <a:r>
                        <a:rPr sz="900">
                          <a:latin typeface="Calibri"/>
                          <a:cs typeface="Calibri"/>
                        </a:rPr>
                        <a:t>the</a:t>
                      </a:r>
                      <a:r>
                        <a:rPr sz="900" spc="20">
                          <a:latin typeface="Calibri"/>
                          <a:cs typeface="Calibri"/>
                        </a:rPr>
                        <a:t> </a:t>
                      </a:r>
                      <a:r>
                        <a:rPr sz="900">
                          <a:latin typeface="Calibri"/>
                          <a:cs typeface="Calibri"/>
                        </a:rPr>
                        <a:t>explicit</a:t>
                      </a:r>
                      <a:r>
                        <a:rPr sz="900" spc="25">
                          <a:latin typeface="Calibri"/>
                          <a:cs typeface="Calibri"/>
                        </a:rPr>
                        <a:t> </a:t>
                      </a:r>
                      <a:r>
                        <a:rPr sz="900">
                          <a:latin typeface="Calibri"/>
                          <a:cs typeface="Calibri"/>
                        </a:rPr>
                        <a:t>use</a:t>
                      </a:r>
                      <a:r>
                        <a:rPr sz="900" spc="-55">
                          <a:latin typeface="Calibri"/>
                          <a:cs typeface="Calibri"/>
                        </a:rPr>
                        <a:t> </a:t>
                      </a:r>
                      <a:r>
                        <a:rPr sz="900">
                          <a:latin typeface="Calibri"/>
                          <a:cs typeface="Calibri"/>
                        </a:rPr>
                        <a:t>of</a:t>
                      </a:r>
                      <a:r>
                        <a:rPr sz="900" spc="-5">
                          <a:latin typeface="Calibri"/>
                          <a:cs typeface="Calibri"/>
                        </a:rPr>
                        <a:t> </a:t>
                      </a:r>
                      <a:r>
                        <a:rPr sz="900" spc="-25">
                          <a:latin typeface="Calibri"/>
                          <a:cs typeface="Calibri"/>
                        </a:rPr>
                        <a:t>the </a:t>
                      </a:r>
                      <a:r>
                        <a:rPr sz="900">
                          <a:latin typeface="Calibri"/>
                          <a:cs typeface="Calibri"/>
                        </a:rPr>
                        <a:t>strategy</a:t>
                      </a:r>
                      <a:r>
                        <a:rPr sz="900" spc="-80">
                          <a:latin typeface="Calibri"/>
                          <a:cs typeface="Calibri"/>
                        </a:rPr>
                        <a:t> </a:t>
                      </a:r>
                      <a:r>
                        <a:rPr sz="900">
                          <a:latin typeface="Calibri"/>
                          <a:cs typeface="Calibri"/>
                        </a:rPr>
                        <a:t>of</a:t>
                      </a:r>
                      <a:r>
                        <a:rPr sz="900" spc="-15">
                          <a:latin typeface="Calibri"/>
                          <a:cs typeface="Calibri"/>
                        </a:rPr>
                        <a:t> </a:t>
                      </a:r>
                      <a:r>
                        <a:rPr sz="900">
                          <a:latin typeface="Calibri"/>
                          <a:cs typeface="Calibri"/>
                        </a:rPr>
                        <a:t>spiral</a:t>
                      </a:r>
                      <a:r>
                        <a:rPr sz="900" spc="-120">
                          <a:latin typeface="Calibri"/>
                          <a:cs typeface="Calibri"/>
                        </a:rPr>
                        <a:t> </a:t>
                      </a:r>
                      <a:r>
                        <a:rPr sz="900">
                          <a:latin typeface="Calibri"/>
                          <a:cs typeface="Calibri"/>
                        </a:rPr>
                        <a:t>teaching</a:t>
                      </a:r>
                      <a:r>
                        <a:rPr sz="900" spc="50">
                          <a:latin typeface="Calibri"/>
                          <a:cs typeface="Calibri"/>
                        </a:rPr>
                        <a:t> </a:t>
                      </a:r>
                      <a:r>
                        <a:rPr sz="900">
                          <a:latin typeface="Calibri"/>
                          <a:cs typeface="Calibri"/>
                        </a:rPr>
                        <a:t>to</a:t>
                      </a:r>
                      <a:r>
                        <a:rPr sz="900" spc="-30">
                          <a:latin typeface="Calibri"/>
                          <a:cs typeface="Calibri"/>
                        </a:rPr>
                        <a:t> </a:t>
                      </a:r>
                      <a:r>
                        <a:rPr sz="900">
                          <a:latin typeface="Calibri"/>
                          <a:cs typeface="Calibri"/>
                        </a:rPr>
                        <a:t>help</a:t>
                      </a:r>
                      <a:r>
                        <a:rPr sz="900" spc="40">
                          <a:latin typeface="Calibri"/>
                          <a:cs typeface="Calibri"/>
                        </a:rPr>
                        <a:t> </a:t>
                      </a:r>
                      <a:r>
                        <a:rPr sz="900">
                          <a:latin typeface="Calibri"/>
                          <a:cs typeface="Calibri"/>
                        </a:rPr>
                        <a:t>close</a:t>
                      </a:r>
                      <a:r>
                        <a:rPr sz="900" spc="-60">
                          <a:latin typeface="Calibri"/>
                          <a:cs typeface="Calibri"/>
                        </a:rPr>
                        <a:t> </a:t>
                      </a:r>
                      <a:r>
                        <a:rPr sz="900">
                          <a:latin typeface="Calibri"/>
                          <a:cs typeface="Calibri"/>
                        </a:rPr>
                        <a:t>deficiency gaps</a:t>
                      </a:r>
                      <a:r>
                        <a:rPr sz="900" spc="-65">
                          <a:latin typeface="Calibri"/>
                          <a:cs typeface="Calibri"/>
                        </a:rPr>
                        <a:t> </a:t>
                      </a:r>
                      <a:r>
                        <a:rPr sz="900">
                          <a:latin typeface="Calibri"/>
                          <a:cs typeface="Calibri"/>
                        </a:rPr>
                        <a:t>that</a:t>
                      </a:r>
                      <a:r>
                        <a:rPr sz="900" spc="-55">
                          <a:latin typeface="Calibri"/>
                          <a:cs typeface="Calibri"/>
                        </a:rPr>
                        <a:t> </a:t>
                      </a:r>
                      <a:r>
                        <a:rPr sz="900">
                          <a:latin typeface="Calibri"/>
                          <a:cs typeface="Calibri"/>
                        </a:rPr>
                        <a:t>Alg.</a:t>
                      </a:r>
                      <a:r>
                        <a:rPr sz="900" spc="-10">
                          <a:latin typeface="Calibri"/>
                          <a:cs typeface="Calibri"/>
                        </a:rPr>
                        <a:t> </a:t>
                      </a:r>
                      <a:r>
                        <a:rPr sz="900" spc="-50">
                          <a:latin typeface="Calibri"/>
                          <a:cs typeface="Calibri"/>
                        </a:rPr>
                        <a:t>I </a:t>
                      </a:r>
                      <a:r>
                        <a:rPr sz="900" spc="-10">
                          <a:latin typeface="Calibri"/>
                          <a:cs typeface="Calibri"/>
                        </a:rPr>
                        <a:t>students</a:t>
                      </a:r>
                      <a:r>
                        <a:rPr sz="900" spc="-5">
                          <a:latin typeface="Calibri"/>
                          <a:cs typeface="Calibri"/>
                        </a:rPr>
                        <a:t> </a:t>
                      </a:r>
                      <a:r>
                        <a:rPr sz="900" spc="-10">
                          <a:latin typeface="Calibri"/>
                          <a:cs typeface="Calibri"/>
                        </a:rPr>
                        <a:t>display.</a:t>
                      </a:r>
                      <a:endParaRPr sz="900">
                        <a:latin typeface="Calibri"/>
                        <a:cs typeface="Calibri"/>
                      </a:endParaRPr>
                    </a:p>
                  </a:txBody>
                  <a:tcPr marL="0" marR="0" marT="3572" marB="0">
                    <a:lnL w="12700">
                      <a:solidFill>
                        <a:srgbClr val="FFFFFF"/>
                      </a:solidFill>
                      <a:prstDash val="solid"/>
                    </a:lnL>
                    <a:lnR w="12700">
                      <a:solidFill>
                        <a:srgbClr val="FFFFFF"/>
                      </a:solidFill>
                      <a:prstDash val="solid"/>
                    </a:lnR>
                    <a:lnB w="19050">
                      <a:solidFill>
                        <a:srgbClr val="FFFFFF"/>
                      </a:solidFill>
                      <a:prstDash val="solid"/>
                    </a:lnB>
                    <a:solidFill>
                      <a:srgbClr val="009999">
                        <a:alpha val="29019"/>
                      </a:srgbClr>
                    </a:solidFill>
                  </a:tcPr>
                </a:tc>
                <a:tc>
                  <a:txBody>
                    <a:bodyPr/>
                    <a:lstStyle/>
                    <a:p>
                      <a:pPr>
                        <a:lnSpc>
                          <a:spcPct val="100000"/>
                        </a:lnSpc>
                        <a:spcBef>
                          <a:spcPts val="45"/>
                        </a:spcBef>
                      </a:pPr>
                      <a:endParaRPr sz="1300">
                        <a:latin typeface="Times New Roman"/>
                        <a:cs typeface="Times New Roman"/>
                      </a:endParaRPr>
                    </a:p>
                    <a:p>
                      <a:pPr marL="71755" marR="176530">
                        <a:lnSpc>
                          <a:spcPct val="100499"/>
                        </a:lnSpc>
                      </a:pPr>
                      <a:r>
                        <a:rPr sz="900" spc="-10">
                          <a:latin typeface="Calibri"/>
                          <a:cs typeface="Calibri"/>
                        </a:rPr>
                        <a:t>Accountability</a:t>
                      </a:r>
                      <a:r>
                        <a:rPr sz="900" spc="15">
                          <a:latin typeface="Calibri"/>
                          <a:cs typeface="Calibri"/>
                        </a:rPr>
                        <a:t> </a:t>
                      </a:r>
                      <a:r>
                        <a:rPr sz="900">
                          <a:latin typeface="Calibri"/>
                          <a:cs typeface="Calibri"/>
                        </a:rPr>
                        <a:t>measures</a:t>
                      </a:r>
                      <a:r>
                        <a:rPr sz="900" spc="-50">
                          <a:latin typeface="Calibri"/>
                          <a:cs typeface="Calibri"/>
                        </a:rPr>
                        <a:t> </a:t>
                      </a:r>
                      <a:r>
                        <a:rPr sz="900">
                          <a:latin typeface="Calibri"/>
                          <a:cs typeface="Calibri"/>
                        </a:rPr>
                        <a:t>must</a:t>
                      </a:r>
                      <a:r>
                        <a:rPr sz="900" spc="-114">
                          <a:latin typeface="Calibri"/>
                          <a:cs typeface="Calibri"/>
                        </a:rPr>
                        <a:t> </a:t>
                      </a:r>
                      <a:r>
                        <a:rPr sz="900">
                          <a:latin typeface="Calibri"/>
                          <a:cs typeface="Calibri"/>
                        </a:rPr>
                        <a:t>be</a:t>
                      </a:r>
                      <a:r>
                        <a:rPr sz="900" spc="30">
                          <a:latin typeface="Calibri"/>
                          <a:cs typeface="Calibri"/>
                        </a:rPr>
                        <a:t> </a:t>
                      </a:r>
                      <a:r>
                        <a:rPr sz="900">
                          <a:latin typeface="Calibri"/>
                          <a:cs typeface="Calibri"/>
                        </a:rPr>
                        <a:t>put</a:t>
                      </a:r>
                      <a:r>
                        <a:rPr sz="900" spc="-40">
                          <a:latin typeface="Calibri"/>
                          <a:cs typeface="Calibri"/>
                        </a:rPr>
                        <a:t> </a:t>
                      </a:r>
                      <a:r>
                        <a:rPr sz="900">
                          <a:latin typeface="Calibri"/>
                          <a:cs typeface="Calibri"/>
                        </a:rPr>
                        <a:t>in</a:t>
                      </a:r>
                      <a:r>
                        <a:rPr sz="900" spc="-10">
                          <a:latin typeface="Calibri"/>
                          <a:cs typeface="Calibri"/>
                        </a:rPr>
                        <a:t> </a:t>
                      </a:r>
                      <a:r>
                        <a:rPr sz="900">
                          <a:latin typeface="Calibri"/>
                          <a:cs typeface="Calibri"/>
                        </a:rPr>
                        <a:t>place</a:t>
                      </a:r>
                      <a:r>
                        <a:rPr sz="900" spc="20">
                          <a:latin typeface="Calibri"/>
                          <a:cs typeface="Calibri"/>
                        </a:rPr>
                        <a:t> </a:t>
                      </a:r>
                      <a:r>
                        <a:rPr sz="900">
                          <a:latin typeface="Calibri"/>
                          <a:cs typeface="Calibri"/>
                        </a:rPr>
                        <a:t>for</a:t>
                      </a:r>
                      <a:r>
                        <a:rPr sz="900" spc="-65">
                          <a:latin typeface="Calibri"/>
                          <a:cs typeface="Calibri"/>
                        </a:rPr>
                        <a:t> </a:t>
                      </a:r>
                      <a:r>
                        <a:rPr sz="900">
                          <a:latin typeface="Calibri"/>
                          <a:cs typeface="Calibri"/>
                        </a:rPr>
                        <a:t>the</a:t>
                      </a:r>
                      <a:r>
                        <a:rPr sz="900" spc="-45">
                          <a:latin typeface="Calibri"/>
                          <a:cs typeface="Calibri"/>
                        </a:rPr>
                        <a:t> </a:t>
                      </a:r>
                      <a:r>
                        <a:rPr sz="900" spc="-10">
                          <a:latin typeface="Calibri"/>
                          <a:cs typeface="Calibri"/>
                        </a:rPr>
                        <a:t>parent </a:t>
                      </a:r>
                      <a:r>
                        <a:rPr sz="900">
                          <a:latin typeface="Calibri"/>
                          <a:cs typeface="Calibri"/>
                        </a:rPr>
                        <a:t>liaison</a:t>
                      </a:r>
                      <a:r>
                        <a:rPr sz="900" spc="15">
                          <a:latin typeface="Calibri"/>
                          <a:cs typeface="Calibri"/>
                        </a:rPr>
                        <a:t> </a:t>
                      </a:r>
                      <a:r>
                        <a:rPr sz="900">
                          <a:latin typeface="Calibri"/>
                          <a:cs typeface="Calibri"/>
                        </a:rPr>
                        <a:t>and</a:t>
                      </a:r>
                      <a:r>
                        <a:rPr sz="900" spc="20">
                          <a:latin typeface="Calibri"/>
                          <a:cs typeface="Calibri"/>
                        </a:rPr>
                        <a:t> </a:t>
                      </a:r>
                      <a:r>
                        <a:rPr sz="900">
                          <a:latin typeface="Calibri"/>
                          <a:cs typeface="Calibri"/>
                        </a:rPr>
                        <a:t>other</a:t>
                      </a:r>
                      <a:r>
                        <a:rPr sz="900" spc="50">
                          <a:latin typeface="Calibri"/>
                          <a:cs typeface="Calibri"/>
                        </a:rPr>
                        <a:t> </a:t>
                      </a:r>
                      <a:r>
                        <a:rPr sz="900">
                          <a:latin typeface="Calibri"/>
                          <a:cs typeface="Calibri"/>
                        </a:rPr>
                        <a:t>core</a:t>
                      </a:r>
                      <a:r>
                        <a:rPr sz="900" spc="-20">
                          <a:latin typeface="Calibri"/>
                          <a:cs typeface="Calibri"/>
                        </a:rPr>
                        <a:t> </a:t>
                      </a:r>
                      <a:r>
                        <a:rPr sz="900">
                          <a:latin typeface="Calibri"/>
                          <a:cs typeface="Calibri"/>
                        </a:rPr>
                        <a:t>staff</a:t>
                      </a:r>
                      <a:r>
                        <a:rPr sz="900" spc="-55">
                          <a:latin typeface="Calibri"/>
                          <a:cs typeface="Calibri"/>
                        </a:rPr>
                        <a:t> </a:t>
                      </a:r>
                      <a:r>
                        <a:rPr sz="900" spc="-10">
                          <a:latin typeface="Calibri"/>
                          <a:cs typeface="Calibri"/>
                        </a:rPr>
                        <a:t>members</a:t>
                      </a:r>
                      <a:r>
                        <a:rPr sz="900" spc="-20">
                          <a:latin typeface="Calibri"/>
                          <a:cs typeface="Calibri"/>
                        </a:rPr>
                        <a:t> </a:t>
                      </a:r>
                      <a:r>
                        <a:rPr sz="900">
                          <a:latin typeface="Calibri"/>
                          <a:cs typeface="Calibri"/>
                        </a:rPr>
                        <a:t>who</a:t>
                      </a:r>
                      <a:r>
                        <a:rPr sz="900" spc="-70">
                          <a:latin typeface="Calibri"/>
                          <a:cs typeface="Calibri"/>
                        </a:rPr>
                        <a:t> </a:t>
                      </a:r>
                      <a:r>
                        <a:rPr sz="900">
                          <a:latin typeface="Calibri"/>
                          <a:cs typeface="Calibri"/>
                        </a:rPr>
                        <a:t>support</a:t>
                      </a:r>
                      <a:r>
                        <a:rPr sz="900" spc="-95">
                          <a:latin typeface="Calibri"/>
                          <a:cs typeface="Calibri"/>
                        </a:rPr>
                        <a:t> </a:t>
                      </a:r>
                      <a:r>
                        <a:rPr sz="900">
                          <a:latin typeface="Calibri"/>
                          <a:cs typeface="Calibri"/>
                        </a:rPr>
                        <a:t>wrap</a:t>
                      </a:r>
                      <a:r>
                        <a:rPr sz="900" spc="-70">
                          <a:latin typeface="Calibri"/>
                          <a:cs typeface="Calibri"/>
                        </a:rPr>
                        <a:t> </a:t>
                      </a:r>
                      <a:r>
                        <a:rPr sz="900" spc="-10">
                          <a:latin typeface="Calibri"/>
                          <a:cs typeface="Calibri"/>
                        </a:rPr>
                        <a:t>around </a:t>
                      </a:r>
                      <a:r>
                        <a:rPr sz="900">
                          <a:latin typeface="Calibri"/>
                          <a:cs typeface="Calibri"/>
                        </a:rPr>
                        <a:t>services</a:t>
                      </a:r>
                      <a:r>
                        <a:rPr sz="900" spc="-40">
                          <a:latin typeface="Calibri"/>
                          <a:cs typeface="Calibri"/>
                        </a:rPr>
                        <a:t> </a:t>
                      </a:r>
                      <a:r>
                        <a:rPr sz="900">
                          <a:latin typeface="Calibri"/>
                          <a:cs typeface="Calibri"/>
                        </a:rPr>
                        <a:t>to ensure</a:t>
                      </a:r>
                      <a:r>
                        <a:rPr sz="900" spc="-120">
                          <a:latin typeface="Calibri"/>
                          <a:cs typeface="Calibri"/>
                        </a:rPr>
                        <a:t> </a:t>
                      </a:r>
                      <a:r>
                        <a:rPr sz="900">
                          <a:latin typeface="Calibri"/>
                          <a:cs typeface="Calibri"/>
                        </a:rPr>
                        <a:t>parent</a:t>
                      </a:r>
                      <a:r>
                        <a:rPr sz="900" spc="-25">
                          <a:latin typeface="Calibri"/>
                          <a:cs typeface="Calibri"/>
                        </a:rPr>
                        <a:t> </a:t>
                      </a:r>
                      <a:r>
                        <a:rPr sz="900">
                          <a:latin typeface="Calibri"/>
                          <a:cs typeface="Calibri"/>
                        </a:rPr>
                        <a:t>and</a:t>
                      </a:r>
                      <a:r>
                        <a:rPr sz="900" spc="-5">
                          <a:latin typeface="Calibri"/>
                          <a:cs typeface="Calibri"/>
                        </a:rPr>
                        <a:t> </a:t>
                      </a:r>
                      <a:r>
                        <a:rPr sz="900" spc="-10">
                          <a:latin typeface="Calibri"/>
                          <a:cs typeface="Calibri"/>
                        </a:rPr>
                        <a:t>community</a:t>
                      </a:r>
                      <a:r>
                        <a:rPr sz="900" spc="-45">
                          <a:latin typeface="Calibri"/>
                          <a:cs typeface="Calibri"/>
                        </a:rPr>
                        <a:t> </a:t>
                      </a:r>
                      <a:r>
                        <a:rPr sz="900" spc="-10">
                          <a:latin typeface="Calibri"/>
                          <a:cs typeface="Calibri"/>
                        </a:rPr>
                        <a:t>accessibility.</a:t>
                      </a:r>
                      <a:endParaRPr sz="900">
                        <a:latin typeface="Calibri"/>
                        <a:cs typeface="Calibri"/>
                      </a:endParaRPr>
                    </a:p>
                  </a:txBody>
                  <a:tcPr marL="0" marR="0" marT="3572" marB="0">
                    <a:lnL w="12700">
                      <a:solidFill>
                        <a:srgbClr val="FFFFFF"/>
                      </a:solidFill>
                      <a:prstDash val="solid"/>
                    </a:lnL>
                    <a:lnB w="19050">
                      <a:solidFill>
                        <a:srgbClr val="FFFFFF"/>
                      </a:solidFill>
                      <a:prstDash val="solid"/>
                    </a:lnB>
                    <a:solidFill>
                      <a:srgbClr val="009999">
                        <a:alpha val="19999"/>
                      </a:srgbClr>
                    </a:solidFill>
                  </a:tcPr>
                </a:tc>
                <a:extLst>
                  <a:ext uri="{0D108BD9-81ED-4DB2-BD59-A6C34878D82A}">
                    <a16:rowId xmlns:a16="http://schemas.microsoft.com/office/drawing/2014/main" val="10001"/>
                  </a:ext>
                </a:extLst>
              </a:tr>
            </a:tbl>
          </a:graphicData>
        </a:graphic>
      </p:graphicFrame>
      <p:sp>
        <p:nvSpPr>
          <p:cNvPr id="30" name="object 30"/>
          <p:cNvSpPr txBox="1"/>
          <p:nvPr/>
        </p:nvSpPr>
        <p:spPr>
          <a:xfrm>
            <a:off x="1575991" y="47228"/>
            <a:ext cx="3436541" cy="216870"/>
          </a:xfrm>
          <a:prstGeom prst="rect">
            <a:avLst/>
          </a:prstGeom>
        </p:spPr>
        <p:txBody>
          <a:bodyPr vert="horz" wrap="square" lIns="0" tIns="9922" rIns="0" bIns="0" rtlCol="0">
            <a:spAutoFit/>
          </a:bodyPr>
          <a:lstStyle/>
          <a:p>
            <a:pPr marL="7938" defTabSz="571500">
              <a:spcBef>
                <a:spcPts val="78"/>
              </a:spcBef>
            </a:pPr>
            <a:r>
              <a:rPr sz="1344" b="1" kern="0">
                <a:solidFill>
                  <a:sysClr val="windowText" lastClr="000000"/>
                </a:solidFill>
                <a:latin typeface="Arial"/>
                <a:cs typeface="Arial"/>
              </a:rPr>
              <a:t>School</a:t>
            </a:r>
            <a:r>
              <a:rPr sz="1344" b="1" kern="0" spc="78">
                <a:solidFill>
                  <a:sysClr val="windowText" lastClr="000000"/>
                </a:solidFill>
                <a:latin typeface="Arial"/>
                <a:cs typeface="Arial"/>
              </a:rPr>
              <a:t> </a:t>
            </a:r>
            <a:r>
              <a:rPr sz="1344" b="1" kern="0">
                <a:solidFill>
                  <a:sysClr val="windowText" lastClr="000000"/>
                </a:solidFill>
                <a:latin typeface="Arial"/>
                <a:cs typeface="Arial"/>
              </a:rPr>
              <a:t>Name:</a:t>
            </a:r>
            <a:r>
              <a:rPr sz="1344" b="1" kern="0" spc="97">
                <a:solidFill>
                  <a:sysClr val="windowText" lastClr="000000"/>
                </a:solidFill>
                <a:latin typeface="Arial"/>
                <a:cs typeface="Arial"/>
              </a:rPr>
              <a:t> </a:t>
            </a:r>
            <a:r>
              <a:rPr sz="1344" b="1" kern="0">
                <a:solidFill>
                  <a:sysClr val="windowText" lastClr="000000"/>
                </a:solidFill>
                <a:latin typeface="Arial"/>
                <a:cs typeface="Arial"/>
              </a:rPr>
              <a:t>South</a:t>
            </a:r>
            <a:r>
              <a:rPr sz="1344" b="1" kern="0" spc="50">
                <a:solidFill>
                  <a:sysClr val="windowText" lastClr="000000"/>
                </a:solidFill>
                <a:latin typeface="Arial"/>
                <a:cs typeface="Arial"/>
              </a:rPr>
              <a:t> </a:t>
            </a:r>
            <a:r>
              <a:rPr sz="1344" b="1" kern="0">
                <a:solidFill>
                  <a:sysClr val="windowText" lastClr="000000"/>
                </a:solidFill>
                <a:latin typeface="Arial"/>
                <a:cs typeface="Arial"/>
              </a:rPr>
              <a:t>Atlanta</a:t>
            </a:r>
            <a:r>
              <a:rPr sz="1344" b="1" kern="0" spc="181">
                <a:solidFill>
                  <a:sysClr val="windowText" lastClr="000000"/>
                </a:solidFill>
                <a:latin typeface="Arial"/>
                <a:cs typeface="Arial"/>
              </a:rPr>
              <a:t> </a:t>
            </a:r>
            <a:r>
              <a:rPr sz="1344" b="1" kern="0">
                <a:solidFill>
                  <a:sysClr val="windowText" lastClr="000000"/>
                </a:solidFill>
                <a:latin typeface="Arial"/>
                <a:cs typeface="Arial"/>
              </a:rPr>
              <a:t>High</a:t>
            </a:r>
            <a:r>
              <a:rPr sz="1344" b="1" kern="0" spc="97">
                <a:solidFill>
                  <a:sysClr val="windowText" lastClr="000000"/>
                </a:solidFill>
                <a:latin typeface="Arial"/>
                <a:cs typeface="Arial"/>
              </a:rPr>
              <a:t> </a:t>
            </a:r>
            <a:r>
              <a:rPr sz="1344" b="1" kern="0" spc="-6">
                <a:solidFill>
                  <a:sysClr val="windowText" lastClr="000000"/>
                </a:solidFill>
                <a:latin typeface="Arial"/>
                <a:cs typeface="Arial"/>
              </a:rPr>
              <a:t>School</a:t>
            </a:r>
            <a:endParaRPr sz="1344" kern="0">
              <a:solidFill>
                <a:sysClr val="windowText" lastClr="000000"/>
              </a:solidFill>
              <a:latin typeface="Arial"/>
              <a:cs typeface="Arial"/>
            </a:endParaRPr>
          </a:p>
        </p:txBody>
      </p:sp>
      <p:sp>
        <p:nvSpPr>
          <p:cNvPr id="31" name="object 31"/>
          <p:cNvSpPr txBox="1"/>
          <p:nvPr/>
        </p:nvSpPr>
        <p:spPr>
          <a:xfrm>
            <a:off x="2555716" y="1083667"/>
            <a:ext cx="920353" cy="195631"/>
          </a:xfrm>
          <a:prstGeom prst="rect">
            <a:avLst/>
          </a:prstGeom>
        </p:spPr>
        <p:txBody>
          <a:bodyPr vert="horz" wrap="square" lIns="0" tIns="7938" rIns="0" bIns="0" rtlCol="0">
            <a:spAutoFit/>
          </a:bodyPr>
          <a:lstStyle/>
          <a:p>
            <a:pPr marL="7938" defTabSz="571500">
              <a:spcBef>
                <a:spcPts val="63"/>
              </a:spcBef>
            </a:pPr>
            <a:r>
              <a:rPr sz="1219" u="sng" kern="0" spc="-6">
                <a:solidFill>
                  <a:srgbClr val="0462C1"/>
                </a:solidFill>
                <a:uFill>
                  <a:solidFill>
                    <a:srgbClr val="0462C1"/>
                  </a:solidFill>
                </a:uFill>
                <a:latin typeface="Arial"/>
                <a:cs typeface="Arial"/>
                <a:hlinkClick r:id="rId2"/>
              </a:rPr>
              <a:t>Mapping</a:t>
            </a:r>
            <a:r>
              <a:rPr sz="1219" u="sng" kern="0" spc="-75">
                <a:solidFill>
                  <a:srgbClr val="0462C1"/>
                </a:solidFill>
                <a:uFill>
                  <a:solidFill>
                    <a:srgbClr val="0462C1"/>
                  </a:solidFill>
                </a:uFill>
                <a:latin typeface="Arial"/>
                <a:cs typeface="Arial"/>
                <a:hlinkClick r:id="rId2"/>
              </a:rPr>
              <a:t> </a:t>
            </a:r>
            <a:r>
              <a:rPr sz="1219" u="sng" kern="0" spc="-13">
                <a:solidFill>
                  <a:srgbClr val="0462C1"/>
                </a:solidFill>
                <a:uFill>
                  <a:solidFill>
                    <a:srgbClr val="0462C1"/>
                  </a:solidFill>
                </a:uFill>
                <a:latin typeface="Arial"/>
                <a:cs typeface="Arial"/>
                <a:hlinkClick r:id="rId2"/>
              </a:rPr>
              <a:t>Link</a:t>
            </a:r>
            <a:endParaRPr sz="1219" kern="0">
              <a:solidFill>
                <a:sysClr val="windowText" lastClr="000000"/>
              </a:solidFill>
              <a:latin typeface="Arial"/>
              <a:cs typeface="Arial"/>
            </a:endParaRPr>
          </a:p>
        </p:txBody>
      </p:sp>
      <p:sp>
        <p:nvSpPr>
          <p:cNvPr id="32" name="object 32"/>
          <p:cNvSpPr txBox="1"/>
          <p:nvPr/>
        </p:nvSpPr>
        <p:spPr>
          <a:xfrm>
            <a:off x="5741035" y="1074499"/>
            <a:ext cx="919956" cy="195631"/>
          </a:xfrm>
          <a:prstGeom prst="rect">
            <a:avLst/>
          </a:prstGeom>
        </p:spPr>
        <p:txBody>
          <a:bodyPr vert="horz" wrap="square" lIns="0" tIns="7938" rIns="0" bIns="0" rtlCol="0">
            <a:spAutoFit/>
          </a:bodyPr>
          <a:lstStyle/>
          <a:p>
            <a:pPr marL="7938" defTabSz="571500">
              <a:spcBef>
                <a:spcPts val="63"/>
              </a:spcBef>
            </a:pPr>
            <a:r>
              <a:rPr sz="1219" u="sng" kern="0" spc="-16">
                <a:solidFill>
                  <a:srgbClr val="0462C1"/>
                </a:solidFill>
                <a:uFill>
                  <a:solidFill>
                    <a:srgbClr val="0462C1"/>
                  </a:solidFill>
                </a:uFill>
                <a:latin typeface="Arial"/>
                <a:cs typeface="Arial"/>
                <a:hlinkClick r:id="rId3"/>
              </a:rPr>
              <a:t>Mapping</a:t>
            </a:r>
            <a:r>
              <a:rPr sz="1219" u="sng" kern="0" spc="-53">
                <a:solidFill>
                  <a:srgbClr val="0462C1"/>
                </a:solidFill>
                <a:uFill>
                  <a:solidFill>
                    <a:srgbClr val="0462C1"/>
                  </a:solidFill>
                </a:uFill>
                <a:latin typeface="Arial"/>
                <a:cs typeface="Arial"/>
                <a:hlinkClick r:id="rId3"/>
              </a:rPr>
              <a:t> </a:t>
            </a:r>
            <a:r>
              <a:rPr sz="1219" u="sng" kern="0" spc="-13">
                <a:solidFill>
                  <a:srgbClr val="0462C1"/>
                </a:solidFill>
                <a:uFill>
                  <a:solidFill>
                    <a:srgbClr val="0462C1"/>
                  </a:solidFill>
                </a:uFill>
                <a:latin typeface="Arial"/>
                <a:cs typeface="Arial"/>
                <a:hlinkClick r:id="rId3"/>
              </a:rPr>
              <a:t>Link</a:t>
            </a:r>
            <a:endParaRPr sz="1219" kern="0">
              <a:solidFill>
                <a:sysClr val="windowText" lastClr="000000"/>
              </a:solidFill>
              <a:latin typeface="Arial"/>
              <a:cs typeface="Arial"/>
            </a:endParaRPr>
          </a:p>
        </p:txBody>
      </p:sp>
      <p:sp>
        <p:nvSpPr>
          <p:cNvPr id="33" name="object 33"/>
          <p:cNvSpPr txBox="1"/>
          <p:nvPr/>
        </p:nvSpPr>
        <p:spPr>
          <a:xfrm>
            <a:off x="8765381" y="1077952"/>
            <a:ext cx="920750" cy="195631"/>
          </a:xfrm>
          <a:prstGeom prst="rect">
            <a:avLst/>
          </a:prstGeom>
        </p:spPr>
        <p:txBody>
          <a:bodyPr vert="horz" wrap="square" lIns="0" tIns="7938" rIns="0" bIns="0" rtlCol="0">
            <a:spAutoFit/>
          </a:bodyPr>
          <a:lstStyle/>
          <a:p>
            <a:pPr marL="7938" defTabSz="571500">
              <a:spcBef>
                <a:spcPts val="63"/>
              </a:spcBef>
            </a:pPr>
            <a:r>
              <a:rPr sz="1219" u="sng" kern="0" spc="-6">
                <a:solidFill>
                  <a:srgbClr val="0462C1"/>
                </a:solidFill>
                <a:uFill>
                  <a:solidFill>
                    <a:srgbClr val="0462C1"/>
                  </a:solidFill>
                </a:uFill>
                <a:latin typeface="Arial"/>
                <a:cs typeface="Arial"/>
                <a:hlinkClick r:id="rId4"/>
              </a:rPr>
              <a:t>Mapping</a:t>
            </a:r>
            <a:r>
              <a:rPr sz="1219" u="sng" kern="0" spc="-75">
                <a:solidFill>
                  <a:srgbClr val="0462C1"/>
                </a:solidFill>
                <a:uFill>
                  <a:solidFill>
                    <a:srgbClr val="0462C1"/>
                  </a:solidFill>
                </a:uFill>
                <a:latin typeface="Arial"/>
                <a:cs typeface="Arial"/>
                <a:hlinkClick r:id="rId4"/>
              </a:rPr>
              <a:t> </a:t>
            </a:r>
            <a:r>
              <a:rPr sz="1219" u="sng" kern="0" spc="-13">
                <a:solidFill>
                  <a:srgbClr val="0462C1"/>
                </a:solidFill>
                <a:uFill>
                  <a:solidFill>
                    <a:srgbClr val="0462C1"/>
                  </a:solidFill>
                </a:uFill>
                <a:latin typeface="Arial"/>
                <a:cs typeface="Arial"/>
                <a:hlinkClick r:id="rId4"/>
              </a:rPr>
              <a:t>Link</a:t>
            </a:r>
            <a:endParaRPr sz="1219" kern="0">
              <a:solidFill>
                <a:sysClr val="windowText" lastClr="000000"/>
              </a:solidFill>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0" y="29766"/>
            <a:ext cx="9144000" cy="363141"/>
            <a:chOff x="0" y="47625"/>
            <a:chExt cx="14630400" cy="581025"/>
          </a:xfrm>
        </p:grpSpPr>
        <p:sp>
          <p:nvSpPr>
            <p:cNvPr id="3" name="object 3"/>
            <p:cNvSpPr/>
            <p:nvPr/>
          </p:nvSpPr>
          <p:spPr>
            <a:xfrm>
              <a:off x="0" y="47625"/>
              <a:ext cx="14630400" cy="581025"/>
            </a:xfrm>
            <a:custGeom>
              <a:avLst/>
              <a:gdLst/>
              <a:ahLst/>
              <a:cxnLst/>
              <a:rect l="l" t="t" r="r" b="b"/>
              <a:pathLst>
                <a:path w="14630400" h="581025">
                  <a:moveTo>
                    <a:pt x="14630400" y="0"/>
                  </a:moveTo>
                  <a:lnTo>
                    <a:pt x="0" y="0"/>
                  </a:lnTo>
                  <a:lnTo>
                    <a:pt x="0" y="581025"/>
                  </a:lnTo>
                  <a:lnTo>
                    <a:pt x="14630400" y="581025"/>
                  </a:lnTo>
                  <a:lnTo>
                    <a:pt x="14630400" y="0"/>
                  </a:lnTo>
                  <a:close/>
                </a:path>
              </a:pathLst>
            </a:custGeom>
            <a:solidFill>
              <a:srgbClr val="F1F1F1"/>
            </a:solidFill>
          </p:spPr>
          <p:txBody>
            <a:bodyPr wrap="square" lIns="0" tIns="0" rIns="0" bIns="0" rtlCol="0"/>
            <a:lstStyle/>
            <a:p>
              <a:pPr defTabSz="571500"/>
              <a:endParaRPr sz="1125" kern="0">
                <a:solidFill>
                  <a:sysClr val="windowText" lastClr="000000"/>
                </a:solidFill>
              </a:endParaRPr>
            </a:p>
          </p:txBody>
        </p:sp>
        <p:sp>
          <p:nvSpPr>
            <p:cNvPr id="4" name="object 4"/>
            <p:cNvSpPr/>
            <p:nvPr/>
          </p:nvSpPr>
          <p:spPr>
            <a:xfrm>
              <a:off x="13501751" y="147726"/>
              <a:ext cx="9525" cy="390525"/>
            </a:xfrm>
            <a:custGeom>
              <a:avLst/>
              <a:gdLst/>
              <a:ahLst/>
              <a:cxnLst/>
              <a:rect l="l" t="t" r="r" b="b"/>
              <a:pathLst>
                <a:path w="9525" h="390525">
                  <a:moveTo>
                    <a:pt x="9472" y="0"/>
                  </a:moveTo>
                  <a:lnTo>
                    <a:pt x="0" y="0"/>
                  </a:lnTo>
                  <a:lnTo>
                    <a:pt x="0" y="390499"/>
                  </a:lnTo>
                  <a:lnTo>
                    <a:pt x="9472" y="390499"/>
                  </a:lnTo>
                  <a:lnTo>
                    <a:pt x="9472" y="0"/>
                  </a:lnTo>
                  <a:close/>
                </a:path>
              </a:pathLst>
            </a:custGeom>
            <a:solidFill>
              <a:srgbClr val="44536A"/>
            </a:solidFill>
          </p:spPr>
          <p:txBody>
            <a:bodyPr wrap="square" lIns="0" tIns="0" rIns="0" bIns="0" rtlCol="0"/>
            <a:lstStyle/>
            <a:p>
              <a:pPr defTabSz="571500"/>
              <a:endParaRPr sz="1125" kern="0">
                <a:solidFill>
                  <a:sysClr val="windowText" lastClr="000000"/>
                </a:solidFill>
              </a:endParaRPr>
            </a:p>
          </p:txBody>
        </p:sp>
        <p:sp>
          <p:nvSpPr>
            <p:cNvPr id="5" name="object 5"/>
            <p:cNvSpPr/>
            <p:nvPr/>
          </p:nvSpPr>
          <p:spPr>
            <a:xfrm>
              <a:off x="13501751" y="147726"/>
              <a:ext cx="9525" cy="390525"/>
            </a:xfrm>
            <a:custGeom>
              <a:avLst/>
              <a:gdLst/>
              <a:ahLst/>
              <a:cxnLst/>
              <a:rect l="l" t="t" r="r" b="b"/>
              <a:pathLst>
                <a:path w="9525" h="390525">
                  <a:moveTo>
                    <a:pt x="0" y="390499"/>
                  </a:moveTo>
                  <a:lnTo>
                    <a:pt x="9472" y="390499"/>
                  </a:lnTo>
                  <a:lnTo>
                    <a:pt x="9472" y="0"/>
                  </a:lnTo>
                  <a:lnTo>
                    <a:pt x="0" y="0"/>
                  </a:lnTo>
                  <a:lnTo>
                    <a:pt x="0" y="390499"/>
                  </a:lnTo>
                  <a:close/>
                </a:path>
              </a:pathLst>
            </a:custGeom>
            <a:ln w="9525">
              <a:solidFill>
                <a:srgbClr val="44536A"/>
              </a:solidFill>
            </a:ln>
          </p:spPr>
          <p:txBody>
            <a:bodyPr wrap="square" lIns="0" tIns="0" rIns="0" bIns="0" rtlCol="0"/>
            <a:lstStyle/>
            <a:p>
              <a:pPr defTabSz="571500"/>
              <a:endParaRPr sz="1125" kern="0">
                <a:solidFill>
                  <a:sysClr val="windowText" lastClr="000000"/>
                </a:solidFill>
              </a:endParaRPr>
            </a:p>
          </p:txBody>
        </p:sp>
      </p:grpSp>
      <p:sp>
        <p:nvSpPr>
          <p:cNvPr id="6" name="object 6"/>
          <p:cNvSpPr txBox="1"/>
          <p:nvPr/>
        </p:nvSpPr>
        <p:spPr>
          <a:xfrm>
            <a:off x="10053637" y="124777"/>
            <a:ext cx="368697" cy="166649"/>
          </a:xfrm>
          <a:prstGeom prst="rect">
            <a:avLst/>
          </a:prstGeom>
        </p:spPr>
        <p:txBody>
          <a:bodyPr vert="horz" wrap="square" lIns="0" tIns="7938" rIns="0" bIns="0" rtlCol="0">
            <a:spAutoFit/>
          </a:bodyPr>
          <a:lstStyle/>
          <a:p>
            <a:pPr marL="7938" defTabSz="571500">
              <a:spcBef>
                <a:spcPts val="63"/>
              </a:spcBef>
            </a:pPr>
            <a:r>
              <a:rPr sz="1031" b="1" kern="0" spc="-16">
                <a:solidFill>
                  <a:sysClr val="windowText" lastClr="000000"/>
                </a:solidFill>
                <a:latin typeface="Arial"/>
                <a:cs typeface="Arial"/>
              </a:rPr>
              <a:t>Goals</a:t>
            </a:r>
            <a:endParaRPr sz="1031" kern="0">
              <a:solidFill>
                <a:sysClr val="windowText" lastClr="000000"/>
              </a:solidFill>
              <a:latin typeface="Arial"/>
              <a:cs typeface="Arial"/>
            </a:endParaRPr>
          </a:p>
        </p:txBody>
      </p:sp>
      <p:sp>
        <p:nvSpPr>
          <p:cNvPr id="7" name="object 7"/>
          <p:cNvSpPr txBox="1"/>
          <p:nvPr/>
        </p:nvSpPr>
        <p:spPr>
          <a:xfrm>
            <a:off x="1575991" y="97830"/>
            <a:ext cx="3436541" cy="216870"/>
          </a:xfrm>
          <a:prstGeom prst="rect">
            <a:avLst/>
          </a:prstGeom>
        </p:spPr>
        <p:txBody>
          <a:bodyPr vert="horz" wrap="square" lIns="0" tIns="9922" rIns="0" bIns="0" rtlCol="0">
            <a:spAutoFit/>
          </a:bodyPr>
          <a:lstStyle/>
          <a:p>
            <a:pPr marL="7938" defTabSz="571500">
              <a:spcBef>
                <a:spcPts val="78"/>
              </a:spcBef>
            </a:pPr>
            <a:r>
              <a:rPr sz="1344" b="1" kern="0">
                <a:solidFill>
                  <a:sysClr val="windowText" lastClr="000000"/>
                </a:solidFill>
                <a:latin typeface="Arial"/>
                <a:cs typeface="Arial"/>
              </a:rPr>
              <a:t>School</a:t>
            </a:r>
            <a:r>
              <a:rPr sz="1344" b="1" kern="0" spc="75">
                <a:solidFill>
                  <a:sysClr val="windowText" lastClr="000000"/>
                </a:solidFill>
                <a:latin typeface="Arial"/>
                <a:cs typeface="Arial"/>
              </a:rPr>
              <a:t> </a:t>
            </a:r>
            <a:r>
              <a:rPr sz="1344" b="1" kern="0">
                <a:solidFill>
                  <a:sysClr val="windowText" lastClr="000000"/>
                </a:solidFill>
                <a:latin typeface="Arial"/>
                <a:cs typeface="Arial"/>
              </a:rPr>
              <a:t>Name:</a:t>
            </a:r>
            <a:r>
              <a:rPr sz="1344" b="1" kern="0" spc="94">
                <a:solidFill>
                  <a:sysClr val="windowText" lastClr="000000"/>
                </a:solidFill>
                <a:latin typeface="Arial"/>
                <a:cs typeface="Arial"/>
              </a:rPr>
              <a:t> </a:t>
            </a:r>
            <a:r>
              <a:rPr sz="1344" b="1" kern="0">
                <a:solidFill>
                  <a:sysClr val="windowText" lastClr="000000"/>
                </a:solidFill>
                <a:latin typeface="Arial"/>
                <a:cs typeface="Arial"/>
              </a:rPr>
              <a:t>South</a:t>
            </a:r>
            <a:r>
              <a:rPr sz="1344" b="1" kern="0" spc="47">
                <a:solidFill>
                  <a:sysClr val="windowText" lastClr="000000"/>
                </a:solidFill>
                <a:latin typeface="Arial"/>
                <a:cs typeface="Arial"/>
              </a:rPr>
              <a:t> </a:t>
            </a:r>
            <a:r>
              <a:rPr sz="1344" b="1" kern="0">
                <a:solidFill>
                  <a:sysClr val="windowText" lastClr="000000"/>
                </a:solidFill>
                <a:latin typeface="Arial"/>
                <a:cs typeface="Arial"/>
              </a:rPr>
              <a:t>Atlanta</a:t>
            </a:r>
            <a:r>
              <a:rPr sz="1344" b="1" kern="0" spc="175">
                <a:solidFill>
                  <a:sysClr val="windowText" lastClr="000000"/>
                </a:solidFill>
                <a:latin typeface="Arial"/>
                <a:cs typeface="Arial"/>
              </a:rPr>
              <a:t> </a:t>
            </a:r>
            <a:r>
              <a:rPr sz="1344" b="1" kern="0">
                <a:solidFill>
                  <a:sysClr val="windowText" lastClr="000000"/>
                </a:solidFill>
                <a:latin typeface="Arial"/>
                <a:cs typeface="Arial"/>
              </a:rPr>
              <a:t>High</a:t>
            </a:r>
            <a:r>
              <a:rPr sz="1344" b="1" kern="0" spc="94">
                <a:solidFill>
                  <a:sysClr val="windowText" lastClr="000000"/>
                </a:solidFill>
                <a:latin typeface="Arial"/>
                <a:cs typeface="Arial"/>
              </a:rPr>
              <a:t> </a:t>
            </a:r>
            <a:r>
              <a:rPr sz="1344" b="1" kern="0" spc="-6">
                <a:solidFill>
                  <a:sysClr val="windowText" lastClr="000000"/>
                </a:solidFill>
                <a:latin typeface="Arial"/>
                <a:cs typeface="Arial"/>
              </a:rPr>
              <a:t>School</a:t>
            </a:r>
            <a:endParaRPr sz="1344" kern="0">
              <a:solidFill>
                <a:sysClr val="windowText" lastClr="000000"/>
              </a:solidFill>
              <a:latin typeface="Arial"/>
              <a:cs typeface="Arial"/>
            </a:endParaRPr>
          </a:p>
        </p:txBody>
      </p:sp>
      <p:graphicFrame>
        <p:nvGraphicFramePr>
          <p:cNvPr id="8" name="object 8"/>
          <p:cNvGraphicFramePr>
            <a:graphicFrameLocks noGrp="1"/>
          </p:cNvGraphicFramePr>
          <p:nvPr/>
        </p:nvGraphicFramePr>
        <p:xfrm>
          <a:off x="1524000" y="488077"/>
          <a:ext cx="9144000" cy="84455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04788">
                <a:tc gridSpan="3">
                  <a:txBody>
                    <a:bodyPr/>
                    <a:lstStyle/>
                    <a:p>
                      <a:pPr marL="12065" algn="ctr">
                        <a:lnSpc>
                          <a:spcPct val="100000"/>
                        </a:lnSpc>
                        <a:spcBef>
                          <a:spcPts val="240"/>
                        </a:spcBef>
                      </a:pPr>
                      <a:r>
                        <a:rPr sz="1000" b="1">
                          <a:solidFill>
                            <a:srgbClr val="FFFFFF"/>
                          </a:solidFill>
                          <a:latin typeface="Calibri"/>
                          <a:cs typeface="Calibri"/>
                        </a:rPr>
                        <a:t>Our</a:t>
                      </a:r>
                      <a:r>
                        <a:rPr sz="1000" b="1" spc="30">
                          <a:solidFill>
                            <a:srgbClr val="FFFFFF"/>
                          </a:solidFill>
                          <a:latin typeface="Calibri"/>
                          <a:cs typeface="Calibri"/>
                        </a:rPr>
                        <a:t> </a:t>
                      </a:r>
                      <a:r>
                        <a:rPr sz="1000" b="1">
                          <a:solidFill>
                            <a:srgbClr val="FFFFFF"/>
                          </a:solidFill>
                          <a:latin typeface="Calibri"/>
                          <a:cs typeface="Calibri"/>
                        </a:rPr>
                        <a:t>Overarching</a:t>
                      </a:r>
                      <a:r>
                        <a:rPr sz="1000" b="1" spc="285">
                          <a:solidFill>
                            <a:srgbClr val="FFFFFF"/>
                          </a:solidFill>
                          <a:latin typeface="Calibri"/>
                          <a:cs typeface="Calibri"/>
                        </a:rPr>
                        <a:t> </a:t>
                      </a:r>
                      <a:r>
                        <a:rPr sz="1000" b="1" spc="-20">
                          <a:solidFill>
                            <a:srgbClr val="FFFFFF"/>
                          </a:solidFill>
                          <a:latin typeface="Calibri"/>
                          <a:cs typeface="Calibri"/>
                        </a:rPr>
                        <a:t>Needs</a:t>
                      </a:r>
                      <a:endParaRPr sz="1000">
                        <a:latin typeface="Calibri"/>
                        <a:cs typeface="Calibri"/>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9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39762">
                <a:tc>
                  <a:txBody>
                    <a:bodyPr/>
                    <a:lstStyle/>
                    <a:p>
                      <a:pPr marL="71755">
                        <a:lnSpc>
                          <a:spcPct val="100000"/>
                        </a:lnSpc>
                        <a:spcBef>
                          <a:spcPts val="165"/>
                        </a:spcBef>
                      </a:pPr>
                      <a:r>
                        <a:rPr sz="900" b="1">
                          <a:latin typeface="Calibri"/>
                          <a:cs typeface="Calibri"/>
                        </a:rPr>
                        <a:t>Increase</a:t>
                      </a:r>
                      <a:r>
                        <a:rPr sz="900" b="1" spc="-20">
                          <a:latin typeface="Calibri"/>
                          <a:cs typeface="Calibri"/>
                        </a:rPr>
                        <a:t> </a:t>
                      </a:r>
                      <a:r>
                        <a:rPr sz="900" b="1">
                          <a:latin typeface="Calibri"/>
                          <a:cs typeface="Calibri"/>
                        </a:rPr>
                        <a:t>the</a:t>
                      </a:r>
                      <a:r>
                        <a:rPr sz="900" b="1" spc="-20">
                          <a:latin typeface="Calibri"/>
                          <a:cs typeface="Calibri"/>
                        </a:rPr>
                        <a:t> </a:t>
                      </a:r>
                      <a:r>
                        <a:rPr sz="900" b="1">
                          <a:latin typeface="Calibri"/>
                          <a:cs typeface="Calibri"/>
                        </a:rPr>
                        <a:t>percentage</a:t>
                      </a:r>
                      <a:r>
                        <a:rPr sz="900" b="1" spc="-100">
                          <a:latin typeface="Calibri"/>
                          <a:cs typeface="Calibri"/>
                        </a:rPr>
                        <a:t> </a:t>
                      </a:r>
                      <a:r>
                        <a:rPr sz="900" b="1" spc="-10">
                          <a:latin typeface="Calibri"/>
                          <a:cs typeface="Calibri"/>
                        </a:rPr>
                        <a:t>of</a:t>
                      </a:r>
                      <a:r>
                        <a:rPr sz="900" b="1" spc="-55">
                          <a:latin typeface="Calibri"/>
                          <a:cs typeface="Calibri"/>
                        </a:rPr>
                        <a:t> </a:t>
                      </a:r>
                      <a:r>
                        <a:rPr sz="900" b="1">
                          <a:latin typeface="Calibri"/>
                          <a:cs typeface="Calibri"/>
                        </a:rPr>
                        <a:t>students</a:t>
                      </a:r>
                      <a:r>
                        <a:rPr sz="900" b="1" spc="-15">
                          <a:latin typeface="Calibri"/>
                          <a:cs typeface="Calibri"/>
                        </a:rPr>
                        <a:t> </a:t>
                      </a:r>
                      <a:r>
                        <a:rPr sz="900" b="1">
                          <a:latin typeface="Calibri"/>
                          <a:cs typeface="Calibri"/>
                        </a:rPr>
                        <a:t>showing</a:t>
                      </a:r>
                      <a:r>
                        <a:rPr sz="900" b="1" spc="-55">
                          <a:latin typeface="Calibri"/>
                          <a:cs typeface="Calibri"/>
                        </a:rPr>
                        <a:t> </a:t>
                      </a:r>
                      <a:r>
                        <a:rPr sz="900" b="1">
                          <a:latin typeface="Calibri"/>
                          <a:cs typeface="Calibri"/>
                        </a:rPr>
                        <a:t>mastery</a:t>
                      </a:r>
                      <a:r>
                        <a:rPr sz="900" b="1" spc="-55">
                          <a:latin typeface="Calibri"/>
                          <a:cs typeface="Calibri"/>
                        </a:rPr>
                        <a:t> </a:t>
                      </a:r>
                      <a:r>
                        <a:rPr sz="900" b="1" spc="-10">
                          <a:latin typeface="Calibri"/>
                          <a:cs typeface="Calibri"/>
                        </a:rPr>
                        <a:t>of</a:t>
                      </a:r>
                      <a:r>
                        <a:rPr sz="900" b="1" spc="-55">
                          <a:latin typeface="Calibri"/>
                          <a:cs typeface="Calibri"/>
                        </a:rPr>
                        <a:t> </a:t>
                      </a:r>
                      <a:r>
                        <a:rPr sz="900" b="1" spc="-10">
                          <a:latin typeface="Calibri"/>
                          <a:cs typeface="Calibri"/>
                        </a:rPr>
                        <a:t>literacy</a:t>
                      </a:r>
                      <a:endParaRPr sz="900">
                        <a:latin typeface="Calibri"/>
                        <a:cs typeface="Calibri"/>
                      </a:endParaRPr>
                    </a:p>
                    <a:p>
                      <a:pPr marL="71755">
                        <a:lnSpc>
                          <a:spcPct val="100000"/>
                        </a:lnSpc>
                        <a:spcBef>
                          <a:spcPts val="45"/>
                        </a:spcBef>
                      </a:pPr>
                      <a:r>
                        <a:rPr sz="900" b="1">
                          <a:latin typeface="Calibri"/>
                          <a:cs typeface="Calibri"/>
                        </a:rPr>
                        <a:t>by</a:t>
                      </a:r>
                      <a:r>
                        <a:rPr sz="900" b="1" spc="-5">
                          <a:latin typeface="Calibri"/>
                          <a:cs typeface="Calibri"/>
                        </a:rPr>
                        <a:t> </a:t>
                      </a:r>
                      <a:r>
                        <a:rPr sz="900" b="1">
                          <a:latin typeface="Calibri"/>
                          <a:cs typeface="Calibri"/>
                        </a:rPr>
                        <a:t>four</a:t>
                      </a:r>
                      <a:r>
                        <a:rPr sz="900" b="1" spc="15">
                          <a:latin typeface="Calibri"/>
                          <a:cs typeface="Calibri"/>
                        </a:rPr>
                        <a:t> </a:t>
                      </a:r>
                      <a:r>
                        <a:rPr sz="900" b="1">
                          <a:latin typeface="Calibri"/>
                          <a:cs typeface="Calibri"/>
                        </a:rPr>
                        <a:t>percentage</a:t>
                      </a:r>
                      <a:r>
                        <a:rPr sz="900" b="1" spc="-50">
                          <a:latin typeface="Calibri"/>
                          <a:cs typeface="Calibri"/>
                        </a:rPr>
                        <a:t> </a:t>
                      </a:r>
                      <a:r>
                        <a:rPr sz="900" b="1" spc="-10">
                          <a:latin typeface="Calibri"/>
                          <a:cs typeface="Calibri"/>
                        </a:rPr>
                        <a:t>points</a:t>
                      </a:r>
                      <a:endParaRPr sz="900">
                        <a:latin typeface="Calibri"/>
                        <a:cs typeface="Calibri"/>
                      </a:endParaRPr>
                    </a:p>
                  </a:txBody>
                  <a:tcPr marL="0" marR="0" marT="13097"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999">
                        <a:alpha val="39999"/>
                      </a:srgbClr>
                    </a:solidFill>
                  </a:tcPr>
                </a:tc>
                <a:tc>
                  <a:txBody>
                    <a:bodyPr/>
                    <a:lstStyle/>
                    <a:p>
                      <a:pPr marL="74930">
                        <a:lnSpc>
                          <a:spcPct val="100000"/>
                        </a:lnSpc>
                        <a:spcBef>
                          <a:spcPts val="165"/>
                        </a:spcBef>
                      </a:pPr>
                      <a:r>
                        <a:rPr sz="900" b="1">
                          <a:latin typeface="Calibri"/>
                          <a:cs typeface="Calibri"/>
                        </a:rPr>
                        <a:t>Increase</a:t>
                      </a:r>
                      <a:r>
                        <a:rPr sz="900" b="1" spc="-30">
                          <a:latin typeface="Calibri"/>
                          <a:cs typeface="Calibri"/>
                        </a:rPr>
                        <a:t> </a:t>
                      </a:r>
                      <a:r>
                        <a:rPr sz="900" b="1">
                          <a:latin typeface="Calibri"/>
                          <a:cs typeface="Calibri"/>
                        </a:rPr>
                        <a:t>the</a:t>
                      </a:r>
                      <a:r>
                        <a:rPr sz="900" b="1" spc="-35">
                          <a:latin typeface="Calibri"/>
                          <a:cs typeface="Calibri"/>
                        </a:rPr>
                        <a:t> </a:t>
                      </a:r>
                      <a:r>
                        <a:rPr sz="900" b="1" spc="-10">
                          <a:latin typeface="Calibri"/>
                          <a:cs typeface="Calibri"/>
                        </a:rPr>
                        <a:t>number</a:t>
                      </a:r>
                      <a:r>
                        <a:rPr sz="900" b="1" spc="-40">
                          <a:latin typeface="Calibri"/>
                          <a:cs typeface="Calibri"/>
                        </a:rPr>
                        <a:t> </a:t>
                      </a:r>
                      <a:r>
                        <a:rPr sz="900" b="1" spc="-10">
                          <a:latin typeface="Calibri"/>
                          <a:cs typeface="Calibri"/>
                        </a:rPr>
                        <a:t>of</a:t>
                      </a:r>
                      <a:r>
                        <a:rPr sz="900" b="1" spc="-65">
                          <a:latin typeface="Calibri"/>
                          <a:cs typeface="Calibri"/>
                        </a:rPr>
                        <a:t> </a:t>
                      </a:r>
                      <a:r>
                        <a:rPr sz="900" b="1">
                          <a:latin typeface="Calibri"/>
                          <a:cs typeface="Calibri"/>
                        </a:rPr>
                        <a:t>scholars</a:t>
                      </a:r>
                      <a:r>
                        <a:rPr sz="900" b="1" spc="-30">
                          <a:latin typeface="Calibri"/>
                          <a:cs typeface="Calibri"/>
                        </a:rPr>
                        <a:t> </a:t>
                      </a:r>
                      <a:r>
                        <a:rPr sz="900" b="1">
                          <a:latin typeface="Calibri"/>
                          <a:cs typeface="Calibri"/>
                        </a:rPr>
                        <a:t>scoring</a:t>
                      </a:r>
                      <a:r>
                        <a:rPr sz="900" b="1" spc="-60">
                          <a:latin typeface="Calibri"/>
                          <a:cs typeface="Calibri"/>
                        </a:rPr>
                        <a:t> </a:t>
                      </a:r>
                      <a:r>
                        <a:rPr sz="900" b="1">
                          <a:latin typeface="Calibri"/>
                          <a:cs typeface="Calibri"/>
                        </a:rPr>
                        <a:t>proficient</a:t>
                      </a:r>
                      <a:r>
                        <a:rPr sz="900" b="1" spc="-30">
                          <a:latin typeface="Calibri"/>
                          <a:cs typeface="Calibri"/>
                        </a:rPr>
                        <a:t> </a:t>
                      </a:r>
                      <a:r>
                        <a:rPr sz="900" b="1">
                          <a:latin typeface="Calibri"/>
                          <a:cs typeface="Calibri"/>
                        </a:rPr>
                        <a:t>and</a:t>
                      </a:r>
                      <a:r>
                        <a:rPr sz="900" b="1" spc="-5">
                          <a:latin typeface="Calibri"/>
                          <a:cs typeface="Calibri"/>
                        </a:rPr>
                        <a:t> </a:t>
                      </a:r>
                      <a:r>
                        <a:rPr sz="900" b="1" spc="-10">
                          <a:latin typeface="Calibri"/>
                          <a:cs typeface="Calibri"/>
                        </a:rPr>
                        <a:t>above</a:t>
                      </a:r>
                      <a:r>
                        <a:rPr sz="900" b="1" spc="-25">
                          <a:latin typeface="Calibri"/>
                          <a:cs typeface="Calibri"/>
                        </a:rPr>
                        <a:t> on</a:t>
                      </a:r>
                      <a:endParaRPr sz="900">
                        <a:latin typeface="Calibri"/>
                        <a:cs typeface="Calibri"/>
                      </a:endParaRPr>
                    </a:p>
                    <a:p>
                      <a:pPr marL="74930">
                        <a:lnSpc>
                          <a:spcPct val="100000"/>
                        </a:lnSpc>
                        <a:spcBef>
                          <a:spcPts val="45"/>
                        </a:spcBef>
                      </a:pPr>
                      <a:r>
                        <a:rPr sz="900" b="1">
                          <a:latin typeface="Calibri"/>
                          <a:cs typeface="Calibri"/>
                        </a:rPr>
                        <a:t>the</a:t>
                      </a:r>
                      <a:r>
                        <a:rPr sz="900" b="1" spc="-35">
                          <a:latin typeface="Calibri"/>
                          <a:cs typeface="Calibri"/>
                        </a:rPr>
                        <a:t> </a:t>
                      </a:r>
                      <a:r>
                        <a:rPr sz="900" b="1">
                          <a:latin typeface="Calibri"/>
                          <a:cs typeface="Calibri"/>
                        </a:rPr>
                        <a:t>Alg.</a:t>
                      </a:r>
                      <a:r>
                        <a:rPr sz="900" b="1" spc="-75">
                          <a:latin typeface="Calibri"/>
                          <a:cs typeface="Calibri"/>
                        </a:rPr>
                        <a:t> </a:t>
                      </a:r>
                      <a:r>
                        <a:rPr sz="900" b="1">
                          <a:latin typeface="Calibri"/>
                          <a:cs typeface="Calibri"/>
                        </a:rPr>
                        <a:t>I</a:t>
                      </a:r>
                      <a:r>
                        <a:rPr sz="900" b="1" spc="15">
                          <a:latin typeface="Calibri"/>
                          <a:cs typeface="Calibri"/>
                        </a:rPr>
                        <a:t> </a:t>
                      </a:r>
                      <a:r>
                        <a:rPr sz="900" b="1" spc="-20">
                          <a:latin typeface="Calibri"/>
                          <a:cs typeface="Calibri"/>
                        </a:rPr>
                        <a:t>EOC.</a:t>
                      </a:r>
                      <a:endParaRPr sz="900">
                        <a:latin typeface="Calibri"/>
                        <a:cs typeface="Calibri"/>
                      </a:endParaRPr>
                    </a:p>
                  </a:txBody>
                  <a:tcPr marL="0" marR="0" marT="13097"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999">
                        <a:alpha val="29019"/>
                      </a:srgbClr>
                    </a:solidFill>
                  </a:tcPr>
                </a:tc>
                <a:tc>
                  <a:txBody>
                    <a:bodyPr/>
                    <a:lstStyle/>
                    <a:p>
                      <a:pPr marL="78105">
                        <a:lnSpc>
                          <a:spcPct val="100000"/>
                        </a:lnSpc>
                        <a:spcBef>
                          <a:spcPts val="165"/>
                        </a:spcBef>
                      </a:pPr>
                      <a:r>
                        <a:rPr sz="900" b="1">
                          <a:latin typeface="Calibri"/>
                          <a:cs typeface="Calibri"/>
                        </a:rPr>
                        <a:t>Increase</a:t>
                      </a:r>
                      <a:r>
                        <a:rPr sz="900" b="1" spc="-10">
                          <a:latin typeface="Calibri"/>
                          <a:cs typeface="Calibri"/>
                        </a:rPr>
                        <a:t> </a:t>
                      </a:r>
                      <a:r>
                        <a:rPr sz="900" b="1">
                          <a:latin typeface="Calibri"/>
                          <a:cs typeface="Calibri"/>
                        </a:rPr>
                        <a:t>student</a:t>
                      </a:r>
                      <a:r>
                        <a:rPr sz="900" b="1" spc="-10">
                          <a:latin typeface="Calibri"/>
                          <a:cs typeface="Calibri"/>
                        </a:rPr>
                        <a:t> attendance </a:t>
                      </a:r>
                      <a:r>
                        <a:rPr sz="900" b="1">
                          <a:latin typeface="Calibri"/>
                          <a:cs typeface="Calibri"/>
                        </a:rPr>
                        <a:t>from</a:t>
                      </a:r>
                      <a:r>
                        <a:rPr sz="900" b="1" spc="-90">
                          <a:latin typeface="Calibri"/>
                          <a:cs typeface="Calibri"/>
                        </a:rPr>
                        <a:t> </a:t>
                      </a:r>
                      <a:r>
                        <a:rPr sz="900" b="1">
                          <a:latin typeface="Calibri"/>
                          <a:cs typeface="Calibri"/>
                        </a:rPr>
                        <a:t>76.7%</a:t>
                      </a:r>
                      <a:r>
                        <a:rPr sz="900" b="1" spc="-35">
                          <a:latin typeface="Calibri"/>
                          <a:cs typeface="Calibri"/>
                        </a:rPr>
                        <a:t> </a:t>
                      </a:r>
                      <a:r>
                        <a:rPr sz="900" b="1">
                          <a:latin typeface="Calibri"/>
                          <a:cs typeface="Calibri"/>
                        </a:rPr>
                        <a:t>to</a:t>
                      </a:r>
                      <a:r>
                        <a:rPr sz="900" b="1" spc="-65">
                          <a:latin typeface="Calibri"/>
                          <a:cs typeface="Calibri"/>
                        </a:rPr>
                        <a:t> </a:t>
                      </a:r>
                      <a:r>
                        <a:rPr sz="900" b="1">
                          <a:latin typeface="Calibri"/>
                          <a:cs typeface="Calibri"/>
                        </a:rPr>
                        <a:t>83%</a:t>
                      </a:r>
                      <a:r>
                        <a:rPr sz="900" b="1" spc="-35">
                          <a:latin typeface="Calibri"/>
                          <a:cs typeface="Calibri"/>
                        </a:rPr>
                        <a:t> </a:t>
                      </a:r>
                      <a:r>
                        <a:rPr sz="900" b="1" spc="-10">
                          <a:latin typeface="Calibri"/>
                          <a:cs typeface="Calibri"/>
                        </a:rPr>
                        <a:t>for</a:t>
                      </a:r>
                      <a:r>
                        <a:rPr sz="900" b="1" spc="-20">
                          <a:latin typeface="Calibri"/>
                          <a:cs typeface="Calibri"/>
                        </a:rPr>
                        <a:t> </a:t>
                      </a:r>
                      <a:r>
                        <a:rPr sz="900" b="1">
                          <a:latin typeface="Calibri"/>
                          <a:cs typeface="Calibri"/>
                        </a:rPr>
                        <a:t>the</a:t>
                      </a:r>
                      <a:r>
                        <a:rPr sz="900" b="1" spc="-10">
                          <a:latin typeface="Calibri"/>
                          <a:cs typeface="Calibri"/>
                        </a:rPr>
                        <a:t> </a:t>
                      </a:r>
                      <a:r>
                        <a:rPr sz="900" b="1" spc="-20">
                          <a:latin typeface="Calibri"/>
                          <a:cs typeface="Calibri"/>
                        </a:rPr>
                        <a:t>SY23</a:t>
                      </a:r>
                      <a:endParaRPr sz="900">
                        <a:latin typeface="Calibri"/>
                        <a:cs typeface="Calibri"/>
                      </a:endParaRPr>
                    </a:p>
                  </a:txBody>
                  <a:tcPr marL="0" marR="0" marT="13097"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999">
                        <a:alpha val="19999"/>
                      </a:srgbClr>
                    </a:solidFill>
                  </a:tcPr>
                </a:tc>
                <a:extLst>
                  <a:ext uri="{0D108BD9-81ED-4DB2-BD59-A6C34878D82A}">
                    <a16:rowId xmlns:a16="http://schemas.microsoft.com/office/drawing/2014/main" val="10001"/>
                  </a:ext>
                </a:extLst>
              </a:tr>
            </a:tbl>
          </a:graphicData>
        </a:graphic>
      </p:graphicFrame>
      <p:grpSp>
        <p:nvGrpSpPr>
          <p:cNvPr id="9" name="object 9"/>
          <p:cNvGrpSpPr/>
          <p:nvPr/>
        </p:nvGrpSpPr>
        <p:grpSpPr>
          <a:xfrm>
            <a:off x="9590484" y="77391"/>
            <a:ext cx="261938" cy="267891"/>
            <a:chOff x="12906375" y="123825"/>
            <a:chExt cx="419100" cy="428625"/>
          </a:xfrm>
        </p:grpSpPr>
        <p:sp>
          <p:nvSpPr>
            <p:cNvPr id="10" name="object 10"/>
            <p:cNvSpPr/>
            <p:nvPr/>
          </p:nvSpPr>
          <p:spPr>
            <a:xfrm>
              <a:off x="12925425" y="142875"/>
              <a:ext cx="381000" cy="390525"/>
            </a:xfrm>
            <a:custGeom>
              <a:avLst/>
              <a:gdLst/>
              <a:ahLst/>
              <a:cxnLst/>
              <a:rect l="l" t="t" r="r" b="b"/>
              <a:pathLst>
                <a:path w="381000" h="390525">
                  <a:moveTo>
                    <a:pt x="0" y="195199"/>
                  </a:moveTo>
                  <a:lnTo>
                    <a:pt x="5034" y="150436"/>
                  </a:lnTo>
                  <a:lnTo>
                    <a:pt x="19372" y="109347"/>
                  </a:lnTo>
                  <a:lnTo>
                    <a:pt x="41867" y="73104"/>
                  </a:lnTo>
                  <a:lnTo>
                    <a:pt x="71374" y="42877"/>
                  </a:lnTo>
                  <a:lnTo>
                    <a:pt x="106746" y="19837"/>
                  </a:lnTo>
                  <a:lnTo>
                    <a:pt x="146837" y="5154"/>
                  </a:lnTo>
                  <a:lnTo>
                    <a:pt x="190500" y="0"/>
                  </a:lnTo>
                  <a:lnTo>
                    <a:pt x="234162" y="5154"/>
                  </a:lnTo>
                  <a:lnTo>
                    <a:pt x="274253" y="19837"/>
                  </a:lnTo>
                  <a:lnTo>
                    <a:pt x="309625" y="42877"/>
                  </a:lnTo>
                  <a:lnTo>
                    <a:pt x="339132" y="73104"/>
                  </a:lnTo>
                  <a:lnTo>
                    <a:pt x="361627" y="109347"/>
                  </a:lnTo>
                  <a:lnTo>
                    <a:pt x="375965" y="150436"/>
                  </a:lnTo>
                  <a:lnTo>
                    <a:pt x="381000" y="195199"/>
                  </a:lnTo>
                  <a:lnTo>
                    <a:pt x="375965" y="240008"/>
                  </a:lnTo>
                  <a:lnTo>
                    <a:pt x="361627" y="281130"/>
                  </a:lnTo>
                  <a:lnTo>
                    <a:pt x="339132" y="317396"/>
                  </a:lnTo>
                  <a:lnTo>
                    <a:pt x="309625" y="347637"/>
                  </a:lnTo>
                  <a:lnTo>
                    <a:pt x="274253" y="370684"/>
                  </a:lnTo>
                  <a:lnTo>
                    <a:pt x="234162" y="385370"/>
                  </a:lnTo>
                  <a:lnTo>
                    <a:pt x="190500" y="390525"/>
                  </a:lnTo>
                  <a:lnTo>
                    <a:pt x="146837" y="385370"/>
                  </a:lnTo>
                  <a:lnTo>
                    <a:pt x="106746" y="370684"/>
                  </a:lnTo>
                  <a:lnTo>
                    <a:pt x="71374" y="347637"/>
                  </a:lnTo>
                  <a:lnTo>
                    <a:pt x="41867" y="317396"/>
                  </a:lnTo>
                  <a:lnTo>
                    <a:pt x="19372" y="281130"/>
                  </a:lnTo>
                  <a:lnTo>
                    <a:pt x="5034" y="240008"/>
                  </a:lnTo>
                  <a:lnTo>
                    <a:pt x="0" y="195199"/>
                  </a:lnTo>
                  <a:close/>
                </a:path>
                <a:path w="381000" h="390525">
                  <a:moveTo>
                    <a:pt x="76200" y="195199"/>
                  </a:moveTo>
                  <a:lnTo>
                    <a:pt x="84806" y="152590"/>
                  </a:lnTo>
                  <a:lnTo>
                    <a:pt x="108283" y="117792"/>
                  </a:lnTo>
                  <a:lnTo>
                    <a:pt x="143119" y="94329"/>
                  </a:lnTo>
                  <a:lnTo>
                    <a:pt x="185801" y="85725"/>
                  </a:lnTo>
                  <a:lnTo>
                    <a:pt x="228409" y="94329"/>
                  </a:lnTo>
                  <a:lnTo>
                    <a:pt x="263207" y="117792"/>
                  </a:lnTo>
                  <a:lnTo>
                    <a:pt x="286670" y="152590"/>
                  </a:lnTo>
                  <a:lnTo>
                    <a:pt x="295275" y="195199"/>
                  </a:lnTo>
                  <a:lnTo>
                    <a:pt x="286670" y="237880"/>
                  </a:lnTo>
                  <a:lnTo>
                    <a:pt x="263207" y="272716"/>
                  </a:lnTo>
                  <a:lnTo>
                    <a:pt x="228409" y="296193"/>
                  </a:lnTo>
                  <a:lnTo>
                    <a:pt x="185801" y="304800"/>
                  </a:lnTo>
                  <a:lnTo>
                    <a:pt x="143119" y="296193"/>
                  </a:lnTo>
                  <a:lnTo>
                    <a:pt x="108283" y="272716"/>
                  </a:lnTo>
                  <a:lnTo>
                    <a:pt x="84806" y="237880"/>
                  </a:lnTo>
                  <a:lnTo>
                    <a:pt x="76200" y="195199"/>
                  </a:lnTo>
                  <a:close/>
                </a:path>
              </a:pathLst>
            </a:custGeom>
            <a:ln w="38100">
              <a:solidFill>
                <a:srgbClr val="A452D9"/>
              </a:solidFill>
            </a:ln>
          </p:spPr>
          <p:txBody>
            <a:bodyPr wrap="square" lIns="0" tIns="0" rIns="0" bIns="0" rtlCol="0"/>
            <a:lstStyle/>
            <a:p>
              <a:pPr defTabSz="571500"/>
              <a:endParaRPr sz="1125" kern="0">
                <a:solidFill>
                  <a:sysClr val="windowText" lastClr="000000"/>
                </a:solidFill>
              </a:endParaRPr>
            </a:p>
          </p:txBody>
        </p:sp>
        <p:pic>
          <p:nvPicPr>
            <p:cNvPr id="11" name="object 11"/>
            <p:cNvPicPr/>
            <p:nvPr/>
          </p:nvPicPr>
          <p:blipFill>
            <a:blip r:embed="rId2" cstate="print"/>
            <a:stretch>
              <a:fillRect/>
            </a:stretch>
          </p:blipFill>
          <p:spPr>
            <a:xfrm>
              <a:off x="12910819" y="137159"/>
              <a:ext cx="230504" cy="217805"/>
            </a:xfrm>
            <a:prstGeom prst="rect">
              <a:avLst/>
            </a:prstGeom>
          </p:spPr>
        </p:pic>
      </p:grpSp>
      <p:graphicFrame>
        <p:nvGraphicFramePr>
          <p:cNvPr id="12" name="object 12"/>
          <p:cNvGraphicFramePr>
            <a:graphicFrameLocks noGrp="1"/>
          </p:cNvGraphicFramePr>
          <p:nvPr/>
        </p:nvGraphicFramePr>
        <p:xfrm>
          <a:off x="1524000" y="3410665"/>
          <a:ext cx="9125744" cy="2171542"/>
        </p:xfrm>
        <a:graphic>
          <a:graphicData uri="http://schemas.openxmlformats.org/drawingml/2006/table">
            <a:tbl>
              <a:tblPr firstRow="1" bandRow="1">
                <a:tableStyleId>{2D5ABB26-0587-4C30-8999-92F81FD0307C}</a:tableStyleId>
              </a:tblPr>
              <a:tblGrid>
                <a:gridCol w="3029744">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02419">
                <a:tc gridSpan="3">
                  <a:txBody>
                    <a:bodyPr/>
                    <a:lstStyle/>
                    <a:p>
                      <a:pPr marR="18415" algn="ctr">
                        <a:lnSpc>
                          <a:spcPct val="100000"/>
                        </a:lnSpc>
                        <a:spcBef>
                          <a:spcPts val="270"/>
                        </a:spcBef>
                      </a:pPr>
                      <a:r>
                        <a:rPr sz="1000" b="1">
                          <a:solidFill>
                            <a:srgbClr val="FFFFFF"/>
                          </a:solidFill>
                          <a:latin typeface="Calibri"/>
                          <a:cs typeface="Calibri"/>
                        </a:rPr>
                        <a:t>Progress</a:t>
                      </a:r>
                      <a:r>
                        <a:rPr sz="1000" b="1" spc="110">
                          <a:solidFill>
                            <a:srgbClr val="FFFFFF"/>
                          </a:solidFill>
                          <a:latin typeface="Calibri"/>
                          <a:cs typeface="Calibri"/>
                        </a:rPr>
                        <a:t> </a:t>
                      </a:r>
                      <a:r>
                        <a:rPr sz="1000" b="1">
                          <a:solidFill>
                            <a:srgbClr val="FFFFFF"/>
                          </a:solidFill>
                          <a:latin typeface="Calibri"/>
                          <a:cs typeface="Calibri"/>
                        </a:rPr>
                        <a:t>Monitoring</a:t>
                      </a:r>
                      <a:r>
                        <a:rPr sz="1000" b="1" spc="200">
                          <a:solidFill>
                            <a:srgbClr val="FFFFFF"/>
                          </a:solidFill>
                          <a:latin typeface="Calibri"/>
                          <a:cs typeface="Calibri"/>
                        </a:rPr>
                        <a:t> </a:t>
                      </a:r>
                      <a:r>
                        <a:rPr sz="1000" b="1" spc="-10">
                          <a:solidFill>
                            <a:srgbClr val="FFFFFF"/>
                          </a:solidFill>
                          <a:latin typeface="Calibri"/>
                          <a:cs typeface="Calibri"/>
                        </a:rPr>
                        <a:t>Measures</a:t>
                      </a:r>
                      <a:endParaRPr sz="1000">
                        <a:latin typeface="Calibri"/>
                        <a:cs typeface="Calibri"/>
                      </a:endParaRPr>
                    </a:p>
                  </a:txBody>
                  <a:tcPr marL="0" marR="0" marT="21431" marB="0">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78397">
                <a:tc>
                  <a:txBody>
                    <a:bodyPr/>
                    <a:lstStyle/>
                    <a:p>
                      <a:pPr marL="42545">
                        <a:lnSpc>
                          <a:spcPct val="100000"/>
                        </a:lnSpc>
                        <a:spcBef>
                          <a:spcPts val="200"/>
                        </a:spcBef>
                      </a:pPr>
                      <a:r>
                        <a:rPr sz="900">
                          <a:latin typeface="Calibri"/>
                          <a:cs typeface="Calibri"/>
                        </a:rPr>
                        <a:t>-</a:t>
                      </a:r>
                      <a:r>
                        <a:rPr sz="900" spc="-20">
                          <a:latin typeface="Calibri"/>
                          <a:cs typeface="Calibri"/>
                        </a:rPr>
                        <a:t>Bi-</a:t>
                      </a:r>
                      <a:r>
                        <a:rPr sz="900">
                          <a:latin typeface="Calibri"/>
                          <a:cs typeface="Calibri"/>
                        </a:rPr>
                        <a:t>weekly</a:t>
                      </a:r>
                      <a:r>
                        <a:rPr sz="900" spc="-80">
                          <a:latin typeface="Calibri"/>
                          <a:cs typeface="Calibri"/>
                        </a:rPr>
                        <a:t> </a:t>
                      </a:r>
                      <a:r>
                        <a:rPr sz="900">
                          <a:latin typeface="Calibri"/>
                          <a:cs typeface="Calibri"/>
                        </a:rPr>
                        <a:t>review of</a:t>
                      </a:r>
                      <a:r>
                        <a:rPr sz="900" spc="-80">
                          <a:latin typeface="Calibri"/>
                          <a:cs typeface="Calibri"/>
                        </a:rPr>
                        <a:t> </a:t>
                      </a:r>
                      <a:r>
                        <a:rPr sz="900">
                          <a:latin typeface="Calibri"/>
                          <a:cs typeface="Calibri"/>
                        </a:rPr>
                        <a:t>Reading</a:t>
                      </a:r>
                      <a:r>
                        <a:rPr sz="900" spc="50">
                          <a:latin typeface="Calibri"/>
                          <a:cs typeface="Calibri"/>
                        </a:rPr>
                        <a:t> </a:t>
                      </a:r>
                      <a:r>
                        <a:rPr sz="900">
                          <a:latin typeface="Calibri"/>
                          <a:cs typeface="Calibri"/>
                        </a:rPr>
                        <a:t>Plus</a:t>
                      </a:r>
                      <a:r>
                        <a:rPr sz="900" spc="-55">
                          <a:latin typeface="Calibri"/>
                          <a:cs typeface="Calibri"/>
                        </a:rPr>
                        <a:t> </a:t>
                      </a:r>
                      <a:r>
                        <a:rPr sz="900">
                          <a:latin typeface="Calibri"/>
                          <a:cs typeface="Calibri"/>
                        </a:rPr>
                        <a:t>data</a:t>
                      </a:r>
                      <a:r>
                        <a:rPr sz="900" spc="35">
                          <a:latin typeface="Calibri"/>
                          <a:cs typeface="Calibri"/>
                        </a:rPr>
                        <a:t> </a:t>
                      </a:r>
                      <a:r>
                        <a:rPr sz="900" spc="-10">
                          <a:latin typeface="Calibri"/>
                          <a:cs typeface="Calibri"/>
                        </a:rPr>
                        <a:t>reports</a:t>
                      </a:r>
                      <a:endParaRPr sz="900">
                        <a:latin typeface="Calibri"/>
                        <a:cs typeface="Calibri"/>
                      </a:endParaRPr>
                    </a:p>
                    <a:p>
                      <a:pPr marL="42545">
                        <a:lnSpc>
                          <a:spcPts val="1664"/>
                        </a:lnSpc>
                        <a:spcBef>
                          <a:spcPts val="45"/>
                        </a:spcBef>
                      </a:pPr>
                      <a:r>
                        <a:rPr sz="900">
                          <a:latin typeface="Calibri"/>
                          <a:cs typeface="Calibri"/>
                        </a:rPr>
                        <a:t>-Utilize</a:t>
                      </a:r>
                      <a:r>
                        <a:rPr sz="900" spc="35">
                          <a:latin typeface="Calibri"/>
                          <a:cs typeface="Calibri"/>
                        </a:rPr>
                        <a:t> </a:t>
                      </a:r>
                      <a:r>
                        <a:rPr sz="900">
                          <a:latin typeface="Calibri"/>
                          <a:cs typeface="Calibri"/>
                        </a:rPr>
                        <a:t>and</a:t>
                      </a:r>
                      <a:r>
                        <a:rPr sz="900" spc="5">
                          <a:latin typeface="Calibri"/>
                          <a:cs typeface="Calibri"/>
                        </a:rPr>
                        <a:t> </a:t>
                      </a:r>
                      <a:r>
                        <a:rPr sz="900">
                          <a:latin typeface="Calibri"/>
                          <a:cs typeface="Calibri"/>
                        </a:rPr>
                        <a:t>review</a:t>
                      </a:r>
                      <a:r>
                        <a:rPr sz="900" spc="-50">
                          <a:latin typeface="Calibri"/>
                          <a:cs typeface="Calibri"/>
                        </a:rPr>
                        <a:t> </a:t>
                      </a:r>
                      <a:r>
                        <a:rPr sz="900">
                          <a:latin typeface="Calibri"/>
                          <a:cs typeface="Calibri"/>
                        </a:rPr>
                        <a:t>of</a:t>
                      </a:r>
                      <a:r>
                        <a:rPr sz="900" spc="10">
                          <a:latin typeface="Calibri"/>
                          <a:cs typeface="Calibri"/>
                        </a:rPr>
                        <a:t> </a:t>
                      </a:r>
                      <a:r>
                        <a:rPr sz="900">
                          <a:latin typeface="Calibri"/>
                          <a:cs typeface="Calibri"/>
                        </a:rPr>
                        <a:t>MAP</a:t>
                      </a:r>
                      <a:r>
                        <a:rPr sz="900" spc="-65">
                          <a:latin typeface="Calibri"/>
                          <a:cs typeface="Calibri"/>
                        </a:rPr>
                        <a:t> </a:t>
                      </a:r>
                      <a:r>
                        <a:rPr sz="900">
                          <a:latin typeface="Calibri"/>
                          <a:cs typeface="Calibri"/>
                        </a:rPr>
                        <a:t>assessment</a:t>
                      </a:r>
                      <a:r>
                        <a:rPr sz="900" spc="-110">
                          <a:latin typeface="Calibri"/>
                          <a:cs typeface="Calibri"/>
                        </a:rPr>
                        <a:t> </a:t>
                      </a:r>
                      <a:r>
                        <a:rPr sz="900" spc="-20">
                          <a:latin typeface="Calibri"/>
                          <a:cs typeface="Calibri"/>
                        </a:rPr>
                        <a:t>data</a:t>
                      </a:r>
                      <a:endParaRPr sz="900">
                        <a:latin typeface="Calibri"/>
                        <a:cs typeface="Calibri"/>
                      </a:endParaRPr>
                    </a:p>
                    <a:p>
                      <a:pPr marL="42545">
                        <a:lnSpc>
                          <a:spcPts val="1664"/>
                        </a:lnSpc>
                      </a:pPr>
                      <a:r>
                        <a:rPr sz="900">
                          <a:latin typeface="Calibri"/>
                          <a:cs typeface="Calibri"/>
                        </a:rPr>
                        <a:t>-Review</a:t>
                      </a:r>
                      <a:r>
                        <a:rPr sz="900" spc="10">
                          <a:latin typeface="Calibri"/>
                          <a:cs typeface="Calibri"/>
                        </a:rPr>
                        <a:t> </a:t>
                      </a:r>
                      <a:r>
                        <a:rPr sz="900">
                          <a:latin typeface="Calibri"/>
                          <a:cs typeface="Calibri"/>
                        </a:rPr>
                        <a:t>of</a:t>
                      </a:r>
                      <a:r>
                        <a:rPr sz="900" spc="-80">
                          <a:latin typeface="Calibri"/>
                          <a:cs typeface="Calibri"/>
                        </a:rPr>
                        <a:t> </a:t>
                      </a:r>
                      <a:r>
                        <a:rPr sz="900">
                          <a:latin typeface="Calibri"/>
                          <a:cs typeface="Calibri"/>
                        </a:rPr>
                        <a:t>Read</a:t>
                      </a:r>
                      <a:r>
                        <a:rPr sz="900" spc="55">
                          <a:latin typeface="Calibri"/>
                          <a:cs typeface="Calibri"/>
                        </a:rPr>
                        <a:t> </a:t>
                      </a:r>
                      <a:r>
                        <a:rPr sz="900">
                          <a:latin typeface="Calibri"/>
                          <a:cs typeface="Calibri"/>
                        </a:rPr>
                        <a:t>180</a:t>
                      </a:r>
                      <a:r>
                        <a:rPr sz="900" spc="-70">
                          <a:latin typeface="Calibri"/>
                          <a:cs typeface="Calibri"/>
                        </a:rPr>
                        <a:t> </a:t>
                      </a:r>
                      <a:r>
                        <a:rPr sz="900">
                          <a:latin typeface="Calibri"/>
                          <a:cs typeface="Calibri"/>
                        </a:rPr>
                        <a:t>data</a:t>
                      </a:r>
                      <a:r>
                        <a:rPr sz="900" spc="-30">
                          <a:latin typeface="Calibri"/>
                          <a:cs typeface="Calibri"/>
                        </a:rPr>
                        <a:t> </a:t>
                      </a:r>
                      <a:r>
                        <a:rPr sz="900">
                          <a:latin typeface="Calibri"/>
                          <a:cs typeface="Calibri"/>
                        </a:rPr>
                        <a:t>from</a:t>
                      </a:r>
                      <a:r>
                        <a:rPr sz="900" spc="-105">
                          <a:latin typeface="Calibri"/>
                          <a:cs typeface="Calibri"/>
                        </a:rPr>
                        <a:t> </a:t>
                      </a:r>
                      <a:r>
                        <a:rPr sz="900">
                          <a:latin typeface="Calibri"/>
                          <a:cs typeface="Calibri"/>
                        </a:rPr>
                        <a:t>literacy</a:t>
                      </a:r>
                      <a:r>
                        <a:rPr sz="900" spc="5">
                          <a:latin typeface="Calibri"/>
                          <a:cs typeface="Calibri"/>
                        </a:rPr>
                        <a:t> </a:t>
                      </a:r>
                      <a:r>
                        <a:rPr sz="900">
                          <a:latin typeface="Calibri"/>
                          <a:cs typeface="Calibri"/>
                        </a:rPr>
                        <a:t>support</a:t>
                      </a:r>
                      <a:r>
                        <a:rPr sz="900" spc="-120">
                          <a:latin typeface="Calibri"/>
                          <a:cs typeface="Calibri"/>
                        </a:rPr>
                        <a:t> </a:t>
                      </a:r>
                      <a:r>
                        <a:rPr sz="900" spc="-10">
                          <a:latin typeface="Calibri"/>
                          <a:cs typeface="Calibri"/>
                        </a:rPr>
                        <a:t>classes</a:t>
                      </a:r>
                      <a:endParaRPr sz="900">
                        <a:latin typeface="Calibri"/>
                        <a:cs typeface="Calibri"/>
                      </a:endParaRPr>
                    </a:p>
                    <a:p>
                      <a:pPr marL="42545">
                        <a:lnSpc>
                          <a:spcPts val="1664"/>
                        </a:lnSpc>
                        <a:spcBef>
                          <a:spcPts val="50"/>
                        </a:spcBef>
                      </a:pPr>
                      <a:r>
                        <a:rPr sz="900">
                          <a:latin typeface="Calibri"/>
                          <a:cs typeface="Calibri"/>
                        </a:rPr>
                        <a:t>-Review</a:t>
                      </a:r>
                      <a:r>
                        <a:rPr sz="900" spc="15">
                          <a:latin typeface="Calibri"/>
                          <a:cs typeface="Calibri"/>
                        </a:rPr>
                        <a:t> </a:t>
                      </a:r>
                      <a:r>
                        <a:rPr sz="900">
                          <a:latin typeface="Calibri"/>
                          <a:cs typeface="Calibri"/>
                        </a:rPr>
                        <a:t>of</a:t>
                      </a:r>
                      <a:r>
                        <a:rPr sz="900" spc="-75">
                          <a:latin typeface="Calibri"/>
                          <a:cs typeface="Calibri"/>
                        </a:rPr>
                        <a:t> </a:t>
                      </a:r>
                      <a:r>
                        <a:rPr sz="900">
                          <a:latin typeface="Calibri"/>
                          <a:cs typeface="Calibri"/>
                        </a:rPr>
                        <a:t>HMH</a:t>
                      </a:r>
                      <a:r>
                        <a:rPr sz="900" spc="5">
                          <a:latin typeface="Calibri"/>
                          <a:cs typeface="Calibri"/>
                        </a:rPr>
                        <a:t> </a:t>
                      </a:r>
                      <a:r>
                        <a:rPr sz="900">
                          <a:latin typeface="Calibri"/>
                          <a:cs typeface="Calibri"/>
                        </a:rPr>
                        <a:t>Math</a:t>
                      </a:r>
                      <a:r>
                        <a:rPr sz="900" spc="-15">
                          <a:latin typeface="Calibri"/>
                          <a:cs typeface="Calibri"/>
                        </a:rPr>
                        <a:t> </a:t>
                      </a:r>
                      <a:r>
                        <a:rPr sz="900">
                          <a:latin typeface="Calibri"/>
                          <a:cs typeface="Calibri"/>
                        </a:rPr>
                        <a:t>180</a:t>
                      </a:r>
                      <a:r>
                        <a:rPr sz="900" spc="-65">
                          <a:latin typeface="Calibri"/>
                          <a:cs typeface="Calibri"/>
                        </a:rPr>
                        <a:t> </a:t>
                      </a:r>
                      <a:r>
                        <a:rPr sz="900" spc="-20">
                          <a:latin typeface="Calibri"/>
                          <a:cs typeface="Calibri"/>
                        </a:rPr>
                        <a:t>data</a:t>
                      </a:r>
                      <a:endParaRPr sz="900">
                        <a:latin typeface="Calibri"/>
                        <a:cs typeface="Calibri"/>
                      </a:endParaRPr>
                    </a:p>
                    <a:p>
                      <a:pPr marL="42545">
                        <a:lnSpc>
                          <a:spcPts val="1650"/>
                        </a:lnSpc>
                      </a:pPr>
                      <a:r>
                        <a:rPr sz="900">
                          <a:latin typeface="Calibri"/>
                          <a:cs typeface="Calibri"/>
                        </a:rPr>
                        <a:t>-</a:t>
                      </a:r>
                      <a:r>
                        <a:rPr sz="900" spc="-10">
                          <a:latin typeface="Calibri"/>
                          <a:cs typeface="Calibri"/>
                        </a:rPr>
                        <a:t>Administrative</a:t>
                      </a:r>
                      <a:r>
                        <a:rPr sz="900" spc="-105">
                          <a:latin typeface="Calibri"/>
                          <a:cs typeface="Calibri"/>
                        </a:rPr>
                        <a:t> </a:t>
                      </a:r>
                      <a:r>
                        <a:rPr sz="900">
                          <a:latin typeface="Calibri"/>
                          <a:cs typeface="Calibri"/>
                        </a:rPr>
                        <a:t>and</a:t>
                      </a:r>
                      <a:r>
                        <a:rPr sz="900" spc="25">
                          <a:latin typeface="Calibri"/>
                          <a:cs typeface="Calibri"/>
                        </a:rPr>
                        <a:t> </a:t>
                      </a:r>
                      <a:r>
                        <a:rPr sz="900">
                          <a:latin typeface="Calibri"/>
                          <a:cs typeface="Calibri"/>
                        </a:rPr>
                        <a:t>Instructional</a:t>
                      </a:r>
                      <a:r>
                        <a:rPr sz="900" spc="-85">
                          <a:latin typeface="Calibri"/>
                          <a:cs typeface="Calibri"/>
                        </a:rPr>
                        <a:t> </a:t>
                      </a:r>
                      <a:r>
                        <a:rPr sz="900">
                          <a:latin typeface="Calibri"/>
                          <a:cs typeface="Calibri"/>
                        </a:rPr>
                        <a:t>support</a:t>
                      </a:r>
                      <a:r>
                        <a:rPr sz="900" spc="-90">
                          <a:latin typeface="Calibri"/>
                          <a:cs typeface="Calibri"/>
                        </a:rPr>
                        <a:t> </a:t>
                      </a:r>
                      <a:r>
                        <a:rPr sz="900">
                          <a:latin typeface="Calibri"/>
                          <a:cs typeface="Calibri"/>
                        </a:rPr>
                        <a:t>and</a:t>
                      </a:r>
                      <a:r>
                        <a:rPr sz="900" spc="-65">
                          <a:latin typeface="Calibri"/>
                          <a:cs typeface="Calibri"/>
                        </a:rPr>
                        <a:t> </a:t>
                      </a:r>
                      <a:r>
                        <a:rPr sz="900" spc="-10">
                          <a:latin typeface="Calibri"/>
                          <a:cs typeface="Calibri"/>
                        </a:rPr>
                        <a:t>feedback</a:t>
                      </a:r>
                      <a:r>
                        <a:rPr sz="900" spc="-35">
                          <a:latin typeface="Calibri"/>
                          <a:cs typeface="Calibri"/>
                        </a:rPr>
                        <a:t> </a:t>
                      </a:r>
                      <a:r>
                        <a:rPr sz="900">
                          <a:latin typeface="Calibri"/>
                          <a:cs typeface="Calibri"/>
                        </a:rPr>
                        <a:t>in</a:t>
                      </a:r>
                      <a:r>
                        <a:rPr sz="900" spc="110">
                          <a:latin typeface="Calibri"/>
                          <a:cs typeface="Calibri"/>
                        </a:rPr>
                        <a:t> </a:t>
                      </a:r>
                      <a:r>
                        <a:rPr sz="900">
                          <a:latin typeface="Calibri"/>
                          <a:cs typeface="Calibri"/>
                        </a:rPr>
                        <a:t>all</a:t>
                      </a:r>
                      <a:r>
                        <a:rPr sz="900" spc="80">
                          <a:latin typeface="Calibri"/>
                          <a:cs typeface="Calibri"/>
                        </a:rPr>
                        <a:t> </a:t>
                      </a:r>
                      <a:r>
                        <a:rPr sz="900" spc="-25">
                          <a:latin typeface="Calibri"/>
                          <a:cs typeface="Calibri"/>
                        </a:rPr>
                        <a:t>ELA</a:t>
                      </a:r>
                      <a:endParaRPr sz="900">
                        <a:latin typeface="Calibri"/>
                        <a:cs typeface="Calibri"/>
                      </a:endParaRPr>
                    </a:p>
                    <a:p>
                      <a:pPr marL="42545">
                        <a:lnSpc>
                          <a:spcPts val="1664"/>
                        </a:lnSpc>
                      </a:pPr>
                      <a:r>
                        <a:rPr sz="900" spc="-10">
                          <a:latin typeface="Calibri"/>
                          <a:cs typeface="Calibri"/>
                        </a:rPr>
                        <a:t>PLCs.</a:t>
                      </a:r>
                      <a:endParaRPr sz="900">
                        <a:latin typeface="Calibri"/>
                        <a:cs typeface="Calibri"/>
                      </a:endParaRPr>
                    </a:p>
                    <a:p>
                      <a:pPr marL="42545">
                        <a:lnSpc>
                          <a:spcPts val="1664"/>
                        </a:lnSpc>
                        <a:spcBef>
                          <a:spcPts val="45"/>
                        </a:spcBef>
                      </a:pPr>
                      <a:r>
                        <a:rPr sz="900">
                          <a:latin typeface="Calibri"/>
                          <a:cs typeface="Calibri"/>
                        </a:rPr>
                        <a:t>-</a:t>
                      </a:r>
                      <a:r>
                        <a:rPr sz="900" spc="-10">
                          <a:latin typeface="Calibri"/>
                          <a:cs typeface="Calibri"/>
                        </a:rPr>
                        <a:t>Daily</a:t>
                      </a:r>
                      <a:r>
                        <a:rPr sz="900" spc="-70">
                          <a:latin typeface="Calibri"/>
                          <a:cs typeface="Calibri"/>
                        </a:rPr>
                        <a:t> </a:t>
                      </a:r>
                      <a:r>
                        <a:rPr sz="900">
                          <a:latin typeface="Calibri"/>
                          <a:cs typeface="Calibri"/>
                        </a:rPr>
                        <a:t>reiew of</a:t>
                      </a:r>
                      <a:r>
                        <a:rPr sz="900" spc="-15">
                          <a:latin typeface="Calibri"/>
                          <a:cs typeface="Calibri"/>
                        </a:rPr>
                        <a:t> </a:t>
                      </a:r>
                      <a:r>
                        <a:rPr sz="900">
                          <a:latin typeface="Calibri"/>
                          <a:cs typeface="Calibri"/>
                        </a:rPr>
                        <a:t>data</a:t>
                      </a:r>
                      <a:r>
                        <a:rPr sz="900" spc="-35">
                          <a:latin typeface="Calibri"/>
                          <a:cs typeface="Calibri"/>
                        </a:rPr>
                        <a:t> </a:t>
                      </a:r>
                      <a:r>
                        <a:rPr sz="900">
                          <a:latin typeface="Calibri"/>
                          <a:cs typeface="Calibri"/>
                        </a:rPr>
                        <a:t>in</a:t>
                      </a:r>
                      <a:r>
                        <a:rPr sz="900" spc="50">
                          <a:latin typeface="Calibri"/>
                          <a:cs typeface="Calibri"/>
                        </a:rPr>
                        <a:t> </a:t>
                      </a:r>
                      <a:r>
                        <a:rPr sz="900" spc="-10">
                          <a:latin typeface="Calibri"/>
                          <a:cs typeface="Calibri"/>
                        </a:rPr>
                        <a:t>Content</a:t>
                      </a:r>
                      <a:r>
                        <a:rPr sz="900" spc="-50">
                          <a:latin typeface="Calibri"/>
                          <a:cs typeface="Calibri"/>
                        </a:rPr>
                        <a:t> </a:t>
                      </a:r>
                      <a:r>
                        <a:rPr sz="900" spc="-20">
                          <a:latin typeface="Calibri"/>
                          <a:cs typeface="Calibri"/>
                        </a:rPr>
                        <a:t>PLCs</a:t>
                      </a:r>
                      <a:endParaRPr sz="900">
                        <a:latin typeface="Calibri"/>
                        <a:cs typeface="Calibri"/>
                      </a:endParaRPr>
                    </a:p>
                    <a:p>
                      <a:pPr marL="42545" marR="196215">
                        <a:lnSpc>
                          <a:spcPts val="1730"/>
                        </a:lnSpc>
                      </a:pPr>
                      <a:r>
                        <a:rPr sz="900">
                          <a:latin typeface="Calibri"/>
                          <a:cs typeface="Calibri"/>
                        </a:rPr>
                        <a:t>-Student</a:t>
                      </a:r>
                      <a:r>
                        <a:rPr sz="900" spc="-35">
                          <a:latin typeface="Calibri"/>
                          <a:cs typeface="Calibri"/>
                        </a:rPr>
                        <a:t> </a:t>
                      </a:r>
                      <a:r>
                        <a:rPr sz="900">
                          <a:latin typeface="Calibri"/>
                          <a:cs typeface="Calibri"/>
                        </a:rPr>
                        <a:t>ownership</a:t>
                      </a:r>
                      <a:r>
                        <a:rPr sz="900" spc="-90">
                          <a:latin typeface="Calibri"/>
                          <a:cs typeface="Calibri"/>
                        </a:rPr>
                        <a:t> </a:t>
                      </a:r>
                      <a:r>
                        <a:rPr sz="900">
                          <a:latin typeface="Calibri"/>
                          <a:cs typeface="Calibri"/>
                        </a:rPr>
                        <a:t>of</a:t>
                      </a:r>
                      <a:r>
                        <a:rPr sz="900" spc="-70">
                          <a:latin typeface="Calibri"/>
                          <a:cs typeface="Calibri"/>
                        </a:rPr>
                        <a:t> </a:t>
                      </a:r>
                      <a:r>
                        <a:rPr sz="900">
                          <a:latin typeface="Calibri"/>
                          <a:cs typeface="Calibri"/>
                        </a:rPr>
                        <a:t>data</a:t>
                      </a:r>
                      <a:r>
                        <a:rPr sz="900" spc="-15">
                          <a:latin typeface="Calibri"/>
                          <a:cs typeface="Calibri"/>
                        </a:rPr>
                        <a:t> </a:t>
                      </a:r>
                      <a:r>
                        <a:rPr sz="900">
                          <a:latin typeface="Calibri"/>
                          <a:cs typeface="Calibri"/>
                        </a:rPr>
                        <a:t>through</a:t>
                      </a:r>
                      <a:r>
                        <a:rPr sz="900" spc="-85">
                          <a:latin typeface="Calibri"/>
                          <a:cs typeface="Calibri"/>
                        </a:rPr>
                        <a:t> </a:t>
                      </a:r>
                      <a:r>
                        <a:rPr sz="900">
                          <a:latin typeface="Calibri"/>
                          <a:cs typeface="Calibri"/>
                        </a:rPr>
                        <a:t>ongoing</a:t>
                      </a:r>
                      <a:r>
                        <a:rPr sz="900" spc="-5">
                          <a:latin typeface="Calibri"/>
                          <a:cs typeface="Calibri"/>
                        </a:rPr>
                        <a:t> </a:t>
                      </a:r>
                      <a:r>
                        <a:rPr sz="900">
                          <a:latin typeface="Calibri"/>
                          <a:cs typeface="Calibri"/>
                        </a:rPr>
                        <a:t>data</a:t>
                      </a:r>
                      <a:r>
                        <a:rPr sz="900" spc="-15">
                          <a:latin typeface="Calibri"/>
                          <a:cs typeface="Calibri"/>
                        </a:rPr>
                        <a:t> </a:t>
                      </a:r>
                      <a:r>
                        <a:rPr sz="900">
                          <a:latin typeface="Calibri"/>
                          <a:cs typeface="Calibri"/>
                        </a:rPr>
                        <a:t>tracking,</a:t>
                      </a:r>
                      <a:r>
                        <a:rPr sz="900" spc="-65">
                          <a:latin typeface="Calibri"/>
                          <a:cs typeface="Calibri"/>
                        </a:rPr>
                        <a:t> </a:t>
                      </a:r>
                      <a:r>
                        <a:rPr sz="900" spc="-20">
                          <a:latin typeface="Calibri"/>
                          <a:cs typeface="Calibri"/>
                        </a:rPr>
                        <a:t>goal </a:t>
                      </a:r>
                      <a:r>
                        <a:rPr sz="900">
                          <a:latin typeface="Calibri"/>
                          <a:cs typeface="Calibri"/>
                        </a:rPr>
                        <a:t>setting,</a:t>
                      </a:r>
                      <a:r>
                        <a:rPr sz="900" spc="-5">
                          <a:latin typeface="Calibri"/>
                          <a:cs typeface="Calibri"/>
                        </a:rPr>
                        <a:t> </a:t>
                      </a:r>
                      <a:r>
                        <a:rPr sz="900">
                          <a:latin typeface="Calibri"/>
                          <a:cs typeface="Calibri"/>
                        </a:rPr>
                        <a:t>and</a:t>
                      </a:r>
                      <a:r>
                        <a:rPr sz="900" spc="-25">
                          <a:latin typeface="Calibri"/>
                          <a:cs typeface="Calibri"/>
                        </a:rPr>
                        <a:t> </a:t>
                      </a:r>
                      <a:r>
                        <a:rPr sz="900" spc="-10">
                          <a:latin typeface="Calibri"/>
                          <a:cs typeface="Calibri"/>
                        </a:rPr>
                        <a:t>conferencing</a:t>
                      </a:r>
                      <a:endParaRPr sz="900">
                        <a:latin typeface="Calibri"/>
                        <a:cs typeface="Calibri"/>
                      </a:endParaRPr>
                    </a:p>
                  </a:txBody>
                  <a:tcPr marL="0" marR="0" marT="15875" marB="0">
                    <a:lnR w="12700">
                      <a:solidFill>
                        <a:srgbClr val="FFFFFF"/>
                      </a:solidFill>
                      <a:prstDash val="solid"/>
                    </a:lnR>
                    <a:lnT w="38100">
                      <a:solidFill>
                        <a:srgbClr val="FFFFFF"/>
                      </a:solidFill>
                      <a:prstDash val="solid"/>
                    </a:lnT>
                    <a:lnB w="12700">
                      <a:solidFill>
                        <a:srgbClr val="FFFFFF"/>
                      </a:solidFill>
                      <a:prstDash val="solid"/>
                    </a:lnB>
                    <a:solidFill>
                      <a:srgbClr val="990099">
                        <a:alpha val="39999"/>
                      </a:srgbClr>
                    </a:solidFill>
                  </a:tcPr>
                </a:tc>
                <a:tc>
                  <a:txBody>
                    <a:bodyPr/>
                    <a:lstStyle/>
                    <a:p>
                      <a:pPr marL="417830" indent="-343535">
                        <a:lnSpc>
                          <a:spcPct val="100000"/>
                        </a:lnSpc>
                        <a:spcBef>
                          <a:spcPts val="200"/>
                        </a:spcBef>
                        <a:buFont typeface="Arial"/>
                        <a:buChar char="•"/>
                        <a:tabLst>
                          <a:tab pos="417830" algn="l"/>
                          <a:tab pos="418465" algn="l"/>
                        </a:tabLst>
                      </a:pPr>
                      <a:r>
                        <a:rPr sz="900">
                          <a:latin typeface="Calibri"/>
                          <a:cs typeface="Calibri"/>
                        </a:rPr>
                        <a:t>Monthly</a:t>
                      </a:r>
                      <a:r>
                        <a:rPr sz="900" spc="-35">
                          <a:latin typeface="Calibri"/>
                          <a:cs typeface="Calibri"/>
                        </a:rPr>
                        <a:t> </a:t>
                      </a:r>
                      <a:r>
                        <a:rPr sz="900">
                          <a:latin typeface="Calibri"/>
                          <a:cs typeface="Calibri"/>
                        </a:rPr>
                        <a:t>data</a:t>
                      </a:r>
                      <a:r>
                        <a:rPr sz="900" spc="-55">
                          <a:latin typeface="Calibri"/>
                          <a:cs typeface="Calibri"/>
                        </a:rPr>
                        <a:t> </a:t>
                      </a:r>
                      <a:r>
                        <a:rPr sz="900">
                          <a:latin typeface="Calibri"/>
                          <a:cs typeface="Calibri"/>
                        </a:rPr>
                        <a:t>meeting</a:t>
                      </a:r>
                      <a:r>
                        <a:rPr sz="900" spc="15">
                          <a:latin typeface="Calibri"/>
                          <a:cs typeface="Calibri"/>
                        </a:rPr>
                        <a:t> </a:t>
                      </a:r>
                      <a:r>
                        <a:rPr sz="900">
                          <a:latin typeface="Calibri"/>
                          <a:cs typeface="Calibri"/>
                        </a:rPr>
                        <a:t>with</a:t>
                      </a:r>
                      <a:r>
                        <a:rPr sz="900" spc="-50">
                          <a:latin typeface="Calibri"/>
                          <a:cs typeface="Calibri"/>
                        </a:rPr>
                        <a:t> </a:t>
                      </a:r>
                      <a:r>
                        <a:rPr sz="900">
                          <a:latin typeface="Calibri"/>
                          <a:cs typeface="Calibri"/>
                        </a:rPr>
                        <a:t>college</a:t>
                      </a:r>
                      <a:r>
                        <a:rPr sz="900" spc="-15">
                          <a:latin typeface="Calibri"/>
                          <a:cs typeface="Calibri"/>
                        </a:rPr>
                        <a:t> </a:t>
                      </a:r>
                      <a:r>
                        <a:rPr sz="900">
                          <a:latin typeface="Calibri"/>
                          <a:cs typeface="Calibri"/>
                        </a:rPr>
                        <a:t>access</a:t>
                      </a:r>
                      <a:r>
                        <a:rPr sz="900" spc="-80">
                          <a:latin typeface="Calibri"/>
                          <a:cs typeface="Calibri"/>
                        </a:rPr>
                        <a:t> </a:t>
                      </a:r>
                      <a:r>
                        <a:rPr sz="900" spc="-20">
                          <a:latin typeface="Calibri"/>
                          <a:cs typeface="Calibri"/>
                        </a:rPr>
                        <a:t>team</a:t>
                      </a:r>
                      <a:endParaRPr sz="900">
                        <a:latin typeface="Calibri"/>
                        <a:cs typeface="Calibri"/>
                      </a:endParaRPr>
                    </a:p>
                    <a:p>
                      <a:pPr marL="417830" indent="-343535">
                        <a:lnSpc>
                          <a:spcPts val="1664"/>
                        </a:lnSpc>
                        <a:spcBef>
                          <a:spcPts val="45"/>
                        </a:spcBef>
                        <a:buFont typeface="Arial"/>
                        <a:buChar char="•"/>
                        <a:tabLst>
                          <a:tab pos="417830" algn="l"/>
                          <a:tab pos="418465" algn="l"/>
                        </a:tabLst>
                      </a:pPr>
                      <a:r>
                        <a:rPr sz="900">
                          <a:latin typeface="Calibri"/>
                          <a:cs typeface="Calibri"/>
                        </a:rPr>
                        <a:t>Quarterly</a:t>
                      </a:r>
                      <a:r>
                        <a:rPr sz="900" spc="-50">
                          <a:latin typeface="Calibri"/>
                          <a:cs typeface="Calibri"/>
                        </a:rPr>
                        <a:t> </a:t>
                      </a:r>
                      <a:r>
                        <a:rPr sz="900">
                          <a:latin typeface="Calibri"/>
                          <a:cs typeface="Calibri"/>
                        </a:rPr>
                        <a:t>review</a:t>
                      </a:r>
                      <a:r>
                        <a:rPr sz="900" spc="-45">
                          <a:latin typeface="Calibri"/>
                          <a:cs typeface="Calibri"/>
                        </a:rPr>
                        <a:t> </a:t>
                      </a:r>
                      <a:r>
                        <a:rPr sz="900">
                          <a:latin typeface="Calibri"/>
                          <a:cs typeface="Calibri"/>
                        </a:rPr>
                        <a:t>of</a:t>
                      </a:r>
                      <a:r>
                        <a:rPr sz="900" spc="20">
                          <a:latin typeface="Calibri"/>
                          <a:cs typeface="Calibri"/>
                        </a:rPr>
                        <a:t> </a:t>
                      </a:r>
                      <a:r>
                        <a:rPr sz="900">
                          <a:latin typeface="Calibri"/>
                          <a:cs typeface="Calibri"/>
                        </a:rPr>
                        <a:t>ASVAB</a:t>
                      </a:r>
                      <a:r>
                        <a:rPr sz="900" spc="-105">
                          <a:latin typeface="Calibri"/>
                          <a:cs typeface="Calibri"/>
                        </a:rPr>
                        <a:t> </a:t>
                      </a:r>
                      <a:r>
                        <a:rPr sz="900" spc="-20">
                          <a:latin typeface="Calibri"/>
                          <a:cs typeface="Calibri"/>
                        </a:rPr>
                        <a:t>data</a:t>
                      </a:r>
                      <a:endParaRPr sz="900">
                        <a:latin typeface="Calibri"/>
                        <a:cs typeface="Calibri"/>
                      </a:endParaRPr>
                    </a:p>
                    <a:p>
                      <a:pPr marL="417830" indent="-343535">
                        <a:lnSpc>
                          <a:spcPts val="1664"/>
                        </a:lnSpc>
                        <a:buFont typeface="Arial"/>
                        <a:buChar char="•"/>
                        <a:tabLst>
                          <a:tab pos="417830" algn="l"/>
                          <a:tab pos="418465" algn="l"/>
                        </a:tabLst>
                      </a:pPr>
                      <a:r>
                        <a:rPr sz="900">
                          <a:latin typeface="Calibri"/>
                          <a:cs typeface="Calibri"/>
                        </a:rPr>
                        <a:t>Monthly</a:t>
                      </a:r>
                      <a:r>
                        <a:rPr sz="900" spc="-5">
                          <a:latin typeface="Calibri"/>
                          <a:cs typeface="Calibri"/>
                        </a:rPr>
                        <a:t> </a:t>
                      </a:r>
                      <a:r>
                        <a:rPr sz="900">
                          <a:latin typeface="Calibri"/>
                          <a:cs typeface="Calibri"/>
                        </a:rPr>
                        <a:t>audit</a:t>
                      </a:r>
                      <a:r>
                        <a:rPr sz="900" spc="-60">
                          <a:latin typeface="Calibri"/>
                          <a:cs typeface="Calibri"/>
                        </a:rPr>
                        <a:t> </a:t>
                      </a:r>
                      <a:r>
                        <a:rPr sz="900">
                          <a:latin typeface="Calibri"/>
                          <a:cs typeface="Calibri"/>
                        </a:rPr>
                        <a:t>of</a:t>
                      </a:r>
                      <a:r>
                        <a:rPr sz="900" spc="-20">
                          <a:latin typeface="Calibri"/>
                          <a:cs typeface="Calibri"/>
                        </a:rPr>
                        <a:t> </a:t>
                      </a:r>
                      <a:r>
                        <a:rPr sz="900">
                          <a:latin typeface="Calibri"/>
                          <a:cs typeface="Calibri"/>
                        </a:rPr>
                        <a:t>student</a:t>
                      </a:r>
                      <a:r>
                        <a:rPr sz="900" spc="-55">
                          <a:latin typeface="Calibri"/>
                          <a:cs typeface="Calibri"/>
                        </a:rPr>
                        <a:t> </a:t>
                      </a:r>
                      <a:r>
                        <a:rPr sz="900" spc="-10">
                          <a:latin typeface="Calibri"/>
                          <a:cs typeface="Calibri"/>
                        </a:rPr>
                        <a:t>participation</a:t>
                      </a:r>
                      <a:r>
                        <a:rPr sz="900" spc="-30">
                          <a:latin typeface="Calibri"/>
                          <a:cs typeface="Calibri"/>
                        </a:rPr>
                        <a:t> </a:t>
                      </a:r>
                      <a:r>
                        <a:rPr sz="900">
                          <a:latin typeface="Calibri"/>
                          <a:cs typeface="Calibri"/>
                        </a:rPr>
                        <a:t>in</a:t>
                      </a:r>
                      <a:r>
                        <a:rPr sz="900" spc="40">
                          <a:latin typeface="Calibri"/>
                          <a:cs typeface="Calibri"/>
                        </a:rPr>
                        <a:t> </a:t>
                      </a:r>
                      <a:r>
                        <a:rPr sz="900">
                          <a:latin typeface="Calibri"/>
                          <a:cs typeface="Calibri"/>
                        </a:rPr>
                        <a:t>CAT</a:t>
                      </a:r>
                      <a:r>
                        <a:rPr sz="900" spc="-50">
                          <a:latin typeface="Calibri"/>
                          <a:cs typeface="Calibri"/>
                        </a:rPr>
                        <a:t> </a:t>
                      </a:r>
                      <a:r>
                        <a:rPr sz="900">
                          <a:latin typeface="Calibri"/>
                          <a:cs typeface="Calibri"/>
                        </a:rPr>
                        <a:t>team</a:t>
                      </a:r>
                      <a:r>
                        <a:rPr sz="900" spc="25">
                          <a:latin typeface="Calibri"/>
                          <a:cs typeface="Calibri"/>
                        </a:rPr>
                        <a:t> </a:t>
                      </a:r>
                      <a:r>
                        <a:rPr sz="900" spc="-10">
                          <a:latin typeface="Calibri"/>
                          <a:cs typeface="Calibri"/>
                        </a:rPr>
                        <a:t>activities</a:t>
                      </a:r>
                      <a:endParaRPr sz="900">
                        <a:latin typeface="Calibri"/>
                        <a:cs typeface="Calibri"/>
                      </a:endParaRPr>
                    </a:p>
                    <a:p>
                      <a:pPr marL="417830" indent="-343535">
                        <a:lnSpc>
                          <a:spcPts val="1664"/>
                        </a:lnSpc>
                        <a:spcBef>
                          <a:spcPts val="50"/>
                        </a:spcBef>
                        <a:buFont typeface="Arial"/>
                        <a:buChar char="•"/>
                        <a:tabLst>
                          <a:tab pos="417830" algn="l"/>
                          <a:tab pos="418465" algn="l"/>
                        </a:tabLst>
                      </a:pPr>
                      <a:r>
                        <a:rPr sz="900">
                          <a:latin typeface="Calibri"/>
                          <a:cs typeface="Calibri"/>
                        </a:rPr>
                        <a:t>EOPA</a:t>
                      </a:r>
                      <a:r>
                        <a:rPr sz="900" spc="-95">
                          <a:latin typeface="Calibri"/>
                          <a:cs typeface="Calibri"/>
                        </a:rPr>
                        <a:t> </a:t>
                      </a:r>
                      <a:r>
                        <a:rPr sz="900">
                          <a:latin typeface="Calibri"/>
                          <a:cs typeface="Calibri"/>
                        </a:rPr>
                        <a:t>predictive</a:t>
                      </a:r>
                      <a:r>
                        <a:rPr sz="900" spc="-55">
                          <a:latin typeface="Calibri"/>
                          <a:cs typeface="Calibri"/>
                        </a:rPr>
                        <a:t> </a:t>
                      </a:r>
                      <a:r>
                        <a:rPr sz="900">
                          <a:latin typeface="Calibri"/>
                          <a:cs typeface="Calibri"/>
                        </a:rPr>
                        <a:t>data</a:t>
                      </a:r>
                      <a:r>
                        <a:rPr sz="900" spc="45">
                          <a:latin typeface="Calibri"/>
                          <a:cs typeface="Calibri"/>
                        </a:rPr>
                        <a:t> </a:t>
                      </a:r>
                      <a:r>
                        <a:rPr sz="900" spc="-10">
                          <a:latin typeface="Calibri"/>
                          <a:cs typeface="Calibri"/>
                        </a:rPr>
                        <a:t>report</a:t>
                      </a:r>
                      <a:endParaRPr sz="900">
                        <a:latin typeface="Calibri"/>
                        <a:cs typeface="Calibri"/>
                      </a:endParaRPr>
                    </a:p>
                    <a:p>
                      <a:pPr marL="417830" indent="-343535">
                        <a:lnSpc>
                          <a:spcPts val="1650"/>
                        </a:lnSpc>
                        <a:buFont typeface="Arial"/>
                        <a:buChar char="•"/>
                        <a:tabLst>
                          <a:tab pos="417830" algn="l"/>
                          <a:tab pos="418465" algn="l"/>
                        </a:tabLst>
                      </a:pPr>
                      <a:r>
                        <a:rPr sz="900">
                          <a:latin typeface="Calibri"/>
                          <a:cs typeface="Calibri"/>
                        </a:rPr>
                        <a:t>Student</a:t>
                      </a:r>
                      <a:r>
                        <a:rPr sz="900" spc="-50">
                          <a:latin typeface="Calibri"/>
                          <a:cs typeface="Calibri"/>
                        </a:rPr>
                        <a:t> </a:t>
                      </a:r>
                      <a:r>
                        <a:rPr sz="900">
                          <a:latin typeface="Calibri"/>
                          <a:cs typeface="Calibri"/>
                        </a:rPr>
                        <a:t>mastery</a:t>
                      </a:r>
                      <a:r>
                        <a:rPr sz="900" spc="-65">
                          <a:latin typeface="Calibri"/>
                          <a:cs typeface="Calibri"/>
                        </a:rPr>
                        <a:t> </a:t>
                      </a:r>
                      <a:r>
                        <a:rPr sz="900">
                          <a:latin typeface="Calibri"/>
                          <a:cs typeface="Calibri"/>
                        </a:rPr>
                        <a:t>grades</a:t>
                      </a:r>
                      <a:r>
                        <a:rPr sz="900" spc="-60">
                          <a:latin typeface="Calibri"/>
                          <a:cs typeface="Calibri"/>
                        </a:rPr>
                        <a:t> </a:t>
                      </a:r>
                      <a:r>
                        <a:rPr sz="900">
                          <a:latin typeface="Calibri"/>
                          <a:cs typeface="Calibri"/>
                        </a:rPr>
                        <a:t>in</a:t>
                      </a:r>
                      <a:r>
                        <a:rPr sz="900" spc="-20">
                          <a:latin typeface="Calibri"/>
                          <a:cs typeface="Calibri"/>
                        </a:rPr>
                        <a:t> </a:t>
                      </a:r>
                      <a:r>
                        <a:rPr sz="900">
                          <a:latin typeface="Calibri"/>
                          <a:cs typeface="Calibri"/>
                        </a:rPr>
                        <a:t>pathway</a:t>
                      </a:r>
                      <a:r>
                        <a:rPr sz="900" spc="-70">
                          <a:latin typeface="Calibri"/>
                          <a:cs typeface="Calibri"/>
                        </a:rPr>
                        <a:t> </a:t>
                      </a:r>
                      <a:r>
                        <a:rPr sz="900" spc="-10">
                          <a:latin typeface="Calibri"/>
                          <a:cs typeface="Calibri"/>
                        </a:rPr>
                        <a:t>courses</a:t>
                      </a:r>
                      <a:endParaRPr sz="900">
                        <a:latin typeface="Calibri"/>
                        <a:cs typeface="Calibri"/>
                      </a:endParaRPr>
                    </a:p>
                    <a:p>
                      <a:pPr marL="417830" indent="-343535">
                        <a:lnSpc>
                          <a:spcPts val="1664"/>
                        </a:lnSpc>
                        <a:buFont typeface="Arial"/>
                        <a:buChar char="•"/>
                        <a:tabLst>
                          <a:tab pos="417830" algn="l"/>
                          <a:tab pos="418465" algn="l"/>
                        </a:tabLst>
                      </a:pPr>
                      <a:r>
                        <a:rPr sz="900">
                          <a:latin typeface="Calibri"/>
                          <a:cs typeface="Calibri"/>
                        </a:rPr>
                        <a:t>Review</a:t>
                      </a:r>
                      <a:r>
                        <a:rPr sz="900" spc="30">
                          <a:latin typeface="Calibri"/>
                          <a:cs typeface="Calibri"/>
                        </a:rPr>
                        <a:t> </a:t>
                      </a:r>
                      <a:r>
                        <a:rPr sz="900">
                          <a:latin typeface="Calibri"/>
                          <a:cs typeface="Calibri"/>
                        </a:rPr>
                        <a:t>of</a:t>
                      </a:r>
                      <a:r>
                        <a:rPr sz="900" spc="20">
                          <a:latin typeface="Calibri"/>
                          <a:cs typeface="Calibri"/>
                        </a:rPr>
                        <a:t> </a:t>
                      </a:r>
                      <a:r>
                        <a:rPr sz="900">
                          <a:latin typeface="Calibri"/>
                          <a:cs typeface="Calibri"/>
                        </a:rPr>
                        <a:t>PSAT/</a:t>
                      </a:r>
                      <a:r>
                        <a:rPr sz="900" spc="-110">
                          <a:latin typeface="Calibri"/>
                          <a:cs typeface="Calibri"/>
                        </a:rPr>
                        <a:t> </a:t>
                      </a:r>
                      <a:r>
                        <a:rPr sz="900">
                          <a:latin typeface="Calibri"/>
                          <a:cs typeface="Calibri"/>
                        </a:rPr>
                        <a:t>SAT</a:t>
                      </a:r>
                      <a:r>
                        <a:rPr sz="900" spc="-15">
                          <a:latin typeface="Calibri"/>
                          <a:cs typeface="Calibri"/>
                        </a:rPr>
                        <a:t> </a:t>
                      </a:r>
                      <a:r>
                        <a:rPr sz="900">
                          <a:latin typeface="Calibri"/>
                          <a:cs typeface="Calibri"/>
                        </a:rPr>
                        <a:t>Prep</a:t>
                      </a:r>
                      <a:r>
                        <a:rPr sz="900" spc="-75">
                          <a:latin typeface="Calibri"/>
                          <a:cs typeface="Calibri"/>
                        </a:rPr>
                        <a:t> </a:t>
                      </a:r>
                      <a:r>
                        <a:rPr sz="900">
                          <a:latin typeface="Calibri"/>
                          <a:cs typeface="Calibri"/>
                        </a:rPr>
                        <a:t>pre</a:t>
                      </a:r>
                      <a:r>
                        <a:rPr sz="900" spc="-35">
                          <a:latin typeface="Calibri"/>
                          <a:cs typeface="Calibri"/>
                        </a:rPr>
                        <a:t> </a:t>
                      </a:r>
                      <a:r>
                        <a:rPr sz="900">
                          <a:latin typeface="Calibri"/>
                          <a:cs typeface="Calibri"/>
                        </a:rPr>
                        <a:t>and</a:t>
                      </a:r>
                      <a:r>
                        <a:rPr sz="900" spc="10">
                          <a:latin typeface="Calibri"/>
                          <a:cs typeface="Calibri"/>
                        </a:rPr>
                        <a:t> </a:t>
                      </a:r>
                      <a:r>
                        <a:rPr sz="900">
                          <a:latin typeface="Calibri"/>
                          <a:cs typeface="Calibri"/>
                        </a:rPr>
                        <a:t>post</a:t>
                      </a:r>
                      <a:r>
                        <a:rPr sz="900" spc="-25">
                          <a:latin typeface="Calibri"/>
                          <a:cs typeface="Calibri"/>
                        </a:rPr>
                        <a:t> </a:t>
                      </a:r>
                      <a:r>
                        <a:rPr sz="900" spc="-20">
                          <a:latin typeface="Calibri"/>
                          <a:cs typeface="Calibri"/>
                        </a:rPr>
                        <a:t>data</a:t>
                      </a:r>
                      <a:endParaRPr sz="900">
                        <a:latin typeface="Calibri"/>
                        <a:cs typeface="Calibri"/>
                      </a:endParaRPr>
                    </a:p>
                    <a:p>
                      <a:pPr marL="417830" indent="-343535">
                        <a:lnSpc>
                          <a:spcPts val="1664"/>
                        </a:lnSpc>
                        <a:spcBef>
                          <a:spcPts val="45"/>
                        </a:spcBef>
                        <a:buFont typeface="Arial"/>
                        <a:buChar char="•"/>
                        <a:tabLst>
                          <a:tab pos="417830" algn="l"/>
                          <a:tab pos="418465" algn="l"/>
                        </a:tabLst>
                      </a:pPr>
                      <a:r>
                        <a:rPr sz="900">
                          <a:latin typeface="Calibri"/>
                          <a:cs typeface="Calibri"/>
                        </a:rPr>
                        <a:t>Monitoring</a:t>
                      </a:r>
                      <a:r>
                        <a:rPr sz="900" spc="-55">
                          <a:latin typeface="Calibri"/>
                          <a:cs typeface="Calibri"/>
                        </a:rPr>
                        <a:t> </a:t>
                      </a:r>
                      <a:r>
                        <a:rPr sz="900">
                          <a:latin typeface="Calibri"/>
                          <a:cs typeface="Calibri"/>
                        </a:rPr>
                        <a:t>of</a:t>
                      </a:r>
                      <a:r>
                        <a:rPr sz="900" spc="-80">
                          <a:latin typeface="Calibri"/>
                          <a:cs typeface="Calibri"/>
                        </a:rPr>
                        <a:t> </a:t>
                      </a:r>
                      <a:r>
                        <a:rPr sz="900">
                          <a:latin typeface="Calibri"/>
                          <a:cs typeface="Calibri"/>
                        </a:rPr>
                        <a:t>SWD</a:t>
                      </a:r>
                      <a:r>
                        <a:rPr sz="900" spc="-80">
                          <a:latin typeface="Calibri"/>
                          <a:cs typeface="Calibri"/>
                        </a:rPr>
                        <a:t> </a:t>
                      </a:r>
                      <a:r>
                        <a:rPr sz="900">
                          <a:latin typeface="Calibri"/>
                          <a:cs typeface="Calibri"/>
                        </a:rPr>
                        <a:t>students via</a:t>
                      </a:r>
                      <a:r>
                        <a:rPr sz="900" spc="-45">
                          <a:latin typeface="Calibri"/>
                          <a:cs typeface="Calibri"/>
                        </a:rPr>
                        <a:t> </a:t>
                      </a:r>
                      <a:r>
                        <a:rPr sz="900">
                          <a:latin typeface="Calibri"/>
                          <a:cs typeface="Calibri"/>
                        </a:rPr>
                        <a:t>the</a:t>
                      </a:r>
                      <a:r>
                        <a:rPr sz="900" spc="-65">
                          <a:latin typeface="Calibri"/>
                          <a:cs typeface="Calibri"/>
                        </a:rPr>
                        <a:t> </a:t>
                      </a:r>
                      <a:r>
                        <a:rPr sz="900">
                          <a:latin typeface="Calibri"/>
                          <a:cs typeface="Calibri"/>
                        </a:rPr>
                        <a:t>CTI</a:t>
                      </a:r>
                      <a:r>
                        <a:rPr sz="900" spc="-25">
                          <a:latin typeface="Calibri"/>
                          <a:cs typeface="Calibri"/>
                        </a:rPr>
                        <a:t> </a:t>
                      </a:r>
                      <a:r>
                        <a:rPr sz="900">
                          <a:latin typeface="Calibri"/>
                          <a:cs typeface="Calibri"/>
                        </a:rPr>
                        <a:t>Teacher</a:t>
                      </a:r>
                      <a:r>
                        <a:rPr sz="900" spc="-10">
                          <a:latin typeface="Calibri"/>
                          <a:cs typeface="Calibri"/>
                        </a:rPr>
                        <a:t> </a:t>
                      </a:r>
                      <a:r>
                        <a:rPr sz="900" spc="-25">
                          <a:latin typeface="Calibri"/>
                          <a:cs typeface="Calibri"/>
                        </a:rPr>
                        <a:t>to</a:t>
                      </a:r>
                      <a:endParaRPr sz="900">
                        <a:latin typeface="Calibri"/>
                        <a:cs typeface="Calibri"/>
                      </a:endParaRPr>
                    </a:p>
                    <a:p>
                      <a:pPr marL="417830">
                        <a:lnSpc>
                          <a:spcPts val="1664"/>
                        </a:lnSpc>
                      </a:pPr>
                      <a:r>
                        <a:rPr sz="900">
                          <a:latin typeface="Calibri"/>
                          <a:cs typeface="Calibri"/>
                        </a:rPr>
                        <a:t>determine</a:t>
                      </a:r>
                      <a:r>
                        <a:rPr sz="900" spc="-10">
                          <a:latin typeface="Calibri"/>
                          <a:cs typeface="Calibri"/>
                        </a:rPr>
                        <a:t> </a:t>
                      </a:r>
                      <a:r>
                        <a:rPr sz="900">
                          <a:latin typeface="Calibri"/>
                          <a:cs typeface="Calibri"/>
                        </a:rPr>
                        <a:t>next</a:t>
                      </a:r>
                      <a:r>
                        <a:rPr sz="900" spc="5">
                          <a:latin typeface="Calibri"/>
                          <a:cs typeface="Calibri"/>
                        </a:rPr>
                        <a:t> </a:t>
                      </a:r>
                      <a:r>
                        <a:rPr sz="900">
                          <a:latin typeface="Calibri"/>
                          <a:cs typeface="Calibri"/>
                        </a:rPr>
                        <a:t>steps</a:t>
                      </a:r>
                      <a:r>
                        <a:rPr sz="900" spc="-70">
                          <a:latin typeface="Calibri"/>
                          <a:cs typeface="Calibri"/>
                        </a:rPr>
                        <a:t> </a:t>
                      </a:r>
                      <a:r>
                        <a:rPr sz="900">
                          <a:latin typeface="Calibri"/>
                          <a:cs typeface="Calibri"/>
                        </a:rPr>
                        <a:t>for</a:t>
                      </a:r>
                      <a:r>
                        <a:rPr sz="900" spc="-75">
                          <a:latin typeface="Calibri"/>
                          <a:cs typeface="Calibri"/>
                        </a:rPr>
                        <a:t> </a:t>
                      </a:r>
                      <a:r>
                        <a:rPr sz="900">
                          <a:latin typeface="Calibri"/>
                          <a:cs typeface="Calibri"/>
                        </a:rPr>
                        <a:t>students</a:t>
                      </a:r>
                      <a:r>
                        <a:rPr sz="900" spc="-75">
                          <a:latin typeface="Calibri"/>
                          <a:cs typeface="Calibri"/>
                        </a:rPr>
                        <a:t> </a:t>
                      </a:r>
                      <a:r>
                        <a:rPr sz="900">
                          <a:latin typeface="Calibri"/>
                          <a:cs typeface="Calibri"/>
                        </a:rPr>
                        <a:t>with</a:t>
                      </a:r>
                      <a:r>
                        <a:rPr sz="900" spc="-35">
                          <a:latin typeface="Calibri"/>
                          <a:cs typeface="Calibri"/>
                        </a:rPr>
                        <a:t> </a:t>
                      </a:r>
                      <a:r>
                        <a:rPr sz="900" spc="-10">
                          <a:latin typeface="Calibri"/>
                          <a:cs typeface="Calibri"/>
                        </a:rPr>
                        <a:t>disabilities</a:t>
                      </a:r>
                      <a:endParaRPr sz="900">
                        <a:latin typeface="Calibri"/>
                        <a:cs typeface="Calibri"/>
                      </a:endParaRPr>
                    </a:p>
                  </a:txBody>
                  <a:tcPr marL="0" marR="0" marT="158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90099">
                        <a:alpha val="29019"/>
                      </a:srgbClr>
                    </a:solidFill>
                  </a:tcPr>
                </a:tc>
                <a:tc>
                  <a:txBody>
                    <a:bodyPr/>
                    <a:lstStyle/>
                    <a:p>
                      <a:pPr marL="78105" marR="445770">
                        <a:lnSpc>
                          <a:spcPct val="102800"/>
                        </a:lnSpc>
                        <a:spcBef>
                          <a:spcPts val="150"/>
                        </a:spcBef>
                      </a:pPr>
                      <a:r>
                        <a:rPr sz="900">
                          <a:latin typeface="Calibri"/>
                          <a:cs typeface="Calibri"/>
                        </a:rPr>
                        <a:t>-</a:t>
                      </a:r>
                      <a:r>
                        <a:rPr sz="900" spc="-10">
                          <a:latin typeface="Calibri"/>
                          <a:cs typeface="Calibri"/>
                        </a:rPr>
                        <a:t>Weekly</a:t>
                      </a:r>
                      <a:r>
                        <a:rPr sz="900" spc="-70">
                          <a:latin typeface="Calibri"/>
                          <a:cs typeface="Calibri"/>
                        </a:rPr>
                        <a:t> </a:t>
                      </a:r>
                      <a:r>
                        <a:rPr sz="900">
                          <a:latin typeface="Calibri"/>
                          <a:cs typeface="Calibri"/>
                        </a:rPr>
                        <a:t>behavior</a:t>
                      </a:r>
                      <a:r>
                        <a:rPr sz="900" spc="-20">
                          <a:latin typeface="Calibri"/>
                          <a:cs typeface="Calibri"/>
                        </a:rPr>
                        <a:t> </a:t>
                      </a:r>
                      <a:r>
                        <a:rPr sz="900">
                          <a:latin typeface="Calibri"/>
                          <a:cs typeface="Calibri"/>
                        </a:rPr>
                        <a:t>data</a:t>
                      </a:r>
                      <a:r>
                        <a:rPr sz="900" spc="-40">
                          <a:latin typeface="Calibri"/>
                          <a:cs typeface="Calibri"/>
                        </a:rPr>
                        <a:t> </a:t>
                      </a:r>
                      <a:r>
                        <a:rPr sz="900">
                          <a:latin typeface="Calibri"/>
                          <a:cs typeface="Calibri"/>
                        </a:rPr>
                        <a:t>monitoring</a:t>
                      </a:r>
                      <a:r>
                        <a:rPr sz="900" spc="-30">
                          <a:latin typeface="Calibri"/>
                          <a:cs typeface="Calibri"/>
                        </a:rPr>
                        <a:t> </a:t>
                      </a:r>
                      <a:r>
                        <a:rPr sz="900">
                          <a:latin typeface="Calibri"/>
                          <a:cs typeface="Calibri"/>
                        </a:rPr>
                        <a:t>by</a:t>
                      </a:r>
                      <a:r>
                        <a:rPr sz="900" spc="-80">
                          <a:latin typeface="Calibri"/>
                          <a:cs typeface="Calibri"/>
                        </a:rPr>
                        <a:t> </a:t>
                      </a:r>
                      <a:r>
                        <a:rPr sz="900">
                          <a:latin typeface="Calibri"/>
                          <a:cs typeface="Calibri"/>
                        </a:rPr>
                        <a:t>intervention</a:t>
                      </a:r>
                      <a:r>
                        <a:rPr sz="900" spc="35">
                          <a:latin typeface="Calibri"/>
                          <a:cs typeface="Calibri"/>
                        </a:rPr>
                        <a:t> </a:t>
                      </a:r>
                      <a:r>
                        <a:rPr sz="900" spc="-10">
                          <a:latin typeface="Calibri"/>
                          <a:cs typeface="Calibri"/>
                        </a:rPr>
                        <a:t>Assistant Principal,</a:t>
                      </a:r>
                      <a:r>
                        <a:rPr sz="900" spc="-20">
                          <a:latin typeface="Calibri"/>
                          <a:cs typeface="Calibri"/>
                        </a:rPr>
                        <a:t> </a:t>
                      </a:r>
                      <a:r>
                        <a:rPr sz="900">
                          <a:latin typeface="Calibri"/>
                          <a:cs typeface="Calibri"/>
                        </a:rPr>
                        <a:t>School</a:t>
                      </a:r>
                      <a:r>
                        <a:rPr sz="900" spc="15">
                          <a:latin typeface="Calibri"/>
                          <a:cs typeface="Calibri"/>
                        </a:rPr>
                        <a:t> </a:t>
                      </a:r>
                      <a:r>
                        <a:rPr sz="900">
                          <a:latin typeface="Calibri"/>
                          <a:cs typeface="Calibri"/>
                        </a:rPr>
                        <a:t>Social</a:t>
                      </a:r>
                      <a:r>
                        <a:rPr sz="900" spc="25">
                          <a:latin typeface="Calibri"/>
                          <a:cs typeface="Calibri"/>
                        </a:rPr>
                        <a:t> </a:t>
                      </a:r>
                      <a:r>
                        <a:rPr sz="900">
                          <a:latin typeface="Calibri"/>
                          <a:cs typeface="Calibri"/>
                        </a:rPr>
                        <a:t>Workers,</a:t>
                      </a:r>
                      <a:r>
                        <a:rPr sz="900" spc="-20">
                          <a:latin typeface="Calibri"/>
                          <a:cs typeface="Calibri"/>
                        </a:rPr>
                        <a:t> </a:t>
                      </a:r>
                      <a:r>
                        <a:rPr sz="900" spc="-10">
                          <a:latin typeface="Calibri"/>
                          <a:cs typeface="Calibri"/>
                        </a:rPr>
                        <a:t>Attendance</a:t>
                      </a:r>
                      <a:r>
                        <a:rPr sz="900" spc="-75">
                          <a:latin typeface="Calibri"/>
                          <a:cs typeface="Calibri"/>
                        </a:rPr>
                        <a:t> </a:t>
                      </a:r>
                      <a:r>
                        <a:rPr sz="900" spc="-10">
                          <a:latin typeface="Calibri"/>
                          <a:cs typeface="Calibri"/>
                        </a:rPr>
                        <a:t>Specialist.</a:t>
                      </a:r>
                      <a:endParaRPr sz="900">
                        <a:latin typeface="Calibri"/>
                        <a:cs typeface="Calibri"/>
                      </a:endParaRPr>
                    </a:p>
                    <a:p>
                      <a:pPr marL="78105">
                        <a:lnSpc>
                          <a:spcPts val="1650"/>
                        </a:lnSpc>
                      </a:pPr>
                      <a:r>
                        <a:rPr sz="900">
                          <a:latin typeface="Calibri"/>
                          <a:cs typeface="Calibri"/>
                        </a:rPr>
                        <a:t>-Hot</a:t>
                      </a:r>
                      <a:r>
                        <a:rPr sz="900" spc="-45">
                          <a:latin typeface="Calibri"/>
                          <a:cs typeface="Calibri"/>
                        </a:rPr>
                        <a:t> </a:t>
                      </a:r>
                      <a:r>
                        <a:rPr sz="900">
                          <a:latin typeface="Calibri"/>
                          <a:cs typeface="Calibri"/>
                        </a:rPr>
                        <a:t>List</a:t>
                      </a:r>
                      <a:r>
                        <a:rPr sz="900" spc="-45">
                          <a:latin typeface="Calibri"/>
                          <a:cs typeface="Calibri"/>
                        </a:rPr>
                        <a:t> </a:t>
                      </a:r>
                      <a:r>
                        <a:rPr sz="900">
                          <a:latin typeface="Calibri"/>
                          <a:cs typeface="Calibri"/>
                        </a:rPr>
                        <a:t>and</a:t>
                      </a:r>
                      <a:r>
                        <a:rPr sz="900" spc="-90">
                          <a:latin typeface="Calibri"/>
                          <a:cs typeface="Calibri"/>
                        </a:rPr>
                        <a:t> </a:t>
                      </a:r>
                      <a:r>
                        <a:rPr sz="900">
                          <a:latin typeface="Calibri"/>
                          <a:cs typeface="Calibri"/>
                        </a:rPr>
                        <a:t>caseload</a:t>
                      </a:r>
                      <a:r>
                        <a:rPr sz="900" spc="-15">
                          <a:latin typeface="Calibri"/>
                          <a:cs typeface="Calibri"/>
                        </a:rPr>
                        <a:t> </a:t>
                      </a:r>
                      <a:r>
                        <a:rPr sz="900">
                          <a:latin typeface="Calibri"/>
                          <a:cs typeface="Calibri"/>
                        </a:rPr>
                        <a:t>monitoring</a:t>
                      </a:r>
                      <a:r>
                        <a:rPr sz="900" spc="-5">
                          <a:latin typeface="Calibri"/>
                          <a:cs typeface="Calibri"/>
                        </a:rPr>
                        <a:t> </a:t>
                      </a:r>
                      <a:r>
                        <a:rPr sz="900" spc="-10">
                          <a:latin typeface="Calibri"/>
                          <a:cs typeface="Calibri"/>
                        </a:rPr>
                        <a:t>(attendance</a:t>
                      </a:r>
                      <a:r>
                        <a:rPr sz="900" spc="-55">
                          <a:latin typeface="Calibri"/>
                          <a:cs typeface="Calibri"/>
                        </a:rPr>
                        <a:t> </a:t>
                      </a:r>
                      <a:r>
                        <a:rPr sz="900">
                          <a:latin typeface="Calibri"/>
                          <a:cs typeface="Calibri"/>
                        </a:rPr>
                        <a:t>and</a:t>
                      </a:r>
                      <a:r>
                        <a:rPr sz="900" spc="-15">
                          <a:latin typeface="Calibri"/>
                          <a:cs typeface="Calibri"/>
                        </a:rPr>
                        <a:t> </a:t>
                      </a:r>
                      <a:r>
                        <a:rPr sz="900">
                          <a:latin typeface="Calibri"/>
                          <a:cs typeface="Calibri"/>
                        </a:rPr>
                        <a:t>behavior)</a:t>
                      </a:r>
                      <a:r>
                        <a:rPr sz="900" spc="285">
                          <a:latin typeface="Calibri"/>
                          <a:cs typeface="Calibri"/>
                        </a:rPr>
                        <a:t> </a:t>
                      </a:r>
                      <a:r>
                        <a:rPr sz="900" spc="-25">
                          <a:latin typeface="Calibri"/>
                          <a:cs typeface="Calibri"/>
                        </a:rPr>
                        <a:t>by</a:t>
                      </a:r>
                      <a:endParaRPr sz="900">
                        <a:latin typeface="Calibri"/>
                        <a:cs typeface="Calibri"/>
                      </a:endParaRPr>
                    </a:p>
                    <a:p>
                      <a:pPr marL="78105">
                        <a:lnSpc>
                          <a:spcPts val="1664"/>
                        </a:lnSpc>
                        <a:spcBef>
                          <a:spcPts val="50"/>
                        </a:spcBef>
                      </a:pPr>
                      <a:r>
                        <a:rPr sz="900" spc="-10">
                          <a:latin typeface="Calibri"/>
                          <a:cs typeface="Calibri"/>
                        </a:rPr>
                        <a:t>members</a:t>
                      </a:r>
                      <a:r>
                        <a:rPr sz="900" spc="-65">
                          <a:latin typeface="Calibri"/>
                          <a:cs typeface="Calibri"/>
                        </a:rPr>
                        <a:t> </a:t>
                      </a:r>
                      <a:r>
                        <a:rPr sz="900">
                          <a:latin typeface="Calibri"/>
                          <a:cs typeface="Calibri"/>
                        </a:rPr>
                        <a:t>of</a:t>
                      </a:r>
                      <a:r>
                        <a:rPr sz="900" spc="-20">
                          <a:latin typeface="Calibri"/>
                          <a:cs typeface="Calibri"/>
                        </a:rPr>
                        <a:t> </a:t>
                      </a:r>
                      <a:r>
                        <a:rPr sz="900">
                          <a:latin typeface="Calibri"/>
                          <a:cs typeface="Calibri"/>
                        </a:rPr>
                        <a:t>the</a:t>
                      </a:r>
                      <a:r>
                        <a:rPr sz="900" spc="-60">
                          <a:latin typeface="Calibri"/>
                          <a:cs typeface="Calibri"/>
                        </a:rPr>
                        <a:t> </a:t>
                      </a:r>
                      <a:r>
                        <a:rPr sz="900">
                          <a:latin typeface="Calibri"/>
                          <a:cs typeface="Calibri"/>
                        </a:rPr>
                        <a:t>intervention</a:t>
                      </a:r>
                      <a:r>
                        <a:rPr sz="900" spc="45">
                          <a:latin typeface="Calibri"/>
                          <a:cs typeface="Calibri"/>
                        </a:rPr>
                        <a:t> </a:t>
                      </a:r>
                      <a:r>
                        <a:rPr sz="900" spc="-20">
                          <a:latin typeface="Calibri"/>
                          <a:cs typeface="Calibri"/>
                        </a:rPr>
                        <a:t>team.</a:t>
                      </a:r>
                      <a:endParaRPr sz="900">
                        <a:latin typeface="Calibri"/>
                        <a:cs typeface="Calibri"/>
                      </a:endParaRPr>
                    </a:p>
                    <a:p>
                      <a:pPr marL="78105">
                        <a:lnSpc>
                          <a:spcPts val="1650"/>
                        </a:lnSpc>
                      </a:pPr>
                      <a:r>
                        <a:rPr sz="900">
                          <a:latin typeface="Calibri"/>
                          <a:cs typeface="Calibri"/>
                        </a:rPr>
                        <a:t>-Review</a:t>
                      </a:r>
                      <a:r>
                        <a:rPr sz="900" spc="10">
                          <a:latin typeface="Calibri"/>
                          <a:cs typeface="Calibri"/>
                        </a:rPr>
                        <a:t> </a:t>
                      </a:r>
                      <a:r>
                        <a:rPr sz="900">
                          <a:latin typeface="Calibri"/>
                          <a:cs typeface="Calibri"/>
                        </a:rPr>
                        <a:t>of</a:t>
                      </a:r>
                      <a:r>
                        <a:rPr sz="900" spc="-80">
                          <a:latin typeface="Calibri"/>
                          <a:cs typeface="Calibri"/>
                        </a:rPr>
                        <a:t> </a:t>
                      </a:r>
                      <a:r>
                        <a:rPr sz="900">
                          <a:latin typeface="Calibri"/>
                          <a:cs typeface="Calibri"/>
                        </a:rPr>
                        <a:t>student</a:t>
                      </a:r>
                      <a:r>
                        <a:rPr sz="900" spc="-40">
                          <a:latin typeface="Calibri"/>
                          <a:cs typeface="Calibri"/>
                        </a:rPr>
                        <a:t> </a:t>
                      </a:r>
                      <a:r>
                        <a:rPr sz="900">
                          <a:latin typeface="Calibri"/>
                          <a:cs typeface="Calibri"/>
                        </a:rPr>
                        <a:t>BIPs</a:t>
                      </a:r>
                      <a:r>
                        <a:rPr sz="900" spc="-55">
                          <a:latin typeface="Calibri"/>
                          <a:cs typeface="Calibri"/>
                        </a:rPr>
                        <a:t> </a:t>
                      </a:r>
                      <a:r>
                        <a:rPr sz="900">
                          <a:latin typeface="Calibri"/>
                          <a:cs typeface="Calibri"/>
                        </a:rPr>
                        <a:t>to</a:t>
                      </a:r>
                      <a:r>
                        <a:rPr sz="900" spc="-15">
                          <a:latin typeface="Calibri"/>
                          <a:cs typeface="Calibri"/>
                        </a:rPr>
                        <a:t> </a:t>
                      </a:r>
                      <a:r>
                        <a:rPr sz="900">
                          <a:latin typeface="Calibri"/>
                          <a:cs typeface="Calibri"/>
                        </a:rPr>
                        <a:t>determine</a:t>
                      </a:r>
                      <a:r>
                        <a:rPr sz="900" spc="20">
                          <a:latin typeface="Calibri"/>
                          <a:cs typeface="Calibri"/>
                        </a:rPr>
                        <a:t> </a:t>
                      </a:r>
                      <a:r>
                        <a:rPr sz="900">
                          <a:latin typeface="Calibri"/>
                          <a:cs typeface="Calibri"/>
                        </a:rPr>
                        <a:t>areas</a:t>
                      </a:r>
                      <a:r>
                        <a:rPr sz="900" spc="-55">
                          <a:latin typeface="Calibri"/>
                          <a:cs typeface="Calibri"/>
                        </a:rPr>
                        <a:t> </a:t>
                      </a:r>
                      <a:r>
                        <a:rPr sz="900">
                          <a:latin typeface="Calibri"/>
                          <a:cs typeface="Calibri"/>
                        </a:rPr>
                        <a:t>of</a:t>
                      </a:r>
                      <a:r>
                        <a:rPr sz="900" spc="-5">
                          <a:latin typeface="Calibri"/>
                          <a:cs typeface="Calibri"/>
                        </a:rPr>
                        <a:t> </a:t>
                      </a:r>
                      <a:r>
                        <a:rPr sz="900">
                          <a:latin typeface="Calibri"/>
                          <a:cs typeface="Calibri"/>
                        </a:rPr>
                        <a:t>support</a:t>
                      </a:r>
                      <a:r>
                        <a:rPr sz="900" spc="-120">
                          <a:latin typeface="Calibri"/>
                          <a:cs typeface="Calibri"/>
                        </a:rPr>
                        <a:t> </a:t>
                      </a:r>
                      <a:r>
                        <a:rPr sz="900" spc="-10">
                          <a:latin typeface="Calibri"/>
                          <a:cs typeface="Calibri"/>
                        </a:rPr>
                        <a:t>needed</a:t>
                      </a:r>
                      <a:endParaRPr sz="900">
                        <a:latin typeface="Calibri"/>
                        <a:cs typeface="Calibri"/>
                      </a:endParaRPr>
                    </a:p>
                    <a:p>
                      <a:pPr marL="78105">
                        <a:lnSpc>
                          <a:spcPts val="1664"/>
                        </a:lnSpc>
                      </a:pPr>
                      <a:r>
                        <a:rPr sz="900">
                          <a:latin typeface="Calibri"/>
                          <a:cs typeface="Calibri"/>
                        </a:rPr>
                        <a:t>for</a:t>
                      </a:r>
                      <a:r>
                        <a:rPr sz="900" spc="-50">
                          <a:latin typeface="Calibri"/>
                          <a:cs typeface="Calibri"/>
                        </a:rPr>
                        <a:t> </a:t>
                      </a:r>
                      <a:r>
                        <a:rPr sz="900" spc="-10">
                          <a:latin typeface="Calibri"/>
                          <a:cs typeface="Calibri"/>
                        </a:rPr>
                        <a:t>students.</a:t>
                      </a:r>
                      <a:endParaRPr sz="900">
                        <a:latin typeface="Calibri"/>
                        <a:cs typeface="Calibri"/>
                      </a:endParaRPr>
                    </a:p>
                  </a:txBody>
                  <a:tcPr marL="0" marR="0" marT="1190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90099">
                        <a:alpha val="19999"/>
                      </a:srgbClr>
                    </a:solidFill>
                  </a:tcPr>
                </a:tc>
                <a:extLst>
                  <a:ext uri="{0D108BD9-81ED-4DB2-BD59-A6C34878D82A}">
                    <a16:rowId xmlns:a16="http://schemas.microsoft.com/office/drawing/2014/main" val="10001"/>
                  </a:ext>
                </a:extLst>
              </a:tr>
            </a:tbl>
          </a:graphicData>
        </a:graphic>
      </p:graphicFrame>
      <p:graphicFrame>
        <p:nvGraphicFramePr>
          <p:cNvPr id="13" name="object 13"/>
          <p:cNvGraphicFramePr>
            <a:graphicFrameLocks noGrp="1"/>
          </p:cNvGraphicFramePr>
          <p:nvPr/>
        </p:nvGraphicFramePr>
        <p:xfrm>
          <a:off x="1524000" y="1572101"/>
          <a:ext cx="9134871" cy="1615282"/>
        </p:xfrm>
        <a:graphic>
          <a:graphicData uri="http://schemas.openxmlformats.org/drawingml/2006/table">
            <a:tbl>
              <a:tblPr firstRow="1" bandRow="1">
                <a:tableStyleId>{2D5ABB26-0587-4C30-8999-92F81FD0307C}</a:tableStyleId>
              </a:tblPr>
              <a:tblGrid>
                <a:gridCol w="3038872">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7999">
                  <a:extLst>
                    <a:ext uri="{9D8B030D-6E8A-4147-A177-3AD203B41FA5}">
                      <a16:colId xmlns:a16="http://schemas.microsoft.com/office/drawing/2014/main" val="20002"/>
                    </a:ext>
                  </a:extLst>
                </a:gridCol>
              </a:tblGrid>
              <a:tr h="204788">
                <a:tc gridSpan="3">
                  <a:txBody>
                    <a:bodyPr/>
                    <a:lstStyle/>
                    <a:p>
                      <a:pPr marR="9525" algn="ctr">
                        <a:lnSpc>
                          <a:spcPct val="100000"/>
                        </a:lnSpc>
                        <a:spcBef>
                          <a:spcPts val="325"/>
                        </a:spcBef>
                      </a:pPr>
                      <a:r>
                        <a:rPr sz="1000" b="1">
                          <a:solidFill>
                            <a:srgbClr val="FFFFFF"/>
                          </a:solidFill>
                          <a:latin typeface="Arial"/>
                          <a:cs typeface="Arial"/>
                        </a:rPr>
                        <a:t>SMART</a:t>
                      </a:r>
                      <a:r>
                        <a:rPr sz="1000" b="1" spc="120">
                          <a:solidFill>
                            <a:srgbClr val="FFFFFF"/>
                          </a:solidFill>
                          <a:latin typeface="Arial"/>
                          <a:cs typeface="Arial"/>
                        </a:rPr>
                        <a:t> </a:t>
                      </a:r>
                      <a:r>
                        <a:rPr sz="1000" b="1">
                          <a:solidFill>
                            <a:srgbClr val="FFFFFF"/>
                          </a:solidFill>
                          <a:latin typeface="Arial"/>
                          <a:cs typeface="Arial"/>
                        </a:rPr>
                        <a:t>Goals</a:t>
                      </a:r>
                      <a:r>
                        <a:rPr sz="1000" b="1" spc="60">
                          <a:solidFill>
                            <a:srgbClr val="FFFFFF"/>
                          </a:solidFill>
                          <a:latin typeface="Arial"/>
                          <a:cs typeface="Arial"/>
                        </a:rPr>
                        <a:t> </a:t>
                      </a:r>
                      <a:r>
                        <a:rPr sz="1000" b="1">
                          <a:solidFill>
                            <a:srgbClr val="FFFFFF"/>
                          </a:solidFill>
                          <a:latin typeface="Arial"/>
                          <a:cs typeface="Arial"/>
                        </a:rPr>
                        <a:t>(High</a:t>
                      </a:r>
                      <a:r>
                        <a:rPr sz="1000" b="1" spc="120">
                          <a:solidFill>
                            <a:srgbClr val="FFFFFF"/>
                          </a:solidFill>
                          <a:latin typeface="Arial"/>
                          <a:cs typeface="Arial"/>
                        </a:rPr>
                        <a:t> </a:t>
                      </a:r>
                      <a:r>
                        <a:rPr sz="1000" b="1" spc="-10">
                          <a:solidFill>
                            <a:srgbClr val="FFFFFF"/>
                          </a:solidFill>
                          <a:latin typeface="Arial"/>
                          <a:cs typeface="Arial"/>
                        </a:rPr>
                        <a:t>School)</a:t>
                      </a:r>
                      <a:endParaRPr sz="1000">
                        <a:latin typeface="Arial"/>
                        <a:cs typeface="Arial"/>
                      </a:endParaRPr>
                    </a:p>
                  </a:txBody>
                  <a:tcPr marL="0" marR="0" marT="25797" marB="0">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10494">
                <a:tc>
                  <a:txBody>
                    <a:bodyPr/>
                    <a:lstStyle/>
                    <a:p>
                      <a:pPr marL="57150" marR="119380">
                        <a:lnSpc>
                          <a:spcPct val="100000"/>
                        </a:lnSpc>
                        <a:spcBef>
                          <a:spcPts val="229"/>
                        </a:spcBef>
                      </a:pPr>
                      <a:r>
                        <a:rPr sz="900">
                          <a:latin typeface="Calibri"/>
                          <a:cs typeface="Calibri"/>
                        </a:rPr>
                        <a:t>The</a:t>
                      </a:r>
                      <a:r>
                        <a:rPr sz="900" spc="10">
                          <a:latin typeface="Calibri"/>
                          <a:cs typeface="Calibri"/>
                        </a:rPr>
                        <a:t> </a:t>
                      </a:r>
                      <a:r>
                        <a:rPr sz="900">
                          <a:latin typeface="Calibri"/>
                          <a:cs typeface="Calibri"/>
                        </a:rPr>
                        <a:t>percentage</a:t>
                      </a:r>
                      <a:r>
                        <a:rPr sz="900" spc="-70">
                          <a:latin typeface="Calibri"/>
                          <a:cs typeface="Calibri"/>
                        </a:rPr>
                        <a:t> </a:t>
                      </a:r>
                      <a:r>
                        <a:rPr sz="900">
                          <a:latin typeface="Calibri"/>
                          <a:cs typeface="Calibri"/>
                        </a:rPr>
                        <a:t>of</a:t>
                      </a:r>
                      <a:r>
                        <a:rPr sz="900" spc="5">
                          <a:latin typeface="Calibri"/>
                          <a:cs typeface="Calibri"/>
                        </a:rPr>
                        <a:t> </a:t>
                      </a:r>
                      <a:r>
                        <a:rPr sz="900">
                          <a:latin typeface="Calibri"/>
                          <a:cs typeface="Calibri"/>
                        </a:rPr>
                        <a:t>students</a:t>
                      </a:r>
                      <a:r>
                        <a:rPr sz="900" spc="-60">
                          <a:latin typeface="Calibri"/>
                          <a:cs typeface="Calibri"/>
                        </a:rPr>
                        <a:t> </a:t>
                      </a:r>
                      <a:r>
                        <a:rPr sz="900">
                          <a:latin typeface="Calibri"/>
                          <a:cs typeface="Calibri"/>
                        </a:rPr>
                        <a:t>in</a:t>
                      </a:r>
                      <a:r>
                        <a:rPr sz="900" spc="-35">
                          <a:latin typeface="Calibri"/>
                          <a:cs typeface="Calibri"/>
                        </a:rPr>
                        <a:t> </a:t>
                      </a:r>
                      <a:r>
                        <a:rPr sz="900">
                          <a:latin typeface="Calibri"/>
                          <a:cs typeface="Calibri"/>
                        </a:rPr>
                        <a:t>grades</a:t>
                      </a:r>
                      <a:r>
                        <a:rPr sz="900" spc="35">
                          <a:latin typeface="Calibri"/>
                          <a:cs typeface="Calibri"/>
                        </a:rPr>
                        <a:t> </a:t>
                      </a:r>
                      <a:r>
                        <a:rPr sz="900">
                          <a:latin typeface="Calibri"/>
                          <a:cs typeface="Calibri"/>
                        </a:rPr>
                        <a:t>9-12</a:t>
                      </a:r>
                      <a:r>
                        <a:rPr sz="900" spc="95">
                          <a:latin typeface="Calibri"/>
                          <a:cs typeface="Calibri"/>
                        </a:rPr>
                        <a:t> </a:t>
                      </a:r>
                      <a:r>
                        <a:rPr sz="900">
                          <a:latin typeface="Calibri"/>
                          <a:cs typeface="Calibri"/>
                        </a:rPr>
                        <a:t>scoring</a:t>
                      </a:r>
                      <a:r>
                        <a:rPr sz="900" spc="-20">
                          <a:latin typeface="Calibri"/>
                          <a:cs typeface="Calibri"/>
                        </a:rPr>
                        <a:t> </a:t>
                      </a:r>
                      <a:r>
                        <a:rPr sz="900" spc="-10">
                          <a:latin typeface="Calibri"/>
                          <a:cs typeface="Calibri"/>
                        </a:rPr>
                        <a:t>proficient </a:t>
                      </a:r>
                      <a:r>
                        <a:rPr sz="900">
                          <a:latin typeface="Calibri"/>
                          <a:cs typeface="Calibri"/>
                        </a:rPr>
                        <a:t>or</a:t>
                      </a:r>
                      <a:r>
                        <a:rPr sz="900" spc="-15">
                          <a:latin typeface="Calibri"/>
                          <a:cs typeface="Calibri"/>
                        </a:rPr>
                        <a:t> </a:t>
                      </a:r>
                      <a:r>
                        <a:rPr sz="900">
                          <a:latin typeface="Calibri"/>
                          <a:cs typeface="Calibri"/>
                        </a:rPr>
                        <a:t>above</a:t>
                      </a:r>
                      <a:r>
                        <a:rPr sz="900" spc="-100">
                          <a:latin typeface="Calibri"/>
                          <a:cs typeface="Calibri"/>
                        </a:rPr>
                        <a:t> </a:t>
                      </a:r>
                      <a:r>
                        <a:rPr sz="900">
                          <a:latin typeface="Calibri"/>
                          <a:cs typeface="Calibri"/>
                        </a:rPr>
                        <a:t>in</a:t>
                      </a:r>
                      <a:r>
                        <a:rPr sz="900" spc="25">
                          <a:latin typeface="Calibri"/>
                          <a:cs typeface="Calibri"/>
                        </a:rPr>
                        <a:t> </a:t>
                      </a:r>
                      <a:r>
                        <a:rPr sz="900">
                          <a:latin typeface="Calibri"/>
                          <a:cs typeface="Calibri"/>
                        </a:rPr>
                        <a:t>reading/ELA</a:t>
                      </a:r>
                      <a:r>
                        <a:rPr sz="900" spc="-60">
                          <a:latin typeface="Calibri"/>
                          <a:cs typeface="Calibri"/>
                        </a:rPr>
                        <a:t> </a:t>
                      </a:r>
                      <a:r>
                        <a:rPr sz="900">
                          <a:latin typeface="Calibri"/>
                          <a:cs typeface="Calibri"/>
                        </a:rPr>
                        <a:t>will</a:t>
                      </a:r>
                      <a:r>
                        <a:rPr sz="900" spc="-65">
                          <a:latin typeface="Calibri"/>
                          <a:cs typeface="Calibri"/>
                        </a:rPr>
                        <a:t> </a:t>
                      </a:r>
                      <a:r>
                        <a:rPr sz="900">
                          <a:latin typeface="Calibri"/>
                          <a:cs typeface="Calibri"/>
                        </a:rPr>
                        <a:t>increase</a:t>
                      </a:r>
                      <a:r>
                        <a:rPr sz="900" spc="-95">
                          <a:latin typeface="Calibri"/>
                          <a:cs typeface="Calibri"/>
                        </a:rPr>
                        <a:t> </a:t>
                      </a:r>
                      <a:r>
                        <a:rPr sz="900">
                          <a:latin typeface="Calibri"/>
                          <a:cs typeface="Calibri"/>
                        </a:rPr>
                        <a:t>from</a:t>
                      </a:r>
                      <a:r>
                        <a:rPr sz="900" spc="-10">
                          <a:latin typeface="Calibri"/>
                          <a:cs typeface="Calibri"/>
                        </a:rPr>
                        <a:t> </a:t>
                      </a:r>
                      <a:r>
                        <a:rPr sz="900">
                          <a:latin typeface="Calibri"/>
                          <a:cs typeface="Calibri"/>
                        </a:rPr>
                        <a:t>12%</a:t>
                      </a:r>
                      <a:r>
                        <a:rPr sz="900" spc="125">
                          <a:latin typeface="Calibri"/>
                          <a:cs typeface="Calibri"/>
                        </a:rPr>
                        <a:t> </a:t>
                      </a:r>
                      <a:r>
                        <a:rPr sz="900">
                          <a:latin typeface="Calibri"/>
                          <a:cs typeface="Calibri"/>
                        </a:rPr>
                        <a:t>to</a:t>
                      </a:r>
                      <a:r>
                        <a:rPr sz="900" spc="-65">
                          <a:latin typeface="Calibri"/>
                          <a:cs typeface="Calibri"/>
                        </a:rPr>
                        <a:t> </a:t>
                      </a:r>
                      <a:r>
                        <a:rPr sz="900">
                          <a:latin typeface="Calibri"/>
                          <a:cs typeface="Calibri"/>
                        </a:rPr>
                        <a:t>17%</a:t>
                      </a:r>
                      <a:r>
                        <a:rPr sz="900" spc="45">
                          <a:latin typeface="Calibri"/>
                          <a:cs typeface="Calibri"/>
                        </a:rPr>
                        <a:t> </a:t>
                      </a:r>
                      <a:r>
                        <a:rPr sz="900" spc="-25">
                          <a:latin typeface="Calibri"/>
                          <a:cs typeface="Calibri"/>
                        </a:rPr>
                        <a:t>in </a:t>
                      </a:r>
                      <a:r>
                        <a:rPr sz="900">
                          <a:latin typeface="Calibri"/>
                          <a:cs typeface="Calibri"/>
                        </a:rPr>
                        <a:t>June</a:t>
                      </a:r>
                      <a:r>
                        <a:rPr sz="900" spc="-5">
                          <a:latin typeface="Calibri"/>
                          <a:cs typeface="Calibri"/>
                        </a:rPr>
                        <a:t> </a:t>
                      </a:r>
                      <a:r>
                        <a:rPr sz="900" spc="-20">
                          <a:latin typeface="Calibri"/>
                          <a:cs typeface="Calibri"/>
                        </a:rPr>
                        <a:t>2022</a:t>
                      </a:r>
                      <a:endParaRPr sz="900">
                        <a:latin typeface="Calibri"/>
                        <a:cs typeface="Calibri"/>
                      </a:endParaRPr>
                    </a:p>
                    <a:p>
                      <a:pPr>
                        <a:lnSpc>
                          <a:spcPct val="100000"/>
                        </a:lnSpc>
                        <a:spcBef>
                          <a:spcPts val="20"/>
                        </a:spcBef>
                      </a:pPr>
                      <a:endParaRPr sz="1000">
                        <a:latin typeface="Times New Roman"/>
                        <a:cs typeface="Times New Roman"/>
                      </a:endParaRPr>
                    </a:p>
                    <a:p>
                      <a:pPr marL="57150">
                        <a:lnSpc>
                          <a:spcPct val="100000"/>
                        </a:lnSpc>
                      </a:pPr>
                      <a:r>
                        <a:rPr sz="900">
                          <a:latin typeface="Calibri"/>
                          <a:cs typeface="Calibri"/>
                        </a:rPr>
                        <a:t>The</a:t>
                      </a:r>
                      <a:r>
                        <a:rPr sz="900" spc="30">
                          <a:latin typeface="Calibri"/>
                          <a:cs typeface="Calibri"/>
                        </a:rPr>
                        <a:t> </a:t>
                      </a:r>
                      <a:r>
                        <a:rPr sz="900">
                          <a:latin typeface="Calibri"/>
                          <a:cs typeface="Calibri"/>
                        </a:rPr>
                        <a:t>percentage</a:t>
                      </a:r>
                      <a:r>
                        <a:rPr sz="900" spc="-65">
                          <a:latin typeface="Calibri"/>
                          <a:cs typeface="Calibri"/>
                        </a:rPr>
                        <a:t> </a:t>
                      </a:r>
                      <a:r>
                        <a:rPr sz="900">
                          <a:latin typeface="Calibri"/>
                          <a:cs typeface="Calibri"/>
                        </a:rPr>
                        <a:t>of</a:t>
                      </a:r>
                      <a:r>
                        <a:rPr sz="900" spc="20">
                          <a:latin typeface="Calibri"/>
                          <a:cs typeface="Calibri"/>
                        </a:rPr>
                        <a:t> </a:t>
                      </a:r>
                      <a:r>
                        <a:rPr sz="900">
                          <a:latin typeface="Calibri"/>
                          <a:cs typeface="Calibri"/>
                        </a:rPr>
                        <a:t>students</a:t>
                      </a:r>
                      <a:r>
                        <a:rPr sz="900" spc="-50">
                          <a:latin typeface="Calibri"/>
                          <a:cs typeface="Calibri"/>
                        </a:rPr>
                        <a:t> </a:t>
                      </a:r>
                      <a:r>
                        <a:rPr sz="900" spc="-10">
                          <a:latin typeface="Calibri"/>
                          <a:cs typeface="Calibri"/>
                        </a:rPr>
                        <a:t>enrolled</a:t>
                      </a:r>
                      <a:endParaRPr sz="900">
                        <a:latin typeface="Calibri"/>
                        <a:cs typeface="Calibri"/>
                      </a:endParaRPr>
                    </a:p>
                    <a:p>
                      <a:pPr marL="57150">
                        <a:lnSpc>
                          <a:spcPct val="100000"/>
                        </a:lnSpc>
                        <a:spcBef>
                          <a:spcPts val="5"/>
                        </a:spcBef>
                      </a:pPr>
                      <a:r>
                        <a:rPr sz="900">
                          <a:latin typeface="Calibri"/>
                          <a:cs typeface="Calibri"/>
                        </a:rPr>
                        <a:t>in</a:t>
                      </a:r>
                      <a:r>
                        <a:rPr sz="900" spc="40">
                          <a:latin typeface="Calibri"/>
                          <a:cs typeface="Calibri"/>
                        </a:rPr>
                        <a:t> </a:t>
                      </a:r>
                      <a:r>
                        <a:rPr sz="900">
                          <a:latin typeface="Calibri"/>
                          <a:cs typeface="Calibri"/>
                        </a:rPr>
                        <a:t>Alg.</a:t>
                      </a:r>
                      <a:r>
                        <a:rPr sz="900" spc="-5">
                          <a:latin typeface="Calibri"/>
                          <a:cs typeface="Calibri"/>
                        </a:rPr>
                        <a:t> </a:t>
                      </a:r>
                      <a:r>
                        <a:rPr sz="900">
                          <a:latin typeface="Calibri"/>
                          <a:cs typeface="Calibri"/>
                        </a:rPr>
                        <a:t>I</a:t>
                      </a:r>
                      <a:r>
                        <a:rPr sz="900" spc="-5">
                          <a:latin typeface="Calibri"/>
                          <a:cs typeface="Calibri"/>
                        </a:rPr>
                        <a:t> </a:t>
                      </a:r>
                      <a:r>
                        <a:rPr sz="900">
                          <a:latin typeface="Calibri"/>
                          <a:cs typeface="Calibri"/>
                        </a:rPr>
                        <a:t>scoring</a:t>
                      </a:r>
                      <a:r>
                        <a:rPr sz="900" spc="-50">
                          <a:latin typeface="Calibri"/>
                          <a:cs typeface="Calibri"/>
                        </a:rPr>
                        <a:t> </a:t>
                      </a:r>
                      <a:r>
                        <a:rPr sz="900">
                          <a:latin typeface="Calibri"/>
                          <a:cs typeface="Calibri"/>
                        </a:rPr>
                        <a:t>proficient</a:t>
                      </a:r>
                      <a:r>
                        <a:rPr sz="900" spc="-65">
                          <a:latin typeface="Calibri"/>
                          <a:cs typeface="Calibri"/>
                        </a:rPr>
                        <a:t> </a:t>
                      </a:r>
                      <a:r>
                        <a:rPr sz="900">
                          <a:latin typeface="Calibri"/>
                          <a:cs typeface="Calibri"/>
                        </a:rPr>
                        <a:t>or above</a:t>
                      </a:r>
                      <a:r>
                        <a:rPr sz="900" spc="-90">
                          <a:latin typeface="Calibri"/>
                          <a:cs typeface="Calibri"/>
                        </a:rPr>
                        <a:t> </a:t>
                      </a:r>
                      <a:r>
                        <a:rPr sz="900">
                          <a:latin typeface="Calibri"/>
                          <a:cs typeface="Calibri"/>
                        </a:rPr>
                        <a:t>on</a:t>
                      </a:r>
                      <a:r>
                        <a:rPr sz="900" spc="-45">
                          <a:latin typeface="Calibri"/>
                          <a:cs typeface="Calibri"/>
                        </a:rPr>
                        <a:t> </a:t>
                      </a:r>
                      <a:r>
                        <a:rPr sz="900">
                          <a:latin typeface="Calibri"/>
                          <a:cs typeface="Calibri"/>
                        </a:rPr>
                        <a:t>the Alg.</a:t>
                      </a:r>
                      <a:r>
                        <a:rPr sz="900" spc="25">
                          <a:latin typeface="Calibri"/>
                          <a:cs typeface="Calibri"/>
                        </a:rPr>
                        <a:t> </a:t>
                      </a:r>
                      <a:r>
                        <a:rPr sz="900">
                          <a:latin typeface="Calibri"/>
                          <a:cs typeface="Calibri"/>
                        </a:rPr>
                        <a:t>I</a:t>
                      </a:r>
                      <a:r>
                        <a:rPr sz="900" spc="415">
                          <a:latin typeface="Calibri"/>
                          <a:cs typeface="Calibri"/>
                        </a:rPr>
                        <a:t> </a:t>
                      </a:r>
                      <a:r>
                        <a:rPr sz="900">
                          <a:latin typeface="Calibri"/>
                          <a:cs typeface="Calibri"/>
                        </a:rPr>
                        <a:t>(EOC)</a:t>
                      </a:r>
                      <a:r>
                        <a:rPr sz="900" spc="-5">
                          <a:latin typeface="Calibri"/>
                          <a:cs typeface="Calibri"/>
                        </a:rPr>
                        <a:t> </a:t>
                      </a:r>
                      <a:r>
                        <a:rPr sz="900" spc="-20">
                          <a:latin typeface="Calibri"/>
                          <a:cs typeface="Calibri"/>
                        </a:rPr>
                        <a:t>will</a:t>
                      </a:r>
                      <a:endParaRPr sz="900">
                        <a:latin typeface="Calibri"/>
                        <a:cs typeface="Calibri"/>
                      </a:endParaRPr>
                    </a:p>
                    <a:p>
                      <a:pPr marL="57150">
                        <a:lnSpc>
                          <a:spcPct val="100000"/>
                        </a:lnSpc>
                      </a:pPr>
                      <a:r>
                        <a:rPr sz="900">
                          <a:latin typeface="Calibri"/>
                          <a:cs typeface="Calibri"/>
                        </a:rPr>
                        <a:t>increase</a:t>
                      </a:r>
                      <a:r>
                        <a:rPr sz="900" spc="-105">
                          <a:latin typeface="Calibri"/>
                          <a:cs typeface="Calibri"/>
                        </a:rPr>
                        <a:t> </a:t>
                      </a:r>
                      <a:r>
                        <a:rPr sz="900">
                          <a:latin typeface="Calibri"/>
                          <a:cs typeface="Calibri"/>
                        </a:rPr>
                        <a:t>from</a:t>
                      </a:r>
                      <a:r>
                        <a:rPr sz="900" spc="60">
                          <a:latin typeface="Calibri"/>
                          <a:cs typeface="Calibri"/>
                        </a:rPr>
                        <a:t> </a:t>
                      </a:r>
                      <a:r>
                        <a:rPr sz="900">
                          <a:latin typeface="Calibri"/>
                          <a:cs typeface="Calibri"/>
                        </a:rPr>
                        <a:t>3%</a:t>
                      </a:r>
                      <a:r>
                        <a:rPr sz="900" spc="30">
                          <a:latin typeface="Calibri"/>
                          <a:cs typeface="Calibri"/>
                        </a:rPr>
                        <a:t> </a:t>
                      </a:r>
                      <a:r>
                        <a:rPr sz="900">
                          <a:latin typeface="Calibri"/>
                          <a:cs typeface="Calibri"/>
                        </a:rPr>
                        <a:t>to</a:t>
                      </a:r>
                      <a:r>
                        <a:rPr sz="900" spc="-65">
                          <a:latin typeface="Calibri"/>
                          <a:cs typeface="Calibri"/>
                        </a:rPr>
                        <a:t> </a:t>
                      </a:r>
                      <a:r>
                        <a:rPr sz="900" spc="-25">
                          <a:latin typeface="Calibri"/>
                          <a:cs typeface="Calibri"/>
                        </a:rPr>
                        <a:t>6%.</a:t>
                      </a:r>
                      <a:endParaRPr sz="900">
                        <a:latin typeface="Calibri"/>
                        <a:cs typeface="Calibri"/>
                      </a:endParaRPr>
                    </a:p>
                  </a:txBody>
                  <a:tcPr marL="0" marR="0" marT="18256" marB="0">
                    <a:lnR w="12700">
                      <a:solidFill>
                        <a:srgbClr val="FFFFFF"/>
                      </a:solidFill>
                      <a:prstDash val="solid"/>
                    </a:lnR>
                    <a:lnT w="38100">
                      <a:solidFill>
                        <a:srgbClr val="FFFFFF"/>
                      </a:solidFill>
                      <a:prstDash val="solid"/>
                    </a:lnT>
                    <a:lnB w="12700">
                      <a:solidFill>
                        <a:srgbClr val="FFFFFF"/>
                      </a:solidFill>
                      <a:prstDash val="solid"/>
                    </a:lnB>
                    <a:solidFill>
                      <a:srgbClr val="990099">
                        <a:alpha val="39999"/>
                      </a:srgbClr>
                    </a:solidFill>
                  </a:tcPr>
                </a:tc>
                <a:tc>
                  <a:txBody>
                    <a:bodyPr/>
                    <a:lstStyle/>
                    <a:p>
                      <a:pPr marL="74930" marR="179070">
                        <a:lnSpc>
                          <a:spcPct val="100000"/>
                        </a:lnSpc>
                        <a:spcBef>
                          <a:spcPts val="229"/>
                        </a:spcBef>
                      </a:pPr>
                      <a:r>
                        <a:rPr sz="900">
                          <a:latin typeface="Calibri"/>
                          <a:cs typeface="Calibri"/>
                        </a:rPr>
                        <a:t>Increase</a:t>
                      </a:r>
                      <a:r>
                        <a:rPr sz="900" spc="10">
                          <a:latin typeface="Calibri"/>
                          <a:cs typeface="Calibri"/>
                        </a:rPr>
                        <a:t> </a:t>
                      </a:r>
                      <a:r>
                        <a:rPr sz="900">
                          <a:latin typeface="Calibri"/>
                          <a:cs typeface="Calibri"/>
                        </a:rPr>
                        <a:t>the</a:t>
                      </a:r>
                      <a:r>
                        <a:rPr sz="900" spc="-65">
                          <a:latin typeface="Calibri"/>
                          <a:cs typeface="Calibri"/>
                        </a:rPr>
                        <a:t> </a:t>
                      </a:r>
                      <a:r>
                        <a:rPr sz="900">
                          <a:latin typeface="Calibri"/>
                          <a:cs typeface="Calibri"/>
                        </a:rPr>
                        <a:t>percentage</a:t>
                      </a:r>
                      <a:r>
                        <a:rPr sz="900" spc="25">
                          <a:latin typeface="Calibri"/>
                          <a:cs typeface="Calibri"/>
                        </a:rPr>
                        <a:t> </a:t>
                      </a:r>
                      <a:r>
                        <a:rPr sz="900">
                          <a:latin typeface="Calibri"/>
                          <a:cs typeface="Calibri"/>
                        </a:rPr>
                        <a:t>of</a:t>
                      </a:r>
                      <a:r>
                        <a:rPr sz="900" spc="5">
                          <a:latin typeface="Calibri"/>
                          <a:cs typeface="Calibri"/>
                        </a:rPr>
                        <a:t> </a:t>
                      </a:r>
                      <a:r>
                        <a:rPr sz="900">
                          <a:latin typeface="Calibri"/>
                          <a:cs typeface="Calibri"/>
                        </a:rPr>
                        <a:t>high</a:t>
                      </a:r>
                      <a:r>
                        <a:rPr sz="900" spc="65">
                          <a:latin typeface="Calibri"/>
                          <a:cs typeface="Calibri"/>
                        </a:rPr>
                        <a:t> </a:t>
                      </a:r>
                      <a:r>
                        <a:rPr sz="900">
                          <a:latin typeface="Calibri"/>
                          <a:cs typeface="Calibri"/>
                        </a:rPr>
                        <a:t>school</a:t>
                      </a:r>
                      <a:r>
                        <a:rPr sz="900" spc="-40">
                          <a:latin typeface="Calibri"/>
                          <a:cs typeface="Calibri"/>
                        </a:rPr>
                        <a:t> </a:t>
                      </a:r>
                      <a:r>
                        <a:rPr sz="900">
                          <a:latin typeface="Calibri"/>
                          <a:cs typeface="Calibri"/>
                        </a:rPr>
                        <a:t>students</a:t>
                      </a:r>
                      <a:r>
                        <a:rPr sz="900" spc="-55">
                          <a:latin typeface="Calibri"/>
                          <a:cs typeface="Calibri"/>
                        </a:rPr>
                        <a:t> </a:t>
                      </a:r>
                      <a:r>
                        <a:rPr sz="900">
                          <a:latin typeface="Calibri"/>
                          <a:cs typeface="Calibri"/>
                        </a:rPr>
                        <a:t>who</a:t>
                      </a:r>
                      <a:r>
                        <a:rPr sz="900" spc="-35">
                          <a:latin typeface="Calibri"/>
                          <a:cs typeface="Calibri"/>
                        </a:rPr>
                        <a:t> </a:t>
                      </a:r>
                      <a:r>
                        <a:rPr sz="900" spc="-10">
                          <a:latin typeface="Calibri"/>
                          <a:cs typeface="Calibri"/>
                        </a:rPr>
                        <a:t>score </a:t>
                      </a:r>
                      <a:r>
                        <a:rPr sz="900">
                          <a:latin typeface="Calibri"/>
                          <a:cs typeface="Calibri"/>
                        </a:rPr>
                        <a:t>at the</a:t>
                      </a:r>
                      <a:r>
                        <a:rPr sz="900" spc="-90">
                          <a:latin typeface="Calibri"/>
                          <a:cs typeface="Calibri"/>
                        </a:rPr>
                        <a:t> </a:t>
                      </a:r>
                      <a:r>
                        <a:rPr sz="900">
                          <a:latin typeface="Calibri"/>
                          <a:cs typeface="Calibri"/>
                        </a:rPr>
                        <a:t>college</a:t>
                      </a:r>
                      <a:r>
                        <a:rPr sz="900" spc="-5">
                          <a:latin typeface="Calibri"/>
                          <a:cs typeface="Calibri"/>
                        </a:rPr>
                        <a:t> </a:t>
                      </a:r>
                      <a:r>
                        <a:rPr sz="900">
                          <a:latin typeface="Calibri"/>
                          <a:cs typeface="Calibri"/>
                        </a:rPr>
                        <a:t>and</a:t>
                      </a:r>
                      <a:r>
                        <a:rPr sz="900" spc="-55">
                          <a:latin typeface="Calibri"/>
                          <a:cs typeface="Calibri"/>
                        </a:rPr>
                        <a:t> </a:t>
                      </a:r>
                      <a:r>
                        <a:rPr sz="900">
                          <a:latin typeface="Calibri"/>
                          <a:cs typeface="Calibri"/>
                        </a:rPr>
                        <a:t>career</a:t>
                      </a:r>
                      <a:r>
                        <a:rPr sz="900" spc="75">
                          <a:latin typeface="Calibri"/>
                          <a:cs typeface="Calibri"/>
                        </a:rPr>
                        <a:t> </a:t>
                      </a:r>
                      <a:r>
                        <a:rPr sz="900">
                          <a:latin typeface="Calibri"/>
                          <a:cs typeface="Calibri"/>
                        </a:rPr>
                        <a:t>readiness</a:t>
                      </a:r>
                      <a:r>
                        <a:rPr sz="900" spc="-80">
                          <a:latin typeface="Calibri"/>
                          <a:cs typeface="Calibri"/>
                        </a:rPr>
                        <a:t> </a:t>
                      </a:r>
                      <a:r>
                        <a:rPr sz="900">
                          <a:latin typeface="Calibri"/>
                          <a:cs typeface="Calibri"/>
                        </a:rPr>
                        <a:t>level</a:t>
                      </a:r>
                      <a:r>
                        <a:rPr sz="900" spc="-60">
                          <a:latin typeface="Calibri"/>
                          <a:cs typeface="Calibri"/>
                        </a:rPr>
                        <a:t> </a:t>
                      </a:r>
                      <a:r>
                        <a:rPr sz="900">
                          <a:latin typeface="Calibri"/>
                          <a:cs typeface="Calibri"/>
                        </a:rPr>
                        <a:t>on</a:t>
                      </a:r>
                      <a:r>
                        <a:rPr sz="900" spc="30">
                          <a:latin typeface="Calibri"/>
                          <a:cs typeface="Calibri"/>
                        </a:rPr>
                        <a:t> </a:t>
                      </a:r>
                      <a:r>
                        <a:rPr sz="900">
                          <a:latin typeface="Calibri"/>
                          <a:cs typeface="Calibri"/>
                        </a:rPr>
                        <a:t>career</a:t>
                      </a:r>
                      <a:r>
                        <a:rPr sz="900" spc="-5">
                          <a:latin typeface="Calibri"/>
                          <a:cs typeface="Calibri"/>
                        </a:rPr>
                        <a:t> </a:t>
                      </a:r>
                      <a:r>
                        <a:rPr sz="900" spc="-10">
                          <a:latin typeface="Calibri"/>
                          <a:cs typeface="Calibri"/>
                        </a:rPr>
                        <a:t>pathway </a:t>
                      </a:r>
                      <a:r>
                        <a:rPr sz="900">
                          <a:latin typeface="Calibri"/>
                          <a:cs typeface="Calibri"/>
                        </a:rPr>
                        <a:t>assessments,</a:t>
                      </a:r>
                      <a:r>
                        <a:rPr sz="900" spc="-75">
                          <a:latin typeface="Calibri"/>
                          <a:cs typeface="Calibri"/>
                        </a:rPr>
                        <a:t> </a:t>
                      </a:r>
                      <a:r>
                        <a:rPr sz="900">
                          <a:latin typeface="Calibri"/>
                          <a:cs typeface="Calibri"/>
                        </a:rPr>
                        <a:t>AP,</a:t>
                      </a:r>
                      <a:r>
                        <a:rPr sz="900" spc="30">
                          <a:latin typeface="Calibri"/>
                          <a:cs typeface="Calibri"/>
                        </a:rPr>
                        <a:t> </a:t>
                      </a:r>
                      <a:r>
                        <a:rPr sz="900">
                          <a:latin typeface="Calibri"/>
                          <a:cs typeface="Calibri"/>
                        </a:rPr>
                        <a:t>Dual</a:t>
                      </a:r>
                      <a:r>
                        <a:rPr sz="900" spc="-25">
                          <a:latin typeface="Calibri"/>
                          <a:cs typeface="Calibri"/>
                        </a:rPr>
                        <a:t> </a:t>
                      </a:r>
                      <a:r>
                        <a:rPr sz="900">
                          <a:latin typeface="Calibri"/>
                          <a:cs typeface="Calibri"/>
                        </a:rPr>
                        <a:t>Credit,</a:t>
                      </a:r>
                      <a:r>
                        <a:rPr sz="900" spc="-60">
                          <a:latin typeface="Calibri"/>
                          <a:cs typeface="Calibri"/>
                        </a:rPr>
                        <a:t> </a:t>
                      </a:r>
                      <a:r>
                        <a:rPr sz="900">
                          <a:latin typeface="Calibri"/>
                          <a:cs typeface="Calibri"/>
                        </a:rPr>
                        <a:t>ACT</a:t>
                      </a:r>
                      <a:r>
                        <a:rPr sz="900" spc="-45">
                          <a:latin typeface="Calibri"/>
                          <a:cs typeface="Calibri"/>
                        </a:rPr>
                        <a:t> </a:t>
                      </a:r>
                      <a:r>
                        <a:rPr sz="900">
                          <a:latin typeface="Calibri"/>
                          <a:cs typeface="Calibri"/>
                        </a:rPr>
                        <a:t>or</a:t>
                      </a:r>
                      <a:r>
                        <a:rPr sz="900" spc="30">
                          <a:latin typeface="Calibri"/>
                          <a:cs typeface="Calibri"/>
                        </a:rPr>
                        <a:t> </a:t>
                      </a:r>
                      <a:r>
                        <a:rPr sz="900">
                          <a:latin typeface="Calibri"/>
                          <a:cs typeface="Calibri"/>
                        </a:rPr>
                        <a:t>SAT,</a:t>
                      </a:r>
                      <a:r>
                        <a:rPr sz="900" spc="35">
                          <a:latin typeface="Calibri"/>
                          <a:cs typeface="Calibri"/>
                        </a:rPr>
                        <a:t> </a:t>
                      </a:r>
                      <a:r>
                        <a:rPr sz="900">
                          <a:latin typeface="Calibri"/>
                          <a:cs typeface="Calibri"/>
                        </a:rPr>
                        <a:t>work-</a:t>
                      </a:r>
                      <a:r>
                        <a:rPr sz="900" spc="-10">
                          <a:latin typeface="Calibri"/>
                          <a:cs typeface="Calibri"/>
                        </a:rPr>
                        <a:t>based </a:t>
                      </a:r>
                      <a:r>
                        <a:rPr sz="900">
                          <a:latin typeface="Calibri"/>
                          <a:cs typeface="Calibri"/>
                        </a:rPr>
                        <a:t>learning,</a:t>
                      </a:r>
                      <a:r>
                        <a:rPr sz="900" spc="-45">
                          <a:latin typeface="Calibri"/>
                          <a:cs typeface="Calibri"/>
                        </a:rPr>
                        <a:t> </a:t>
                      </a:r>
                      <a:r>
                        <a:rPr sz="900">
                          <a:latin typeface="Calibri"/>
                          <a:cs typeface="Calibri"/>
                        </a:rPr>
                        <a:t>or</a:t>
                      </a:r>
                      <a:r>
                        <a:rPr sz="900" spc="60">
                          <a:latin typeface="Calibri"/>
                          <a:cs typeface="Calibri"/>
                        </a:rPr>
                        <a:t> </a:t>
                      </a:r>
                      <a:r>
                        <a:rPr sz="900">
                          <a:latin typeface="Calibri"/>
                          <a:cs typeface="Calibri"/>
                        </a:rPr>
                        <a:t>entering</a:t>
                      </a:r>
                      <a:r>
                        <a:rPr sz="900" spc="-90">
                          <a:latin typeface="Calibri"/>
                          <a:cs typeface="Calibri"/>
                        </a:rPr>
                        <a:t> </a:t>
                      </a:r>
                      <a:r>
                        <a:rPr sz="900">
                          <a:latin typeface="Calibri"/>
                          <a:cs typeface="Calibri"/>
                        </a:rPr>
                        <a:t>TCSG/USG</a:t>
                      </a:r>
                      <a:r>
                        <a:rPr sz="900" spc="-5">
                          <a:latin typeface="Calibri"/>
                          <a:cs typeface="Calibri"/>
                        </a:rPr>
                        <a:t> </a:t>
                      </a:r>
                      <a:r>
                        <a:rPr sz="900">
                          <a:latin typeface="Calibri"/>
                          <a:cs typeface="Calibri"/>
                        </a:rPr>
                        <a:t>without</a:t>
                      </a:r>
                      <a:r>
                        <a:rPr sz="900" spc="-15">
                          <a:latin typeface="Calibri"/>
                          <a:cs typeface="Calibri"/>
                        </a:rPr>
                        <a:t> </a:t>
                      </a:r>
                      <a:r>
                        <a:rPr sz="900" spc="-10">
                          <a:latin typeface="Calibri"/>
                          <a:cs typeface="Calibri"/>
                        </a:rPr>
                        <a:t>needing </a:t>
                      </a:r>
                      <a:r>
                        <a:rPr sz="900">
                          <a:latin typeface="Calibri"/>
                          <a:cs typeface="Calibri"/>
                        </a:rPr>
                        <a:t>remediation</a:t>
                      </a:r>
                      <a:r>
                        <a:rPr sz="900" spc="-60">
                          <a:latin typeface="Calibri"/>
                          <a:cs typeface="Calibri"/>
                        </a:rPr>
                        <a:t> </a:t>
                      </a:r>
                      <a:r>
                        <a:rPr sz="900">
                          <a:latin typeface="Calibri"/>
                          <a:cs typeface="Calibri"/>
                        </a:rPr>
                        <a:t>by</a:t>
                      </a:r>
                      <a:r>
                        <a:rPr sz="900" spc="-105">
                          <a:latin typeface="Calibri"/>
                          <a:cs typeface="Calibri"/>
                        </a:rPr>
                        <a:t> </a:t>
                      </a:r>
                      <a:r>
                        <a:rPr sz="900">
                          <a:latin typeface="Calibri"/>
                          <a:cs typeface="Calibri"/>
                        </a:rPr>
                        <a:t>5%</a:t>
                      </a:r>
                      <a:r>
                        <a:rPr sz="900" spc="-40">
                          <a:latin typeface="Calibri"/>
                          <a:cs typeface="Calibri"/>
                        </a:rPr>
                        <a:t> </a:t>
                      </a:r>
                      <a:r>
                        <a:rPr sz="900">
                          <a:latin typeface="Calibri"/>
                          <a:cs typeface="Calibri"/>
                        </a:rPr>
                        <a:t>from</a:t>
                      </a:r>
                      <a:r>
                        <a:rPr sz="900" spc="60">
                          <a:latin typeface="Calibri"/>
                          <a:cs typeface="Calibri"/>
                        </a:rPr>
                        <a:t> </a:t>
                      </a:r>
                      <a:r>
                        <a:rPr sz="900">
                          <a:latin typeface="Calibri"/>
                          <a:cs typeface="Calibri"/>
                        </a:rPr>
                        <a:t>October</a:t>
                      </a:r>
                      <a:r>
                        <a:rPr sz="900" spc="-100">
                          <a:latin typeface="Calibri"/>
                          <a:cs typeface="Calibri"/>
                        </a:rPr>
                        <a:t> </a:t>
                      </a:r>
                      <a:r>
                        <a:rPr sz="900">
                          <a:latin typeface="Calibri"/>
                          <a:cs typeface="Calibri"/>
                        </a:rPr>
                        <a:t>2020</a:t>
                      </a:r>
                      <a:r>
                        <a:rPr sz="900" spc="165">
                          <a:latin typeface="Calibri"/>
                          <a:cs typeface="Calibri"/>
                        </a:rPr>
                        <a:t> </a:t>
                      </a:r>
                      <a:r>
                        <a:rPr sz="900">
                          <a:latin typeface="Calibri"/>
                          <a:cs typeface="Calibri"/>
                        </a:rPr>
                        <a:t>to</a:t>
                      </a:r>
                      <a:r>
                        <a:rPr sz="900" spc="-65">
                          <a:latin typeface="Calibri"/>
                          <a:cs typeface="Calibri"/>
                        </a:rPr>
                        <a:t> </a:t>
                      </a:r>
                      <a:r>
                        <a:rPr sz="900">
                          <a:latin typeface="Calibri"/>
                          <a:cs typeface="Calibri"/>
                        </a:rPr>
                        <a:t>October</a:t>
                      </a:r>
                      <a:r>
                        <a:rPr sz="900" spc="-15">
                          <a:latin typeface="Calibri"/>
                          <a:cs typeface="Calibri"/>
                        </a:rPr>
                        <a:t> </a:t>
                      </a:r>
                      <a:r>
                        <a:rPr sz="900" spc="-10">
                          <a:latin typeface="Calibri"/>
                          <a:cs typeface="Calibri"/>
                        </a:rPr>
                        <a:t>2023.</a:t>
                      </a:r>
                      <a:endParaRPr sz="900">
                        <a:latin typeface="Calibri"/>
                        <a:cs typeface="Calibri"/>
                      </a:endParaRPr>
                    </a:p>
                  </a:txBody>
                  <a:tcPr marL="0" marR="0" marT="1825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90099">
                        <a:alpha val="29019"/>
                      </a:srgbClr>
                    </a:solidFill>
                  </a:tcPr>
                </a:tc>
                <a:tc>
                  <a:txBody>
                    <a:bodyPr/>
                    <a:lstStyle/>
                    <a:p>
                      <a:pPr marL="78105">
                        <a:lnSpc>
                          <a:spcPct val="100000"/>
                        </a:lnSpc>
                        <a:spcBef>
                          <a:spcPts val="229"/>
                        </a:spcBef>
                      </a:pPr>
                      <a:r>
                        <a:rPr sz="900">
                          <a:latin typeface="Calibri"/>
                          <a:cs typeface="Calibri"/>
                        </a:rPr>
                        <a:t>The</a:t>
                      </a:r>
                      <a:r>
                        <a:rPr sz="900" spc="25">
                          <a:latin typeface="Calibri"/>
                          <a:cs typeface="Calibri"/>
                        </a:rPr>
                        <a:t> </a:t>
                      </a:r>
                      <a:r>
                        <a:rPr sz="900">
                          <a:latin typeface="Calibri"/>
                          <a:cs typeface="Calibri"/>
                        </a:rPr>
                        <a:t>percentage</a:t>
                      </a:r>
                      <a:r>
                        <a:rPr sz="900" spc="-65">
                          <a:latin typeface="Calibri"/>
                          <a:cs typeface="Calibri"/>
                        </a:rPr>
                        <a:t> </a:t>
                      </a:r>
                      <a:r>
                        <a:rPr sz="900">
                          <a:latin typeface="Calibri"/>
                          <a:cs typeface="Calibri"/>
                        </a:rPr>
                        <a:t>of</a:t>
                      </a:r>
                      <a:r>
                        <a:rPr sz="900" spc="5">
                          <a:latin typeface="Calibri"/>
                          <a:cs typeface="Calibri"/>
                        </a:rPr>
                        <a:t> </a:t>
                      </a:r>
                      <a:r>
                        <a:rPr sz="900">
                          <a:latin typeface="Calibri"/>
                          <a:cs typeface="Calibri"/>
                        </a:rPr>
                        <a:t>students</a:t>
                      </a:r>
                      <a:r>
                        <a:rPr sz="900" spc="-60">
                          <a:latin typeface="Calibri"/>
                          <a:cs typeface="Calibri"/>
                        </a:rPr>
                        <a:t> </a:t>
                      </a:r>
                      <a:r>
                        <a:rPr sz="900">
                          <a:latin typeface="Calibri"/>
                          <a:cs typeface="Calibri"/>
                        </a:rPr>
                        <a:t>ADA</a:t>
                      </a:r>
                      <a:r>
                        <a:rPr sz="900" spc="-35">
                          <a:latin typeface="Calibri"/>
                          <a:cs typeface="Calibri"/>
                        </a:rPr>
                        <a:t> </a:t>
                      </a:r>
                      <a:r>
                        <a:rPr sz="900">
                          <a:latin typeface="Calibri"/>
                          <a:cs typeface="Calibri"/>
                        </a:rPr>
                        <a:t>rate</a:t>
                      </a:r>
                      <a:r>
                        <a:rPr sz="900" spc="25">
                          <a:latin typeface="Calibri"/>
                          <a:cs typeface="Calibri"/>
                        </a:rPr>
                        <a:t> </a:t>
                      </a:r>
                      <a:r>
                        <a:rPr sz="900">
                          <a:latin typeface="Calibri"/>
                          <a:cs typeface="Calibri"/>
                        </a:rPr>
                        <a:t>will</a:t>
                      </a:r>
                      <a:r>
                        <a:rPr sz="900" spc="55">
                          <a:latin typeface="Calibri"/>
                          <a:cs typeface="Calibri"/>
                        </a:rPr>
                        <a:t> </a:t>
                      </a:r>
                      <a:r>
                        <a:rPr sz="900">
                          <a:latin typeface="Calibri"/>
                          <a:cs typeface="Calibri"/>
                        </a:rPr>
                        <a:t>increase</a:t>
                      </a:r>
                      <a:r>
                        <a:rPr sz="900" spc="-60">
                          <a:latin typeface="Calibri"/>
                          <a:cs typeface="Calibri"/>
                        </a:rPr>
                        <a:t> </a:t>
                      </a:r>
                      <a:r>
                        <a:rPr sz="900" spc="-25">
                          <a:latin typeface="Calibri"/>
                          <a:cs typeface="Calibri"/>
                        </a:rPr>
                        <a:t>by</a:t>
                      </a:r>
                      <a:endParaRPr sz="900">
                        <a:latin typeface="Calibri"/>
                        <a:cs typeface="Calibri"/>
                      </a:endParaRPr>
                    </a:p>
                    <a:p>
                      <a:pPr marL="78105">
                        <a:lnSpc>
                          <a:spcPct val="100000"/>
                        </a:lnSpc>
                      </a:pPr>
                      <a:r>
                        <a:rPr sz="900">
                          <a:latin typeface="Calibri"/>
                          <a:cs typeface="Calibri"/>
                        </a:rPr>
                        <a:t>7</a:t>
                      </a:r>
                      <a:r>
                        <a:rPr sz="900" spc="75">
                          <a:latin typeface="Calibri"/>
                          <a:cs typeface="Calibri"/>
                        </a:rPr>
                        <a:t> </a:t>
                      </a:r>
                      <a:r>
                        <a:rPr sz="900">
                          <a:latin typeface="Calibri"/>
                          <a:cs typeface="Calibri"/>
                        </a:rPr>
                        <a:t>percentage</a:t>
                      </a:r>
                      <a:r>
                        <a:rPr sz="900" spc="-80">
                          <a:latin typeface="Calibri"/>
                          <a:cs typeface="Calibri"/>
                        </a:rPr>
                        <a:t> </a:t>
                      </a:r>
                      <a:r>
                        <a:rPr sz="900">
                          <a:latin typeface="Calibri"/>
                          <a:cs typeface="Calibri"/>
                        </a:rPr>
                        <a:t>points</a:t>
                      </a:r>
                      <a:r>
                        <a:rPr sz="900" spc="-70">
                          <a:latin typeface="Calibri"/>
                          <a:cs typeface="Calibri"/>
                        </a:rPr>
                        <a:t> </a:t>
                      </a:r>
                      <a:r>
                        <a:rPr sz="900">
                          <a:latin typeface="Calibri"/>
                          <a:cs typeface="Calibri"/>
                        </a:rPr>
                        <a:t>by</a:t>
                      </a:r>
                      <a:r>
                        <a:rPr sz="900" spc="-85">
                          <a:latin typeface="Calibri"/>
                          <a:cs typeface="Calibri"/>
                        </a:rPr>
                        <a:t> </a:t>
                      </a:r>
                      <a:r>
                        <a:rPr sz="900">
                          <a:latin typeface="Calibri"/>
                          <a:cs typeface="Calibri"/>
                        </a:rPr>
                        <a:t>May</a:t>
                      </a:r>
                      <a:r>
                        <a:rPr sz="900" spc="5">
                          <a:latin typeface="Calibri"/>
                          <a:cs typeface="Calibri"/>
                        </a:rPr>
                        <a:t> </a:t>
                      </a:r>
                      <a:r>
                        <a:rPr sz="900" spc="-20">
                          <a:latin typeface="Calibri"/>
                          <a:cs typeface="Calibri"/>
                        </a:rPr>
                        <a:t>2023.</a:t>
                      </a:r>
                      <a:endParaRPr sz="900">
                        <a:latin typeface="Calibri"/>
                        <a:cs typeface="Calibri"/>
                      </a:endParaRPr>
                    </a:p>
                  </a:txBody>
                  <a:tcPr marL="0" marR="0" marT="1825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90099">
                        <a:alpha val="19999"/>
                      </a:srgbClr>
                    </a:solid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3.xml><?xml version="1.0" encoding="utf-8"?>
<a:theme xmlns:a="http://schemas.openxmlformats.org/drawingml/2006/main" name="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fb952a0-74d9-4848-89d6-000c4b1b707a" xsi:nil="true"/>
    <MediaServiceKeyPoints xmlns="d37e30bb-5f32-4411-a640-0b4044b692bf" xsi:nil="true"/>
    <lcf76f155ced4ddcb4097134ff3c332f xmlns="d37e30bb-5f32-4411-a640-0b4044b692bf">
      <Terms xmlns="http://schemas.microsoft.com/office/infopath/2007/PartnerControls"/>
    </lcf76f155ced4ddcb4097134ff3c332f>
    <SharedWithUsers xmlns="ffb952a0-74d9-4848-89d6-000c4b1b707a">
      <UserInfo>
        <DisplayName>Gipson, Chaundra</DisplayName>
        <AccountId>16</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2.xml><?xml version="1.0" encoding="utf-8"?>
<ds:datastoreItem xmlns:ds="http://schemas.openxmlformats.org/officeDocument/2006/customXml" ds:itemID="{6E6679B9-CD89-47DA-A3EC-E45EF17361D9}">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5BAB77-79E1-4739-AA51-10C9079186D6}">
  <ds:schemaRefs>
    <ds:schemaRef ds:uri="d37e30bb-5f32-4411-a640-0b4044b692bf"/>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Universal presentation</Template>
  <TotalTime>72</TotalTime>
  <Words>4061</Words>
  <Application>Microsoft Office PowerPoint</Application>
  <PresentationFormat>Widescreen</PresentationFormat>
  <Paragraphs>589</Paragraphs>
  <Slides>40</Slides>
  <Notes>7</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40</vt:i4>
      </vt:variant>
    </vt:vector>
  </HeadingPairs>
  <TitlesOfParts>
    <vt:vector size="59" baseType="lpstr">
      <vt:lpstr>Arial</vt:lpstr>
      <vt:lpstr>Avenir Next LT Pro</vt:lpstr>
      <vt:lpstr>Calibri</vt:lpstr>
      <vt:lpstr>Calibri Light</vt:lpstr>
      <vt:lpstr>Tenorite</vt:lpstr>
      <vt:lpstr>Times New Roman</vt:lpstr>
      <vt:lpstr>Tw Cen MT</vt:lpstr>
      <vt:lpstr>Office Theme</vt:lpstr>
      <vt:lpstr>ShapesVTI</vt:lpstr>
      <vt:lpstr>APS_powerpoint_template_2016-17</vt:lpstr>
      <vt:lpstr>1_APS_powerpoint_template_2016-17</vt:lpstr>
      <vt:lpstr>3_APS_powerpoint_template_2016-17</vt:lpstr>
      <vt:lpstr>2_APS_powerpoint_template_2016-17</vt:lpstr>
      <vt:lpstr>4_APS_powerpoint_template_2016-17</vt:lpstr>
      <vt:lpstr>5_APS_powerpoint_template_2016-17</vt:lpstr>
      <vt:lpstr>6_APS_powerpoint_template_2016-17</vt:lpstr>
      <vt:lpstr>1_Office Theme</vt:lpstr>
      <vt:lpstr>2_Office Theme</vt:lpstr>
      <vt:lpstr>3_Office Theme</vt:lpstr>
      <vt:lpstr>GO Team Meeting #2</vt:lpstr>
      <vt:lpstr>Where We Are</vt:lpstr>
      <vt:lpstr>Timeline for GO Teams</vt:lpstr>
      <vt:lpstr>Discussion Items</vt:lpstr>
      <vt:lpstr>Current Strategic Plan</vt:lpstr>
      <vt:lpstr>PowerPoint Presentation</vt:lpstr>
      <vt:lpstr>PowerPoint Presentation</vt:lpstr>
      <vt:lpstr>PowerPoint Presentation</vt:lpstr>
      <vt:lpstr>PowerPoint Presentation</vt:lpstr>
      <vt:lpstr>PowerPoint Presentation</vt:lpstr>
      <vt:lpstr>Our Current Progress Monitoring Measures </vt:lpstr>
      <vt:lpstr>MAP Data</vt:lpstr>
      <vt:lpstr>PowerPoint Presentation</vt:lpstr>
      <vt:lpstr>GO Team Discussion: Data Protocol</vt:lpstr>
      <vt:lpstr>Strategic planning will help you fully uncover your available options, set priorities for them, and define the methods to achieve them.</vt:lpstr>
      <vt:lpstr>45 Day Check-in</vt:lpstr>
      <vt:lpstr>Agenda</vt:lpstr>
      <vt:lpstr>Quarterly CIP Check-in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Strategic Plan Progress</vt:lpstr>
      <vt:lpstr>PowerPoint Presentation</vt:lpstr>
      <vt:lpstr>Activity &amp; Discussion</vt:lpstr>
      <vt:lpstr>PowerPoint Presentation</vt:lpstr>
      <vt:lpstr>PowerPoint Presentation</vt:lpstr>
      <vt:lpstr>Preparing for Budget Development</vt:lpstr>
      <vt:lpstr>PowerPoint Presentation</vt:lpstr>
      <vt:lpstr>Action on the Updated Strategic Plan</vt:lpstr>
      <vt:lpstr>PowerPoint Presentation</vt:lpstr>
      <vt:lpstr>PowerPoint Presentation</vt:lpstr>
      <vt:lpstr>Action on the Strategic Plan Priorities</vt:lpstr>
      <vt:lpstr>Where we’re going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Jacobi, Diane</dc:creator>
  <cp:lastModifiedBy>Coates, Michelle</cp:lastModifiedBy>
  <cp:revision>4</cp:revision>
  <dcterms:created xsi:type="dcterms:W3CDTF">2022-10-04T15:06:30Z</dcterms:created>
  <dcterms:modified xsi:type="dcterms:W3CDTF">2022-12-10T21:58:45Z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